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8" r:id="rId3"/>
    <p:sldId id="476" r:id="rId4"/>
    <p:sldId id="260" r:id="rId5"/>
    <p:sldId id="261" r:id="rId6"/>
    <p:sldId id="262" r:id="rId7"/>
    <p:sldId id="477" r:id="rId8"/>
    <p:sldId id="478" r:id="rId9"/>
    <p:sldId id="479" r:id="rId10"/>
    <p:sldId id="480" r:id="rId11"/>
    <p:sldId id="481" r:id="rId12"/>
    <p:sldId id="473" r:id="rId13"/>
    <p:sldId id="475" r:id="rId14"/>
    <p:sldId id="474" r:id="rId15"/>
    <p:sldId id="483" r:id="rId16"/>
    <p:sldId id="482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283" r:id="rId28"/>
    <p:sldId id="284" r:id="rId29"/>
    <p:sldId id="285" r:id="rId30"/>
    <p:sldId id="286" r:id="rId31"/>
    <p:sldId id="535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36" r:id="rId45"/>
    <p:sldId id="537" r:id="rId46"/>
    <p:sldId id="506" r:id="rId47"/>
    <p:sldId id="507" r:id="rId48"/>
    <p:sldId id="508" r:id="rId49"/>
    <p:sldId id="509" r:id="rId50"/>
    <p:sldId id="510" r:id="rId51"/>
    <p:sldId id="511" r:id="rId52"/>
    <p:sldId id="512" r:id="rId53"/>
    <p:sldId id="513" r:id="rId54"/>
    <p:sldId id="514" r:id="rId55"/>
    <p:sldId id="515" r:id="rId56"/>
    <p:sldId id="516" r:id="rId57"/>
    <p:sldId id="517" r:id="rId58"/>
    <p:sldId id="518" r:id="rId59"/>
    <p:sldId id="519" r:id="rId60"/>
    <p:sldId id="520" r:id="rId61"/>
    <p:sldId id="521" r:id="rId62"/>
    <p:sldId id="522" r:id="rId63"/>
    <p:sldId id="523" r:id="rId64"/>
    <p:sldId id="524" r:id="rId65"/>
    <p:sldId id="525" r:id="rId66"/>
    <p:sldId id="526" r:id="rId67"/>
    <p:sldId id="527" r:id="rId68"/>
    <p:sldId id="528" r:id="rId69"/>
    <p:sldId id="529" r:id="rId70"/>
    <p:sldId id="530" r:id="rId71"/>
    <p:sldId id="531" r:id="rId72"/>
    <p:sldId id="532" r:id="rId73"/>
    <p:sldId id="533" r:id="rId74"/>
    <p:sldId id="534" r:id="rId75"/>
    <p:sldId id="550" r:id="rId76"/>
    <p:sldId id="551" r:id="rId77"/>
    <p:sldId id="552" r:id="rId78"/>
    <p:sldId id="553" r:id="rId79"/>
    <p:sldId id="554" r:id="rId80"/>
    <p:sldId id="538" r:id="rId81"/>
    <p:sldId id="539" r:id="rId82"/>
    <p:sldId id="540" r:id="rId83"/>
    <p:sldId id="541" r:id="rId84"/>
  </p:sldIdLst>
  <p:sldSz cx="9144000" cy="6858000" type="screen4x3"/>
  <p:notesSz cx="9926638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2" autoAdjust="0"/>
    <p:restoredTop sz="94697" autoAdjust="0"/>
  </p:normalViewPr>
  <p:slideViewPr>
    <p:cSldViewPr>
      <p:cViewPr varScale="1">
        <p:scale>
          <a:sx n="122" d="100"/>
          <a:sy n="122" d="100"/>
        </p:scale>
        <p:origin x="14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81" y="1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64AEEE8-E717-4BD6-BC6A-CAC423ED3E8E}" type="datetimeFigureOut">
              <a:rPr lang="pt-BR"/>
              <a:pPr>
                <a:defRPr/>
              </a:pPr>
              <a:t>19/11/2015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457106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8F8759E-92B5-44B0-9967-1F27BD4624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18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581" y="1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95FCF54-8FDC-4F4F-A7FC-FCF160A0EEE7}" type="datetimeFigureOut">
              <a:rPr lang="pt-BR"/>
              <a:pPr>
                <a:defRPr/>
              </a:pPr>
              <a:t>19/11/2015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8" rIns="95554" bIns="47778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222" y="3228553"/>
            <a:ext cx="7942198" cy="3058796"/>
          </a:xfrm>
          <a:prstGeom prst="rect">
            <a:avLst/>
          </a:prstGeom>
        </p:spPr>
        <p:txBody>
          <a:bodyPr vert="horz" lIns="95554" tIns="47778" rIns="95554" bIns="47778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6457106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1D50874-BF42-4961-B04C-450D48D00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39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62C76F-7DD6-4C5D-AA56-BCAD13EABD64}" type="slidenum">
              <a:rPr lang="pt-BR" smtClean="0"/>
              <a:pPr/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174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nstrução do slide azul  - Tít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2130425"/>
            <a:ext cx="7705725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4005263"/>
            <a:ext cx="6408738" cy="7191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8125" y="476250"/>
            <a:ext cx="2087563" cy="468153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476250"/>
            <a:ext cx="6111875" cy="46815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19537" cy="3557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919538" cy="3557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Fundo azu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0638" y="-14288"/>
            <a:ext cx="9163051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250"/>
            <a:ext cx="6553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147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5544741" cy="2306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5400" dirty="0" smtClean="0"/>
              <a:t>LEILÃO 2/2015</a:t>
            </a:r>
            <a:br>
              <a:rPr lang="pt-BR" sz="5400" dirty="0" smtClean="0"/>
            </a:br>
            <a:r>
              <a:rPr lang="pt-BR" sz="4900" dirty="0" smtClean="0"/>
              <a:t>Dia 8 de dezembro, às 14 horas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9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15 cadeiras fixas; </a:t>
            </a:r>
            <a:endParaRPr lang="pt-BR" dirty="0" smtClean="0"/>
          </a:p>
          <a:p>
            <a:pPr algn="just"/>
            <a:r>
              <a:rPr lang="pt-BR" dirty="0" smtClean="0"/>
              <a:t>18 </a:t>
            </a:r>
            <a:r>
              <a:rPr lang="pt-BR" dirty="0"/>
              <a:t>cadeiras </a:t>
            </a:r>
            <a:r>
              <a:rPr lang="pt-BR" dirty="0" smtClean="0"/>
              <a:t>giratórias; </a:t>
            </a:r>
          </a:p>
          <a:p>
            <a:pPr algn="just"/>
            <a:r>
              <a:rPr lang="pt-BR" dirty="0" smtClean="0"/>
              <a:t>2 </a:t>
            </a:r>
            <a:r>
              <a:rPr lang="pt-BR" dirty="0"/>
              <a:t>cadeiras escolares.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22877" cy="25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$ 320,00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23495"/>
            <a:ext cx="4182417" cy="31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10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67065" y="437582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4 balanças; 14 </a:t>
            </a:r>
            <a:r>
              <a:rPr lang="pt-BR" dirty="0" err="1"/>
              <a:t>circuladores</a:t>
            </a:r>
            <a:r>
              <a:rPr lang="pt-BR" dirty="0"/>
              <a:t> de ar; 1 esmeril elétrico; 2 motores elétricos; 1 purificador de água; 2 refrigeradores; 1 resfriador de líquidos, modelo industrial; 3 aparelhos de televisão; 1 Forno Industrial, marca </a:t>
            </a:r>
            <a:r>
              <a:rPr lang="pt-BR" dirty="0" err="1"/>
              <a:t>Grunox</a:t>
            </a:r>
            <a:r>
              <a:rPr lang="pt-BR" dirty="0"/>
              <a:t>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$ 2.150,00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573"/>
            <a:ext cx="3331854" cy="24988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11931"/>
            <a:ext cx="3314055" cy="24855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79" y="2611931"/>
            <a:ext cx="1865649" cy="24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11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4925" y="424215"/>
            <a:ext cx="9109075" cy="1152525"/>
          </a:xfrm>
        </p:spPr>
        <p:txBody>
          <a:bodyPr/>
          <a:lstStyle/>
          <a:p>
            <a:pPr algn="just"/>
            <a:r>
              <a:rPr lang="pt-BR" sz="2000" dirty="0" smtClean="0"/>
              <a:t>4 detectores de bagagem, marca </a:t>
            </a:r>
            <a:r>
              <a:rPr lang="pt-BR" sz="2000" dirty="0" err="1" smtClean="0"/>
              <a:t>Helmann</a:t>
            </a:r>
            <a:r>
              <a:rPr lang="pt-BR" sz="2000" dirty="0" smtClean="0"/>
              <a:t>, modelo </a:t>
            </a:r>
            <a:r>
              <a:rPr lang="pt-BR" sz="2000" dirty="0" err="1" smtClean="0"/>
              <a:t>Hiscan</a:t>
            </a:r>
            <a:r>
              <a:rPr lang="pt-BR" sz="2000" dirty="0" smtClean="0"/>
              <a:t> 6040I; 2 detectores de bagagem, marca </a:t>
            </a:r>
            <a:r>
              <a:rPr lang="pt-BR" sz="2000" dirty="0" err="1" smtClean="0"/>
              <a:t>Helmann</a:t>
            </a:r>
            <a:r>
              <a:rPr lang="pt-BR" sz="2000" dirty="0" smtClean="0"/>
              <a:t>, modelo 5030S;  1 detector de bagagem, marca </a:t>
            </a:r>
            <a:r>
              <a:rPr lang="pt-BR" sz="2000" dirty="0" err="1" smtClean="0"/>
              <a:t>Helmann</a:t>
            </a:r>
            <a:r>
              <a:rPr lang="pt-BR" sz="2000" dirty="0" smtClean="0"/>
              <a:t>, modelo HI-SCAN6040A/SVGA;  2 portas </a:t>
            </a:r>
            <a:r>
              <a:rPr lang="pt-BR" sz="2000" dirty="0" err="1" smtClean="0"/>
              <a:t>detectoras</a:t>
            </a:r>
            <a:r>
              <a:rPr lang="pt-BR" sz="2000" dirty="0" smtClean="0"/>
              <a:t> de metais, marca </a:t>
            </a:r>
            <a:r>
              <a:rPr lang="pt-BR" sz="2000" dirty="0" err="1" smtClean="0"/>
              <a:t>Helmann</a:t>
            </a:r>
            <a:r>
              <a:rPr lang="pt-BR" sz="2000" dirty="0" smtClean="0"/>
              <a:t>, modelo 02/PN8 HIPE; 4 detectores de metais, marca MPCI, modelo CMD-MP; 2 terminais de </a:t>
            </a:r>
            <a:r>
              <a:rPr lang="pt-BR" sz="2000" dirty="0" err="1" smtClean="0"/>
              <a:t>auto-atendimento</a:t>
            </a:r>
            <a:r>
              <a:rPr lang="pt-BR" sz="2000" dirty="0" smtClean="0"/>
              <a:t>, marca IMPLY, modelo TAT2005; 13 câmeras de segurança; 8 câmeras de segurança com suporte e 9 suportes para câmera de segurança.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179388" y="553454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503237" y="5880361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$ 29.500,00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736" y="2651587"/>
            <a:ext cx="2031690" cy="27089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51587"/>
            <a:ext cx="203169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12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-108520" y="620713"/>
            <a:ext cx="9252520" cy="1152525"/>
          </a:xfrm>
        </p:spPr>
        <p:txBody>
          <a:bodyPr/>
          <a:lstStyle/>
          <a:p>
            <a:pPr algn="just"/>
            <a:r>
              <a:rPr lang="pt-BR" dirty="0"/>
              <a:t>15 armários para expediente, medidas aproximadas de 254cm X 100cm x 48cm ou 50cm X 247cm X48cm.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251618" y="5805264"/>
            <a:ext cx="8640763" cy="7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$ 1.450,00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98" y="1527184"/>
            <a:ext cx="2740284" cy="36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13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4 cilindros para gás; 2 cofres mecânicos; 8 condicionadores de ar, 1 jogo de ferramenta e 1 quadro de energia.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95536" y="5805264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$ 650,00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1863426"/>
            <a:ext cx="2488649" cy="33181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2" y="1863427"/>
            <a:ext cx="2478554" cy="33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14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6 estações de </a:t>
            </a:r>
            <a:r>
              <a:rPr lang="pt-BR" dirty="0" smtClean="0"/>
              <a:t>trabalho; </a:t>
            </a:r>
          </a:p>
          <a:p>
            <a:pPr algn="just"/>
            <a:r>
              <a:rPr lang="pt-BR" dirty="0" smtClean="0"/>
              <a:t>6 </a:t>
            </a:r>
            <a:r>
              <a:rPr lang="pt-BR" dirty="0"/>
              <a:t>gaveteiros.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$ 320,00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57" y="1655885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15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Aproximadamente 3.227 </a:t>
            </a:r>
            <a:r>
              <a:rPr lang="pt-BR" dirty="0" err="1"/>
              <a:t>tonners</a:t>
            </a:r>
            <a:r>
              <a:rPr lang="pt-BR" dirty="0"/>
              <a:t> </a:t>
            </a:r>
            <a:r>
              <a:rPr lang="pt-BR" dirty="0" smtClean="0"/>
              <a:t>usados, </a:t>
            </a:r>
            <a:r>
              <a:rPr lang="pt-BR" dirty="0"/>
              <a:t>marcas Samsung, </a:t>
            </a:r>
            <a:r>
              <a:rPr lang="pt-BR" dirty="0" err="1"/>
              <a:t>Okidata</a:t>
            </a:r>
            <a:r>
              <a:rPr lang="pt-BR" dirty="0"/>
              <a:t>, HP, Brother, Xerox, Kyocera e Lexmark.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57394" y="4451858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$ 1.615,00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33" y="2109280"/>
            <a:ext cx="3065767" cy="22993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51" y="2131612"/>
            <a:ext cx="3046627" cy="22849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131612"/>
            <a:ext cx="3054091" cy="22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16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2 notebooks, marca HP, modelo </a:t>
            </a:r>
            <a:r>
              <a:rPr lang="pt-BR" dirty="0" err="1"/>
              <a:t>Elitebook</a:t>
            </a:r>
            <a:r>
              <a:rPr lang="pt-BR" dirty="0"/>
              <a:t> 8460P, 4GB de RAM e HD 250 </a:t>
            </a:r>
            <a:r>
              <a:rPr lang="pt-BR" dirty="0" smtClean="0"/>
              <a:t>GB.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 b="7945"/>
          <a:stretch/>
        </p:blipFill>
        <p:spPr>
          <a:xfrm>
            <a:off x="2620648" y="1497967"/>
            <a:ext cx="3586176" cy="35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17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2 notebooks, marca Lenovo, modelo </a:t>
            </a:r>
            <a:r>
              <a:rPr lang="pt-BR" dirty="0" err="1"/>
              <a:t>Thinkpad</a:t>
            </a:r>
            <a:r>
              <a:rPr lang="pt-BR" dirty="0"/>
              <a:t> T400</a:t>
            </a:r>
            <a:endParaRPr lang="pt-BR" dirty="0" smtClean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4748"/>
          <a:stretch/>
        </p:blipFill>
        <p:spPr>
          <a:xfrm>
            <a:off x="2735634" y="1376941"/>
            <a:ext cx="3356204" cy="3607389"/>
          </a:xfrm>
          <a:prstGeom prst="rect">
            <a:avLst/>
          </a:prstGeom>
        </p:spPr>
      </p:pic>
      <p:pic>
        <p:nvPicPr>
          <p:cNvPr id="1025" name="Picture 1" descr="Tribunal de Contas da Uni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18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notebooks, marca HP, modelo </a:t>
            </a:r>
            <a:r>
              <a:rPr lang="pt-BR" dirty="0" err="1" smtClean="0"/>
              <a:t>Elitebook</a:t>
            </a:r>
            <a:r>
              <a:rPr lang="pt-BR" dirty="0" smtClean="0"/>
              <a:t> 8460P, 4GB de RAM e HD 250 GB.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 b="7945"/>
          <a:stretch/>
        </p:blipFill>
        <p:spPr>
          <a:xfrm>
            <a:off x="2620648" y="1497967"/>
            <a:ext cx="3586176" cy="35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0" y="549752"/>
            <a:ext cx="9144000" cy="1152525"/>
          </a:xfrm>
        </p:spPr>
        <p:txBody>
          <a:bodyPr/>
          <a:lstStyle/>
          <a:p>
            <a:pPr algn="just"/>
            <a:r>
              <a:rPr lang="pt-BR" dirty="0"/>
              <a:t>1 cadeira odontológica; 1 compressor; 1 </a:t>
            </a:r>
            <a:r>
              <a:rPr lang="pt-BR" dirty="0" err="1"/>
              <a:t>negatoscópio</a:t>
            </a:r>
            <a:r>
              <a:rPr lang="pt-BR" dirty="0"/>
              <a:t> clínico; 1 estufa hospitalar, 1 refletor odontológico; 2 mochos odontológicos; 1 unidade auxiliar odontológica. 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$ 550,00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40506"/>
            <a:ext cx="4020349" cy="30152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11966"/>
            <a:ext cx="2304256" cy="307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19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2 notebooks, sendo 1 da marca HP, modelo 6710B, 2GB de RAM, HD 80GB, e 1 da marca Lenovo, modelo </a:t>
            </a:r>
            <a:r>
              <a:rPr lang="pt-BR" dirty="0" err="1"/>
              <a:t>Thinkpad</a:t>
            </a:r>
            <a:r>
              <a:rPr lang="pt-BR" dirty="0"/>
              <a:t> T400.</a:t>
            </a:r>
            <a:endParaRPr lang="pt-BR" dirty="0" smtClean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0" y="1913389"/>
            <a:ext cx="2404880" cy="32065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52274"/>
            <a:ext cx="2241353" cy="29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20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32048" y="498112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$ 1.120,00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88488" y="553722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dirty="0" smtClean="0"/>
              <a:t>38 estabilizadores de tensão, 46 telefones analógicos, 12 telefones digitais.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2978"/>
            <a:ext cx="4160010" cy="31200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7397"/>
            <a:ext cx="2313181" cy="30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21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30 estabilizadores de tensão, 51 telefones analógicos, 7 telefones digitais. </a:t>
            </a: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02814" y="500600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$ 980,00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916832"/>
            <a:ext cx="4114871" cy="30861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8745"/>
            <a:ext cx="2313181" cy="30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22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4925" y="437582"/>
            <a:ext cx="9077027" cy="1152525"/>
          </a:xfrm>
        </p:spPr>
        <p:txBody>
          <a:bodyPr/>
          <a:lstStyle/>
          <a:p>
            <a:pPr algn="just"/>
            <a:r>
              <a:rPr lang="pt-BR" dirty="0"/>
              <a:t>1 televisão de 60 polegadas; 1 televisor de 32 polegadas; 1 aparelho de </a:t>
            </a:r>
            <a:r>
              <a:rPr lang="pt-BR" dirty="0" err="1"/>
              <a:t>blu-ray</a:t>
            </a:r>
            <a:r>
              <a:rPr lang="pt-BR" dirty="0"/>
              <a:t>; 6 conversores para TV digital; 3 calculadoras de mesa; 3 câmeras fotográficas; 2 câmeras de segurança; 20 microfones de mesa; outros equipamentos.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34925" y="487084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$ 850,00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68" y="2329982"/>
            <a:ext cx="3430263" cy="257269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636912"/>
            <a:ext cx="2789896" cy="2092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82" y="2597343"/>
            <a:ext cx="2811518" cy="21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23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3842" y="487669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R$ 650,00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4925" y="437582"/>
            <a:ext cx="9077027" cy="1152525"/>
          </a:xfrm>
        </p:spPr>
        <p:txBody>
          <a:bodyPr/>
          <a:lstStyle/>
          <a:p>
            <a:pPr algn="just"/>
            <a:r>
              <a:rPr lang="pt-BR" dirty="0"/>
              <a:t>1 televisão de 60 polegadas; 2 aparelhos de fax; 3 calculadoras de mesa; 5 conversores para TV digital; 3 calculadoras de mesa; 3 câmeras fotográficas; 2 câmeras de segurança; 1 filmadora; 3 projetores multimídia; outros equipamentos.</a:t>
            </a:r>
            <a:endParaRPr lang="pt-BR" dirty="0" smtClean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68" y="2329982"/>
            <a:ext cx="3430263" cy="257269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636912"/>
            <a:ext cx="2789896" cy="20924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82" y="2597343"/>
            <a:ext cx="2811518" cy="21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24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1 televisão de 60 polegadas; 6 conversores para TV digital; 4 câmeras fotográficas; 4 câmeras de segurança; 25 livros; 21 rádio comunicadores; outros equipamentos. </a:t>
            </a: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66328" y="4928999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R$ 650,00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68" y="2329982"/>
            <a:ext cx="3430263" cy="257269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636912"/>
            <a:ext cx="2789896" cy="20924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82" y="2597343"/>
            <a:ext cx="2811518" cy="21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25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4 Computadores Itautec</a:t>
            </a:r>
          </a:p>
          <a:p>
            <a:pPr algn="just"/>
            <a:r>
              <a:rPr lang="pt-BR" dirty="0" smtClean="0"/>
              <a:t>4 Monitores </a:t>
            </a:r>
          </a:p>
          <a:p>
            <a:pPr algn="just"/>
            <a:r>
              <a:rPr lang="it-IT" dirty="0" smtClean="0"/>
              <a:t>1 Impressora laser</a:t>
            </a: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0" y="551910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36172" y="487286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866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26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60658" y="6312964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</a:rPr>
              <a:t>Configurações no Edital</a:t>
            </a: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196527" y="487689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Fotos meramente ilustrativas.</a:t>
            </a:r>
            <a:endParaRPr lang="pt-BR" sz="1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4 Computadores Itautec</a:t>
            </a:r>
          </a:p>
          <a:p>
            <a:pPr algn="just"/>
            <a:r>
              <a:rPr lang="pt-BR" dirty="0" smtClean="0"/>
              <a:t>4 Monitores </a:t>
            </a:r>
          </a:p>
          <a:p>
            <a:pPr algn="just"/>
            <a:r>
              <a:rPr lang="it-IT" dirty="0" smtClean="0"/>
              <a:t>1 Impressora laser</a:t>
            </a:r>
            <a:endParaRPr lang="pt-BR" dirty="0" smtClean="0"/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  <p:sp>
        <p:nvSpPr>
          <p:cNvPr id="16" name="Espaço Reservado para Conteúdo 3"/>
          <p:cNvSpPr txBox="1">
            <a:spLocks/>
          </p:cNvSpPr>
          <p:nvPr/>
        </p:nvSpPr>
        <p:spPr bwMode="auto">
          <a:xfrm>
            <a:off x="0" y="554982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27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5716" y="6442507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</a:rPr>
              <a:t>Configurações no Edital</a:t>
            </a: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174288" y="490524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  <a:endParaRPr lang="pt-BR" sz="1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4 Computadores Itautec</a:t>
            </a:r>
          </a:p>
          <a:p>
            <a:pPr algn="just"/>
            <a:r>
              <a:rPr lang="pt-BR" dirty="0" smtClean="0"/>
              <a:t>4 Monitores </a:t>
            </a:r>
          </a:p>
          <a:p>
            <a:pPr algn="just"/>
            <a:r>
              <a:rPr lang="it-IT" dirty="0" smtClean="0"/>
              <a:t>1 Impressora laser</a:t>
            </a:r>
            <a:endParaRPr lang="pt-BR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  <p:sp>
        <p:nvSpPr>
          <p:cNvPr id="15" name="Espaço Reservado para Conteúdo 3"/>
          <p:cNvSpPr txBox="1">
            <a:spLocks/>
          </p:cNvSpPr>
          <p:nvPr/>
        </p:nvSpPr>
        <p:spPr bwMode="auto">
          <a:xfrm>
            <a:off x="7624" y="5525498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28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179388" y="6396081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</a:rPr>
              <a:t>Configurações no Edital</a:t>
            </a: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179387" y="489765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  <a:endParaRPr lang="pt-BR" sz="1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4 Computadores Itautec</a:t>
            </a:r>
          </a:p>
          <a:p>
            <a:pPr algn="just"/>
            <a:r>
              <a:rPr lang="pt-BR" dirty="0" smtClean="0"/>
              <a:t>4 Monitores </a:t>
            </a:r>
          </a:p>
          <a:p>
            <a:pPr algn="just"/>
            <a:r>
              <a:rPr lang="it-IT" dirty="0" smtClean="0"/>
              <a:t>1 Impressora laser</a:t>
            </a:r>
            <a:endParaRPr lang="pt-BR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  <p:sp>
        <p:nvSpPr>
          <p:cNvPr id="15" name="Espaço Reservado para Conteúdo 3"/>
          <p:cNvSpPr txBox="1">
            <a:spLocks/>
          </p:cNvSpPr>
          <p:nvPr/>
        </p:nvSpPr>
        <p:spPr bwMode="auto">
          <a:xfrm>
            <a:off x="-28647" y="550259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2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44780" y="41765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2 aparadores para escritório; </a:t>
            </a:r>
            <a:r>
              <a:rPr lang="pt-BR" dirty="0" smtClean="0"/>
              <a:t>4 </a:t>
            </a:r>
            <a:r>
              <a:rPr lang="pt-BR" dirty="0"/>
              <a:t>armários; 6 gaveteiros; 21 mesas para escritório; 1 mesa para microcomputador; 9 quadros; 21 suportes para CPU e 11 suportes para monitor.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25" y="2092655"/>
            <a:ext cx="4024222" cy="30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smtClean="0"/>
              <a:t>LOTE 29</a:t>
            </a:r>
            <a:endParaRPr lang="pt-BR" sz="2000" smtClean="0"/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</a:rPr>
              <a:t>Configurações no Edital</a:t>
            </a: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223493" y="484667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  <a:endParaRPr lang="pt-BR" sz="1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4 Computadores Itautec</a:t>
            </a:r>
          </a:p>
          <a:p>
            <a:pPr algn="just"/>
            <a:r>
              <a:rPr lang="pt-BR" dirty="0" smtClean="0"/>
              <a:t>4 Monitores </a:t>
            </a:r>
          </a:p>
          <a:p>
            <a:pPr algn="just"/>
            <a:r>
              <a:rPr lang="it-IT" dirty="0" smtClean="0"/>
              <a:t>1 Impressora laser</a:t>
            </a: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30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23493" y="489842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4 Computadores Itautec</a:t>
            </a:r>
          </a:p>
          <a:p>
            <a:pPr algn="just"/>
            <a:r>
              <a:rPr lang="pt-BR" kern="0" smtClean="0"/>
              <a:t>4 Monitores </a:t>
            </a:r>
          </a:p>
          <a:p>
            <a:pPr algn="just"/>
            <a:r>
              <a:rPr lang="it-IT" kern="0" smtClean="0"/>
              <a:t>1 Impressora laser</a:t>
            </a:r>
            <a:endParaRPr lang="pt-BR" kern="0" dirty="0" smtClean="0"/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-32048" y="544604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5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31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4 Computadores Itautec</a:t>
            </a:r>
          </a:p>
          <a:p>
            <a:pPr algn="just"/>
            <a:r>
              <a:rPr lang="pt-BR" dirty="0"/>
              <a:t>4 Monitores </a:t>
            </a:r>
          </a:p>
          <a:p>
            <a:pPr algn="just"/>
            <a:r>
              <a:rPr lang="it-IT" dirty="0"/>
              <a:t>1 Impressora </a:t>
            </a:r>
            <a:r>
              <a:rPr lang="it-IT" dirty="0" smtClean="0"/>
              <a:t>laser</a:t>
            </a:r>
            <a:endParaRPr lang="pt-BR" dirty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23493" y="490727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R$ 900,00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32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4 Computadores Itautec</a:t>
            </a:r>
          </a:p>
          <a:p>
            <a:pPr algn="just"/>
            <a:r>
              <a:rPr lang="pt-BR" dirty="0"/>
              <a:t>4 Monitores </a:t>
            </a:r>
          </a:p>
          <a:p>
            <a:pPr algn="just"/>
            <a:r>
              <a:rPr lang="it-IT" dirty="0"/>
              <a:t>1 Impressora </a:t>
            </a:r>
            <a:r>
              <a:rPr lang="it-IT" dirty="0" smtClean="0"/>
              <a:t>laser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88131" y="484461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R$ 900,00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33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4 Computadores Itautec</a:t>
            </a:r>
          </a:p>
          <a:p>
            <a:pPr algn="just"/>
            <a:r>
              <a:rPr lang="pt-BR" dirty="0"/>
              <a:t>4 Monitores </a:t>
            </a:r>
          </a:p>
          <a:p>
            <a:pPr algn="just"/>
            <a:r>
              <a:rPr lang="it-IT" dirty="0"/>
              <a:t>1 Impressora </a:t>
            </a:r>
            <a:r>
              <a:rPr lang="it-IT" dirty="0" smtClean="0"/>
              <a:t>laser</a:t>
            </a:r>
            <a:endParaRPr lang="pt-BR" dirty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79387" y="488896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34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4 Computadores Itautec</a:t>
            </a:r>
          </a:p>
          <a:p>
            <a:pPr algn="just"/>
            <a:r>
              <a:rPr lang="pt-BR" dirty="0"/>
              <a:t>4 Monitores </a:t>
            </a:r>
          </a:p>
          <a:p>
            <a:pPr algn="just"/>
            <a:r>
              <a:rPr lang="it-IT" dirty="0"/>
              <a:t>1 Impressora </a:t>
            </a:r>
            <a:r>
              <a:rPr lang="it-IT" dirty="0" smtClean="0"/>
              <a:t>laser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79387" y="490727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35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4 Computadores Itautec</a:t>
            </a:r>
          </a:p>
          <a:p>
            <a:pPr algn="just"/>
            <a:r>
              <a:rPr lang="pt-BR" dirty="0"/>
              <a:t>3</a:t>
            </a:r>
            <a:r>
              <a:rPr lang="pt-BR" dirty="0" smtClean="0"/>
              <a:t> </a:t>
            </a:r>
            <a:r>
              <a:rPr lang="pt-BR" dirty="0"/>
              <a:t>Monitores </a:t>
            </a:r>
          </a:p>
          <a:p>
            <a:pPr algn="just"/>
            <a:r>
              <a:rPr lang="it-IT" dirty="0"/>
              <a:t>1 Impressora </a:t>
            </a:r>
            <a:r>
              <a:rPr lang="it-IT" dirty="0" smtClean="0"/>
              <a:t>laser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81766" y="487857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$ 850,00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7234"/>
            <a:ext cx="574570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36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6 Computadores </a:t>
            </a:r>
            <a:r>
              <a:rPr lang="pt-BR" dirty="0"/>
              <a:t>Itautec</a:t>
            </a:r>
          </a:p>
          <a:p>
            <a:pPr algn="just"/>
            <a:r>
              <a:rPr lang="it-IT" dirty="0" smtClean="0"/>
              <a:t>1 </a:t>
            </a:r>
            <a:r>
              <a:rPr lang="it-IT" dirty="0"/>
              <a:t>Impressora </a:t>
            </a:r>
            <a:r>
              <a:rPr lang="it-IT" dirty="0" smtClean="0"/>
              <a:t>laser monocromática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71180" y="479720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2330" r="19454" b="4897"/>
          <a:stretch/>
        </p:blipFill>
        <p:spPr>
          <a:xfrm>
            <a:off x="1763687" y="1772815"/>
            <a:ext cx="1584177" cy="30963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0801" r="20394" b="15020"/>
          <a:stretch/>
        </p:blipFill>
        <p:spPr>
          <a:xfrm>
            <a:off x="3851920" y="2020582"/>
            <a:ext cx="3358268" cy="26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37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79387" y="47482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6 Computadores </a:t>
            </a:r>
            <a:r>
              <a:rPr lang="pt-BR" dirty="0"/>
              <a:t>Itautec</a:t>
            </a:r>
          </a:p>
          <a:p>
            <a:pPr algn="just"/>
            <a:r>
              <a:rPr lang="it-IT" dirty="0" smtClean="0"/>
              <a:t>1 </a:t>
            </a:r>
            <a:r>
              <a:rPr lang="it-IT" dirty="0"/>
              <a:t>Impressora </a:t>
            </a:r>
            <a:r>
              <a:rPr lang="it-IT" dirty="0" smtClean="0"/>
              <a:t>laser monocromática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2330" r="19454" b="4897"/>
          <a:stretch/>
        </p:blipFill>
        <p:spPr>
          <a:xfrm>
            <a:off x="1763687" y="1772815"/>
            <a:ext cx="1584177" cy="30963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0801" r="20394" b="15020"/>
          <a:stretch/>
        </p:blipFill>
        <p:spPr>
          <a:xfrm>
            <a:off x="3851920" y="2020582"/>
            <a:ext cx="3358268" cy="26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38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88131" y="473191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6 Computadores </a:t>
            </a:r>
            <a:r>
              <a:rPr lang="pt-BR" dirty="0"/>
              <a:t>Itautec</a:t>
            </a:r>
          </a:p>
          <a:p>
            <a:pPr algn="just"/>
            <a:r>
              <a:rPr lang="it-IT" dirty="0" smtClean="0"/>
              <a:t>1 </a:t>
            </a:r>
            <a:r>
              <a:rPr lang="it-IT" dirty="0"/>
              <a:t>Impressora </a:t>
            </a:r>
            <a:r>
              <a:rPr lang="it-IT" dirty="0" smtClean="0"/>
              <a:t>laser monocromática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2330" r="19454" b="4897"/>
          <a:stretch/>
        </p:blipFill>
        <p:spPr>
          <a:xfrm>
            <a:off x="1763687" y="1772815"/>
            <a:ext cx="1584177" cy="30963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0801" r="20394" b="15020"/>
          <a:stretch/>
        </p:blipFill>
        <p:spPr>
          <a:xfrm>
            <a:off x="3851920" y="2020582"/>
            <a:ext cx="3358268" cy="26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</a:t>
            </a:r>
            <a:endParaRPr lang="pt-BR" sz="2000" dirty="0" smtClean="0"/>
          </a:p>
        </p:txBody>
      </p:sp>
      <p:sp>
        <p:nvSpPr>
          <p:cNvPr id="6147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13 armários para expediente; </a:t>
            </a:r>
            <a:endParaRPr lang="pt-BR" dirty="0" smtClean="0"/>
          </a:p>
          <a:p>
            <a:pPr algn="just"/>
            <a:r>
              <a:rPr lang="pt-BR" dirty="0" smtClean="0"/>
              <a:t>1 </a:t>
            </a:r>
            <a:r>
              <a:rPr lang="pt-BR" dirty="0"/>
              <a:t>painel expositor; </a:t>
            </a:r>
            <a:endParaRPr lang="pt-BR" dirty="0" smtClean="0"/>
          </a:p>
          <a:p>
            <a:pPr algn="just"/>
            <a:r>
              <a:rPr lang="pt-BR" dirty="0" smtClean="0"/>
              <a:t>1 </a:t>
            </a:r>
            <a:r>
              <a:rPr lang="pt-BR" dirty="0"/>
              <a:t>base para painel expositor; </a:t>
            </a:r>
            <a:endParaRPr lang="pt-BR" dirty="0" smtClean="0"/>
          </a:p>
          <a:p>
            <a:pPr algn="just"/>
            <a:r>
              <a:rPr lang="pt-BR" dirty="0" smtClean="0"/>
              <a:t>1 </a:t>
            </a:r>
            <a:r>
              <a:rPr lang="pt-BR" dirty="0"/>
              <a:t>mesa de centro. </a:t>
            </a:r>
            <a:endParaRPr lang="pt-BR" dirty="0" smtClean="0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425718" y="5649457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R$ 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200,00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</a:rPr>
              <a:t>Configurações no Edital</a:t>
            </a: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509684" y="5257543"/>
            <a:ext cx="210948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  <a:endParaRPr lang="pt-BR" sz="1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5450"/>
            <a:ext cx="3384376" cy="45125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27" y="2490004"/>
            <a:ext cx="3625872" cy="271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39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88131" y="47482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6 Computadores </a:t>
            </a:r>
            <a:r>
              <a:rPr lang="pt-BR" dirty="0"/>
              <a:t>Itautec</a:t>
            </a:r>
          </a:p>
          <a:p>
            <a:pPr algn="just"/>
            <a:r>
              <a:rPr lang="it-IT" dirty="0" smtClean="0"/>
              <a:t>1 </a:t>
            </a:r>
            <a:r>
              <a:rPr lang="it-IT" dirty="0"/>
              <a:t>Impressora </a:t>
            </a:r>
            <a:r>
              <a:rPr lang="it-IT" dirty="0" smtClean="0"/>
              <a:t>laser monocromática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2330" r="19454" b="4897"/>
          <a:stretch/>
        </p:blipFill>
        <p:spPr>
          <a:xfrm>
            <a:off x="1763687" y="1772815"/>
            <a:ext cx="1584177" cy="30963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0801" r="20394" b="15020"/>
          <a:stretch/>
        </p:blipFill>
        <p:spPr>
          <a:xfrm>
            <a:off x="3851920" y="2020582"/>
            <a:ext cx="3358268" cy="26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40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88131" y="472524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6 Computadores </a:t>
            </a:r>
            <a:r>
              <a:rPr lang="pt-BR" dirty="0"/>
              <a:t>Itautec</a:t>
            </a:r>
          </a:p>
          <a:p>
            <a:pPr algn="just"/>
            <a:r>
              <a:rPr lang="it-IT" dirty="0" smtClean="0"/>
              <a:t>1 </a:t>
            </a:r>
            <a:r>
              <a:rPr lang="it-IT" dirty="0"/>
              <a:t>Impressora </a:t>
            </a:r>
            <a:r>
              <a:rPr lang="it-IT" dirty="0" smtClean="0"/>
              <a:t>laser monocromática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2330" r="19454" b="4897"/>
          <a:stretch/>
        </p:blipFill>
        <p:spPr>
          <a:xfrm>
            <a:off x="1763687" y="1772815"/>
            <a:ext cx="1584177" cy="30963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0801" r="20394" b="15020"/>
          <a:stretch/>
        </p:blipFill>
        <p:spPr>
          <a:xfrm>
            <a:off x="3851920" y="2020582"/>
            <a:ext cx="3358268" cy="26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41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288131" y="472018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6 Computadores </a:t>
            </a:r>
            <a:r>
              <a:rPr lang="pt-BR" dirty="0"/>
              <a:t>Itautec</a:t>
            </a:r>
          </a:p>
          <a:p>
            <a:pPr algn="just"/>
            <a:r>
              <a:rPr lang="it-IT" dirty="0" smtClean="0"/>
              <a:t>1 </a:t>
            </a:r>
            <a:r>
              <a:rPr lang="it-IT" dirty="0"/>
              <a:t>Impressora </a:t>
            </a:r>
            <a:r>
              <a:rPr lang="it-IT" dirty="0" smtClean="0"/>
              <a:t>laser monocromática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$ 990,00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2330" r="19454" b="4897"/>
          <a:stretch/>
        </p:blipFill>
        <p:spPr>
          <a:xfrm>
            <a:off x="1763687" y="1772815"/>
            <a:ext cx="1584177" cy="30963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0801" r="20394" b="15020"/>
          <a:stretch/>
        </p:blipFill>
        <p:spPr>
          <a:xfrm>
            <a:off x="3851920" y="2020582"/>
            <a:ext cx="3358268" cy="26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42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8 Computadores Itautec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0399" y="503365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$ 1.190,00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24191" r="18661" b="10895"/>
          <a:stretch/>
        </p:blipFill>
        <p:spPr>
          <a:xfrm>
            <a:off x="2785216" y="1119953"/>
            <a:ext cx="3272769" cy="3927323"/>
          </a:xfrm>
          <a:prstGeom prst="rect">
            <a:avLst/>
          </a:prstGeom>
        </p:spPr>
      </p:pic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6512" y="5374034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8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43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49151" y="5016788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8 Computadores Itautec</a:t>
            </a: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$ 1.190,00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24191" r="18661" b="10895"/>
          <a:stretch/>
        </p:blipFill>
        <p:spPr>
          <a:xfrm>
            <a:off x="2785216" y="1119953"/>
            <a:ext cx="3272769" cy="3927323"/>
          </a:xfrm>
          <a:prstGeom prst="rect">
            <a:avLst/>
          </a:prstGeom>
        </p:spPr>
      </p:pic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-35496" y="5374034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4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44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26 computadores;</a:t>
            </a:r>
          </a:p>
          <a:p>
            <a:pPr algn="just"/>
            <a:r>
              <a:rPr lang="pt-BR" dirty="0" smtClean="0"/>
              <a:t>4 monitores;</a:t>
            </a:r>
          </a:p>
          <a:p>
            <a:pPr algn="just"/>
            <a:r>
              <a:rPr lang="pt-BR" dirty="0" smtClean="0"/>
              <a:t>3 impressoras.</a:t>
            </a:r>
            <a:endParaRPr lang="pt-BR" dirty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4925" y="566523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$ 2.920,00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147779"/>
            <a:ext cx="2274837" cy="30331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6" y="2147778"/>
            <a:ext cx="4044156" cy="3033117"/>
          </a:xfrm>
          <a:prstGeom prst="rect">
            <a:avLst/>
          </a:prstGeom>
        </p:spPr>
      </p:pic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29181" y="5355909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b="1" kern="0" dirty="0" smtClean="0">
                <a:solidFill>
                  <a:schemeClr val="bg1"/>
                </a:solidFill>
                <a:latin typeface="+mn-lt"/>
              </a:rPr>
              <a:t>Sem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23" y="2149967"/>
            <a:ext cx="2273196" cy="30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45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27 computadores;</a:t>
            </a:r>
          </a:p>
          <a:p>
            <a:pPr algn="just"/>
            <a:r>
              <a:rPr lang="pt-BR" dirty="0" smtClean="0"/>
              <a:t>4 monitores;</a:t>
            </a:r>
          </a:p>
          <a:p>
            <a:pPr algn="just"/>
            <a:r>
              <a:rPr lang="pt-BR" dirty="0" smtClean="0"/>
              <a:t>3 impressoras.</a:t>
            </a:r>
            <a:endParaRPr lang="pt-BR" dirty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4925" y="566523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$ 2.950,00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 bwMode="auto">
          <a:xfrm>
            <a:off x="-15296" y="5355909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147779"/>
            <a:ext cx="2274837" cy="303311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6" y="2147778"/>
            <a:ext cx="4044156" cy="303311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23" y="2149967"/>
            <a:ext cx="2273196" cy="30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46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25 computadores;</a:t>
            </a:r>
          </a:p>
          <a:p>
            <a:pPr algn="just"/>
            <a:r>
              <a:rPr lang="pt-BR" dirty="0" smtClean="0"/>
              <a:t>4 monitores;</a:t>
            </a:r>
          </a:p>
          <a:p>
            <a:pPr algn="just"/>
            <a:r>
              <a:rPr lang="pt-BR" dirty="0" smtClean="0"/>
              <a:t>3 impressoras.</a:t>
            </a:r>
            <a:endParaRPr lang="pt-BR" dirty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251618" y="583304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$ 2.920,00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147779"/>
            <a:ext cx="2274837" cy="303311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6" y="2147778"/>
            <a:ext cx="4044156" cy="303311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23" y="2149967"/>
            <a:ext cx="2273196" cy="30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47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94 equipamentos switch de rede, marca </a:t>
            </a:r>
            <a:r>
              <a:rPr lang="pt-BR" dirty="0" err="1" smtClean="0"/>
              <a:t>Enterasys</a:t>
            </a:r>
            <a:r>
              <a:rPr lang="pt-BR" dirty="0" smtClean="0"/>
              <a:t>.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74288" y="491208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96" y="1618349"/>
            <a:ext cx="4352032" cy="3264024"/>
          </a:xfrm>
          <a:prstGeom prst="rect">
            <a:avLst/>
          </a:prstGeom>
        </p:spPr>
      </p:pic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251618" y="5762446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$ 3.940,00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6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48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-266784" y="390665"/>
            <a:ext cx="9410784" cy="1152525"/>
          </a:xfrm>
        </p:spPr>
        <p:txBody>
          <a:bodyPr/>
          <a:lstStyle/>
          <a:p>
            <a:pPr algn="just"/>
            <a:r>
              <a:rPr lang="pt-BR" dirty="0"/>
              <a:t>10 equipamentos servidores de rede; 19 equipamentos servidores </a:t>
            </a:r>
            <a:r>
              <a:rPr lang="pt-BR" dirty="0" err="1"/>
              <a:t>blade</a:t>
            </a:r>
            <a:r>
              <a:rPr lang="pt-BR" dirty="0"/>
              <a:t> em lâmina, marca Dell, modelo </a:t>
            </a:r>
            <a:r>
              <a:rPr lang="pt-BR" dirty="0" err="1"/>
              <a:t>Poweredge</a:t>
            </a:r>
            <a:r>
              <a:rPr lang="pt-BR" dirty="0"/>
              <a:t> M600, 2 sistemas </a:t>
            </a:r>
            <a:r>
              <a:rPr lang="pt-BR" dirty="0" err="1"/>
              <a:t>riverbed</a:t>
            </a:r>
            <a:r>
              <a:rPr lang="pt-BR" dirty="0"/>
              <a:t>;</a:t>
            </a:r>
            <a:r>
              <a:rPr lang="pt-BR" b="1" dirty="0"/>
              <a:t> </a:t>
            </a:r>
            <a:r>
              <a:rPr lang="pt-BR" dirty="0"/>
              <a:t>3 racks </a:t>
            </a:r>
            <a:r>
              <a:rPr lang="pt-BR" dirty="0" err="1"/>
              <a:t>cloudsystem</a:t>
            </a:r>
            <a:r>
              <a:rPr lang="pt-BR" dirty="0"/>
              <a:t>, marca HP; 1 rack, marca APC </a:t>
            </a:r>
            <a:r>
              <a:rPr lang="pt-BR" dirty="0" err="1"/>
              <a:t>Shneider</a:t>
            </a:r>
            <a:r>
              <a:rPr lang="pt-BR" dirty="0"/>
              <a:t> Eletric; 1 nobreak 3kva, marca SMS; 2 chassis para servidor </a:t>
            </a:r>
            <a:r>
              <a:rPr lang="pt-BR" dirty="0" err="1"/>
              <a:t>blade</a:t>
            </a:r>
            <a:r>
              <a:rPr lang="pt-BR" dirty="0"/>
              <a:t>, marca Dell, modelo </a:t>
            </a:r>
            <a:r>
              <a:rPr lang="pt-BR" dirty="0" err="1"/>
              <a:t>Poweredge</a:t>
            </a:r>
            <a:r>
              <a:rPr lang="pt-BR" dirty="0"/>
              <a:t> M1000E; 1 switch de rede , marca </a:t>
            </a:r>
            <a:r>
              <a:rPr lang="pt-BR" dirty="0" err="1"/>
              <a:t>Brocade</a:t>
            </a:r>
            <a:r>
              <a:rPr lang="pt-BR" dirty="0"/>
              <a:t>, modelo </a:t>
            </a:r>
            <a:r>
              <a:rPr lang="pt-BR" dirty="0" err="1"/>
              <a:t>Silkworm</a:t>
            </a:r>
            <a:r>
              <a:rPr lang="pt-BR" dirty="0"/>
              <a:t> </a:t>
            </a:r>
            <a:r>
              <a:rPr lang="pt-BR" dirty="0" smtClean="0"/>
              <a:t>4100.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251618" y="555991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255841" y="5453308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683568" y="5893046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$ 44.800,00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19" y="3194452"/>
            <a:ext cx="1721263" cy="229501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82" y="3194452"/>
            <a:ext cx="1721263" cy="22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</a:t>
            </a:r>
            <a:endParaRPr lang="pt-BR" sz="2000" dirty="0" smtClean="0"/>
          </a:p>
        </p:txBody>
      </p:sp>
      <p:sp>
        <p:nvSpPr>
          <p:cNvPr id="7171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12 armários para expediente; </a:t>
            </a:r>
            <a:endParaRPr lang="pt-BR" dirty="0" smtClean="0"/>
          </a:p>
          <a:p>
            <a:pPr algn="just"/>
            <a:r>
              <a:rPr lang="pt-BR" dirty="0" smtClean="0"/>
              <a:t>1 </a:t>
            </a:r>
            <a:r>
              <a:rPr lang="pt-BR" dirty="0"/>
              <a:t>base para painel expositor.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465080" y="5830434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R$ 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180,00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</a:rPr>
              <a:t>Configurações no Edital</a:t>
            </a: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79388" y="5311579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  <a:endParaRPr lang="pt-BR" sz="1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6" y="1908008"/>
            <a:ext cx="4544053" cy="34080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4982"/>
            <a:ext cx="3585800" cy="4781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49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58851" y="456891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Aproximadamente </a:t>
            </a:r>
            <a:r>
              <a:rPr lang="pt-BR" dirty="0" smtClean="0"/>
              <a:t>2.532 </a:t>
            </a:r>
            <a:r>
              <a:rPr lang="pt-BR" dirty="0" err="1"/>
              <a:t>tonners</a:t>
            </a:r>
            <a:r>
              <a:rPr lang="pt-BR" dirty="0"/>
              <a:t> usado, marcas Samsung, </a:t>
            </a:r>
            <a:r>
              <a:rPr lang="pt-BR" dirty="0" err="1"/>
              <a:t>Okidata</a:t>
            </a:r>
            <a:r>
              <a:rPr lang="pt-BR" dirty="0"/>
              <a:t>, HP, Brother, Xerox, Kyocera e Lexmark.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$ 1.266,00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33" y="2109280"/>
            <a:ext cx="3065767" cy="22993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51" y="2131612"/>
            <a:ext cx="3046627" cy="228497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131612"/>
            <a:ext cx="3054091" cy="22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50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07184" y="462365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Aproximadamente </a:t>
            </a:r>
            <a:r>
              <a:rPr lang="pt-BR" dirty="0" smtClean="0"/>
              <a:t>2.532 </a:t>
            </a:r>
            <a:r>
              <a:rPr lang="pt-BR" dirty="0" err="1"/>
              <a:t>tonners</a:t>
            </a:r>
            <a:r>
              <a:rPr lang="pt-BR" dirty="0"/>
              <a:t> usado, marcas Samsung, </a:t>
            </a:r>
            <a:r>
              <a:rPr lang="pt-BR" dirty="0" err="1"/>
              <a:t>Okidata</a:t>
            </a:r>
            <a:r>
              <a:rPr lang="pt-BR" dirty="0"/>
              <a:t>, HP, Brother, Xerox, Kyocera e Lexmark.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$ 1.266,00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33" y="2109280"/>
            <a:ext cx="3065767" cy="22993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51" y="2131612"/>
            <a:ext cx="3046627" cy="228497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131612"/>
            <a:ext cx="3054091" cy="22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51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18426" y="521153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948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9603"/>
            <a:ext cx="2733935" cy="364524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91" y="1349603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52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65160" y="498669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 b="7945"/>
          <a:stretch/>
        </p:blipFill>
        <p:spPr>
          <a:xfrm>
            <a:off x="2613752" y="1388781"/>
            <a:ext cx="3586176" cy="35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53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2685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54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2685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9603"/>
            <a:ext cx="2733935" cy="364524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9603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55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2685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56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30362" y="501076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 bwMode="auto">
          <a:xfrm>
            <a:off x="348615" y="584970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$ 300,00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16" y="1349603"/>
            <a:ext cx="2733936" cy="364524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91" y="1349603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57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48943" y="502496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323850" y="5838001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89" y="1243744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58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37489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7" name="Espaço Reservado para Conteúdo 3"/>
          <p:cNvSpPr txBox="1">
            <a:spLocks/>
          </p:cNvSpPr>
          <p:nvPr/>
        </p:nvSpPr>
        <p:spPr bwMode="auto">
          <a:xfrm>
            <a:off x="219570" y="5829651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</a:t>
            </a:r>
            <a:endParaRPr lang="pt-BR" sz="2000" dirty="0" smtClean="0"/>
          </a:p>
        </p:txBody>
      </p:sp>
      <p:sp>
        <p:nvSpPr>
          <p:cNvPr id="8195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2 aparadores para escritório; </a:t>
            </a:r>
            <a:r>
              <a:rPr lang="pt-BR" dirty="0" smtClean="0"/>
              <a:t>1 </a:t>
            </a:r>
            <a:r>
              <a:rPr lang="pt-BR" dirty="0"/>
              <a:t>balcão para atendimento; </a:t>
            </a:r>
            <a:r>
              <a:rPr lang="pt-BR" dirty="0" smtClean="0"/>
              <a:t>2 </a:t>
            </a:r>
            <a:r>
              <a:rPr lang="pt-BR" dirty="0"/>
              <a:t>carrinhos de serviço; </a:t>
            </a:r>
            <a:r>
              <a:rPr lang="pt-BR" dirty="0" smtClean="0"/>
              <a:t>3 </a:t>
            </a:r>
            <a:r>
              <a:rPr lang="pt-BR" dirty="0"/>
              <a:t>escadas; </a:t>
            </a:r>
            <a:r>
              <a:rPr lang="pt-BR" dirty="0" smtClean="0"/>
              <a:t>7 </a:t>
            </a:r>
            <a:r>
              <a:rPr lang="pt-BR" dirty="0"/>
              <a:t>mesas para escritório. </a:t>
            </a:r>
            <a:endParaRPr lang="pt-BR" dirty="0" smtClean="0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 bwMode="auto">
          <a:xfrm>
            <a:off x="495661" y="5795149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R$ 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350,00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</a:rPr>
              <a:t>Configurações no Edital</a:t>
            </a: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144016" y="513444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  <a:endParaRPr lang="pt-BR" sz="10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9" y="2106837"/>
            <a:ext cx="4064000" cy="304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18632"/>
            <a:ext cx="4032547" cy="302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59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4564" y="5024239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395634" y="5880878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2951"/>
          <a:stretch/>
        </p:blipFill>
        <p:spPr>
          <a:xfrm>
            <a:off x="2915816" y="1268760"/>
            <a:ext cx="3334147" cy="3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60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2677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01" y="1230928"/>
            <a:ext cx="2733935" cy="3645247"/>
          </a:xfrm>
          <a:prstGeom prst="rect">
            <a:avLst/>
          </a:prstGeom>
        </p:spPr>
      </p:pic>
      <p:sp>
        <p:nvSpPr>
          <p:cNvPr id="18" name="Espaço Reservado para Conteúdo 3"/>
          <p:cNvSpPr txBox="1">
            <a:spLocks/>
          </p:cNvSpPr>
          <p:nvPr/>
        </p:nvSpPr>
        <p:spPr bwMode="auto">
          <a:xfrm>
            <a:off x="0" y="533021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1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61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7301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$ 300,00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62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0301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1" y="1300898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63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9378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01" y="1348538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64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32048" y="500418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65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8669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2951"/>
          <a:stretch/>
        </p:blipFill>
        <p:spPr>
          <a:xfrm>
            <a:off x="2915816" y="1268760"/>
            <a:ext cx="3334147" cy="3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66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27098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1" y="1350505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67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5388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84" y="1284799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68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9378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84" y="1299118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71 cadeiras para auditório, marca </a:t>
            </a:r>
            <a:r>
              <a:rPr lang="pt-BR" dirty="0" err="1"/>
              <a:t>Remantec</a:t>
            </a:r>
            <a:r>
              <a:rPr lang="pt-BR" dirty="0"/>
              <a:t>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$ 1.350,00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48" y="1196975"/>
            <a:ext cx="5063007" cy="37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69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0631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2951"/>
          <a:stretch/>
        </p:blipFill>
        <p:spPr>
          <a:xfrm>
            <a:off x="2915816" y="1268760"/>
            <a:ext cx="3334147" cy="3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70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27098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84" y="1275725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71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2685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84" y="1179453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72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08107" y="496204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7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25" y="1125538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73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500301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74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93794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75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-32048" y="543115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Garantia de funcionamento na entrega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9378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84799"/>
            <a:ext cx="2733935" cy="36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76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32048" y="4962047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6" name="Espaço Reservado para Conteúdo 3"/>
          <p:cNvSpPr txBox="1">
            <a:spLocks/>
          </p:cNvSpPr>
          <p:nvPr/>
        </p:nvSpPr>
        <p:spPr bwMode="auto">
          <a:xfrm>
            <a:off x="251618" y="5870487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Espaço Reservado para Conteúdo 3"/>
          <p:cNvSpPr txBox="1">
            <a:spLocks/>
          </p:cNvSpPr>
          <p:nvPr/>
        </p:nvSpPr>
        <p:spPr bwMode="auto">
          <a:xfrm>
            <a:off x="130664" y="536694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entrega. 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2951"/>
          <a:stretch/>
        </p:blipFill>
        <p:spPr>
          <a:xfrm>
            <a:off x="2915816" y="1268760"/>
            <a:ext cx="3334147" cy="3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77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72689" y="4977101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95733" y="5877272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7" name="Espaço Reservado para Conteúdo 3"/>
          <p:cNvSpPr txBox="1">
            <a:spLocks/>
          </p:cNvSpPr>
          <p:nvPr/>
        </p:nvSpPr>
        <p:spPr bwMode="auto">
          <a:xfrm>
            <a:off x="130664" y="536694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entrega. 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2951"/>
          <a:stretch/>
        </p:blipFill>
        <p:spPr>
          <a:xfrm>
            <a:off x="2915816" y="1268760"/>
            <a:ext cx="3334147" cy="3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78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83403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16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$ 300,00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Espaço Reservado para Conteúdo 3"/>
          <p:cNvSpPr txBox="1">
            <a:spLocks/>
          </p:cNvSpPr>
          <p:nvPr/>
        </p:nvSpPr>
        <p:spPr bwMode="auto">
          <a:xfrm>
            <a:off x="130664" y="536694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b="1" kern="0" dirty="0" smtClean="0">
                <a:solidFill>
                  <a:schemeClr val="bg1"/>
                </a:solidFill>
                <a:latin typeface="+mn-lt"/>
              </a:rPr>
              <a:t>Sem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entrega. 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54" y="1430270"/>
            <a:ext cx="2485598" cy="33141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13" y="1405392"/>
            <a:ext cx="2504256" cy="33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67065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11 </a:t>
            </a:r>
            <a:r>
              <a:rPr lang="pt-BR" dirty="0" err="1"/>
              <a:t>cachepôs</a:t>
            </a:r>
            <a:r>
              <a:rPr lang="pt-BR" dirty="0"/>
              <a:t> decorativos; </a:t>
            </a:r>
            <a:endParaRPr lang="pt-BR" dirty="0" smtClean="0"/>
          </a:p>
          <a:p>
            <a:pPr algn="just"/>
            <a:r>
              <a:rPr lang="pt-BR" dirty="0" smtClean="0"/>
              <a:t>4 </a:t>
            </a:r>
            <a:r>
              <a:rPr lang="pt-BR" dirty="0"/>
              <a:t>mesas para </a:t>
            </a:r>
            <a:r>
              <a:rPr lang="pt-BR" dirty="0" smtClean="0"/>
              <a:t>escritório;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2 gaveteiros.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4" y="2053677"/>
            <a:ext cx="4076192" cy="30571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40" y="2038586"/>
            <a:ext cx="4116435" cy="30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79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32578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dirty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Espaço Reservado para Conteúdo 3"/>
          <p:cNvSpPr txBox="1">
            <a:spLocks/>
          </p:cNvSpPr>
          <p:nvPr/>
        </p:nvSpPr>
        <p:spPr bwMode="auto">
          <a:xfrm>
            <a:off x="130664" y="536694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entrega. 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95" y="1430270"/>
            <a:ext cx="2443757" cy="325834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92" y="1349604"/>
            <a:ext cx="2504256" cy="33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80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8776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Espaço Reservado para Conteúdo 3"/>
          <p:cNvSpPr txBox="1">
            <a:spLocks/>
          </p:cNvSpPr>
          <p:nvPr/>
        </p:nvSpPr>
        <p:spPr bwMode="auto">
          <a:xfrm>
            <a:off x="130664" y="536694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entrega. 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2951"/>
          <a:stretch/>
        </p:blipFill>
        <p:spPr>
          <a:xfrm>
            <a:off x="2915816" y="1268760"/>
            <a:ext cx="3334147" cy="3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81</a:t>
            </a:r>
            <a:endParaRPr lang="pt-BR" sz="2000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97941" y="4977369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323850" y="620713"/>
            <a:ext cx="7920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pt-BR" kern="0" smtClean="0"/>
              <a:t>2 microcomputadores portáteis. </a:t>
            </a:r>
          </a:p>
          <a:p>
            <a:pPr algn="just">
              <a:buFont typeface="Wingdings" pitchFamily="2" charset="2"/>
              <a:buNone/>
            </a:pPr>
            <a:endParaRPr lang="pt-BR" kern="0" dirty="0" smtClean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 bwMode="auto">
          <a:xfrm>
            <a:off x="153678" y="5714773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$ 750,00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130664" y="5366942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>
                <a:solidFill>
                  <a:schemeClr val="bg1"/>
                </a:solidFill>
                <a:latin typeface="+mn-lt"/>
              </a:rPr>
              <a:t>G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entrega. 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72" y="1430270"/>
            <a:ext cx="2404880" cy="320650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b="12021"/>
          <a:stretch/>
        </p:blipFill>
        <p:spPr>
          <a:xfrm>
            <a:off x="1763688" y="1430270"/>
            <a:ext cx="2703275" cy="32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82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-72231" y="413433"/>
            <a:ext cx="9756799" cy="3088600"/>
          </a:xfrm>
        </p:spPr>
        <p:txBody>
          <a:bodyPr/>
          <a:lstStyle/>
          <a:p>
            <a:r>
              <a:rPr lang="pt-BR" dirty="0"/>
              <a:t>58 cartuchos de copia p/ xerox modelo s470 ref. 113v00329; 74 cartuchos de toner para impressora laser </a:t>
            </a:r>
            <a:r>
              <a:rPr lang="pt-BR" dirty="0" err="1"/>
              <a:t>epson</a:t>
            </a:r>
            <a:r>
              <a:rPr lang="pt-BR" dirty="0"/>
              <a:t> mod. </a:t>
            </a:r>
            <a:r>
              <a:rPr lang="pt-BR" dirty="0" err="1"/>
              <a:t>action</a:t>
            </a:r>
            <a:r>
              <a:rPr lang="pt-BR" dirty="0"/>
              <a:t> 1500; </a:t>
            </a:r>
            <a:r>
              <a:rPr lang="pt-BR" dirty="0" smtClean="0"/>
              <a:t>13 </a:t>
            </a:r>
            <a:r>
              <a:rPr lang="pt-BR" dirty="0"/>
              <a:t>unidades de toner copiadora xerox modelo s470 ref. </a:t>
            </a:r>
            <a:r>
              <a:rPr lang="pt-BR" dirty="0" smtClean="0"/>
              <a:t>6r1006.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251617" y="5892507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$ 1.200,00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32" y="2071923"/>
            <a:ext cx="4497735" cy="3373301"/>
          </a:xfrm>
          <a:prstGeom prst="rect">
            <a:avLst/>
          </a:prstGeom>
        </p:spPr>
      </p:pic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0" y="538795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234168" y="5616304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Sem garantia </a:t>
            </a:r>
            <a:r>
              <a:rPr lang="pt-BR" sz="2400" kern="0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2400" kern="0" dirty="0" smtClean="0">
                <a:solidFill>
                  <a:schemeClr val="bg1"/>
                </a:solidFill>
                <a:latin typeface="+mn-lt"/>
              </a:rPr>
              <a:t>funcionamento na entrega. 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4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LOTE 8</a:t>
            </a:r>
            <a:endParaRPr lang="pt-BR" sz="2000" dirty="0" smtClean="0"/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620713"/>
            <a:ext cx="7920038" cy="1152525"/>
          </a:xfrm>
        </p:spPr>
        <p:txBody>
          <a:bodyPr/>
          <a:lstStyle/>
          <a:p>
            <a:pPr algn="just"/>
            <a:r>
              <a:rPr lang="pt-BR" dirty="0"/>
              <a:t>1 aquecedor de água; 11 armários para expediente; 8 armários para vestiário; 13 estantes em aço. </a:t>
            </a:r>
            <a:endParaRPr lang="pt-BR" dirty="0" smtClean="0"/>
          </a:p>
          <a:p>
            <a:pPr algn="just">
              <a:buFont typeface="Wingdings" pitchFamily="2" charset="2"/>
              <a:buNone/>
            </a:pPr>
            <a:endParaRPr lang="pt-BR" dirty="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4925" y="6443663"/>
            <a:ext cx="7991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+mn-lt"/>
              </a:rPr>
              <a:t>Configurações no Edital</a:t>
            </a:r>
            <a:endParaRPr lang="pt-BR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-158264" y="5180896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1000" kern="0" dirty="0" smtClean="0">
                <a:solidFill>
                  <a:schemeClr val="bg1"/>
                </a:solidFill>
                <a:latin typeface="+mn-lt"/>
              </a:rPr>
              <a:t>Foto meramente ilustrativa.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        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367065" y="5824285"/>
            <a:ext cx="8640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2600" kern="0" dirty="0">
                <a:solidFill>
                  <a:schemeClr val="bg1"/>
                </a:solidFill>
                <a:latin typeface="+mn-lt"/>
              </a:rPr>
              <a:t>Lance inicial: R</a:t>
            </a:r>
            <a:r>
              <a:rPr lang="pt-BR" sz="2600" kern="0" dirty="0" smtClean="0">
                <a:solidFill>
                  <a:schemeClr val="bg1"/>
                </a:solidFill>
                <a:latin typeface="+mn-lt"/>
              </a:rPr>
              <a:t>$ 590,00</a:t>
            </a:r>
            <a:endParaRPr lang="pt-BR" sz="2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62" y="1773238"/>
            <a:ext cx="2552459" cy="34032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3237"/>
            <a:ext cx="2497475" cy="3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Fundo_Azul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8700</TotalTime>
  <Words>2673</Words>
  <Application>Microsoft Office PowerPoint</Application>
  <PresentationFormat>Apresentação na tela (4:3)</PresentationFormat>
  <Paragraphs>803</Paragraphs>
  <Slides>83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88" baseType="lpstr">
      <vt:lpstr>Arial</vt:lpstr>
      <vt:lpstr>Arial Black</vt:lpstr>
      <vt:lpstr>Calibri</vt:lpstr>
      <vt:lpstr>Wingdings</vt:lpstr>
      <vt:lpstr>Apresentação_Fundo_Azul</vt:lpstr>
      <vt:lpstr>       LEILÃO 2/2015 Dia 8 de dezembro, às 14 horas    </vt:lpstr>
      <vt:lpstr>LOTE 1</vt:lpstr>
      <vt:lpstr>LOTE 2</vt:lpstr>
      <vt:lpstr>LOTE 3</vt:lpstr>
      <vt:lpstr>LOTE 4</vt:lpstr>
      <vt:lpstr>LOTE 5</vt:lpstr>
      <vt:lpstr>LOTE 6</vt:lpstr>
      <vt:lpstr>LOTE 7</vt:lpstr>
      <vt:lpstr>LOTE 8</vt:lpstr>
      <vt:lpstr>LOTE 9</vt:lpstr>
      <vt:lpstr>LOTE 10</vt:lpstr>
      <vt:lpstr>LOTE 11</vt:lpstr>
      <vt:lpstr>LOTE 12</vt:lpstr>
      <vt:lpstr>LOTE 13</vt:lpstr>
      <vt:lpstr>LOTE 14</vt:lpstr>
      <vt:lpstr>LOTE 15</vt:lpstr>
      <vt:lpstr>LOTE 16</vt:lpstr>
      <vt:lpstr>LOTE 17</vt:lpstr>
      <vt:lpstr>LOTE 18</vt:lpstr>
      <vt:lpstr>LOTE 19</vt:lpstr>
      <vt:lpstr>LOTE 20</vt:lpstr>
      <vt:lpstr>LOTE 21</vt:lpstr>
      <vt:lpstr>LOTE 22</vt:lpstr>
      <vt:lpstr>LOTE 23</vt:lpstr>
      <vt:lpstr>LOTE 24</vt:lpstr>
      <vt:lpstr>LOTE 25</vt:lpstr>
      <vt:lpstr>LOTE 26</vt:lpstr>
      <vt:lpstr>LOTE 27</vt:lpstr>
      <vt:lpstr>LOTE 28</vt:lpstr>
      <vt:lpstr>LOTE 29</vt:lpstr>
      <vt:lpstr>LOTE 30</vt:lpstr>
      <vt:lpstr>LOTE 31</vt:lpstr>
      <vt:lpstr>LOTE 32</vt:lpstr>
      <vt:lpstr>LOTE 33</vt:lpstr>
      <vt:lpstr>LOTE 34</vt:lpstr>
      <vt:lpstr>LOTE 35</vt:lpstr>
      <vt:lpstr>LOTE 36</vt:lpstr>
      <vt:lpstr>LOTE 37</vt:lpstr>
      <vt:lpstr>LOTE 38</vt:lpstr>
      <vt:lpstr>LOTE 39</vt:lpstr>
      <vt:lpstr>LOTE 40</vt:lpstr>
      <vt:lpstr>LOTE 41</vt:lpstr>
      <vt:lpstr>LOTE 42</vt:lpstr>
      <vt:lpstr>LOTE 43</vt:lpstr>
      <vt:lpstr>LOTE 44</vt:lpstr>
      <vt:lpstr>LOTE 45</vt:lpstr>
      <vt:lpstr>LOTE 46</vt:lpstr>
      <vt:lpstr>LOTE 47</vt:lpstr>
      <vt:lpstr>LOTE 48</vt:lpstr>
      <vt:lpstr>LOTE 49</vt:lpstr>
      <vt:lpstr>LOTE 50</vt:lpstr>
      <vt:lpstr>LOTE 51</vt:lpstr>
      <vt:lpstr>LOTE 52</vt:lpstr>
      <vt:lpstr>LOTE 53</vt:lpstr>
      <vt:lpstr>LOTE 54</vt:lpstr>
      <vt:lpstr>LOTE 55</vt:lpstr>
      <vt:lpstr>LOTE 56</vt:lpstr>
      <vt:lpstr>LOTE 57</vt:lpstr>
      <vt:lpstr>LOTE 58</vt:lpstr>
      <vt:lpstr>LOTE 59</vt:lpstr>
      <vt:lpstr>LOTE 60</vt:lpstr>
      <vt:lpstr>LOTE 61</vt:lpstr>
      <vt:lpstr>LOTE 62</vt:lpstr>
      <vt:lpstr>LOTE 63</vt:lpstr>
      <vt:lpstr>LOTE 64</vt:lpstr>
      <vt:lpstr>LOTE 65</vt:lpstr>
      <vt:lpstr>LOTE 66</vt:lpstr>
      <vt:lpstr>LOTE 67</vt:lpstr>
      <vt:lpstr>LOTE 68</vt:lpstr>
      <vt:lpstr>LOTE 69</vt:lpstr>
      <vt:lpstr>LOTE 70</vt:lpstr>
      <vt:lpstr>LOTE 71</vt:lpstr>
      <vt:lpstr>LOTE 72</vt:lpstr>
      <vt:lpstr>LOTE 73</vt:lpstr>
      <vt:lpstr>LOTE 74</vt:lpstr>
      <vt:lpstr>LOTE 75</vt:lpstr>
      <vt:lpstr>LOTE 76</vt:lpstr>
      <vt:lpstr>LOTE 77</vt:lpstr>
      <vt:lpstr>LOTE 78</vt:lpstr>
      <vt:lpstr>LOTE 79</vt:lpstr>
      <vt:lpstr>LOTE 80</vt:lpstr>
      <vt:lpstr>LOTE 81</vt:lpstr>
      <vt:lpstr>LOTE 82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LEILÃO 2/2010</dc:title>
  <dc:creator>andrems</dc:creator>
  <cp:lastModifiedBy>Davi Costa Mota</cp:lastModifiedBy>
  <cp:revision>701</cp:revision>
  <cp:lastPrinted>2014-05-21T10:56:58Z</cp:lastPrinted>
  <dcterms:created xsi:type="dcterms:W3CDTF">2010-06-08T14:34:30Z</dcterms:created>
  <dcterms:modified xsi:type="dcterms:W3CDTF">2015-11-19T19:57:44Z</dcterms:modified>
</cp:coreProperties>
</file>