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9" r:id="rId4"/>
    <p:sldId id="273" r:id="rId5"/>
    <p:sldId id="260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784975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5FFAB-086E-4569-9656-96578788F331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BFDF0-A0C3-4F05-9A67-5A430744CF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190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6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6718040" y="2668555"/>
            <a:ext cx="5057193" cy="189392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Eras Medium ITC" panose="020B0602030504020804" pitchFamily="34" charset="0"/>
                <a:ea typeface="Adobe Heiti Std R" panose="020B0400000000000000" pitchFamily="34" charset="-128"/>
              </a:defRPr>
            </a:lvl1pPr>
          </a:lstStyle>
          <a:p>
            <a:r>
              <a:rPr lang="pt-BR" dirty="0" smtClean="0"/>
              <a:t>Nome capítulo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86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979714"/>
            <a:ext cx="10515600" cy="710974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08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41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12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3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dirty="0"/>
              <a:t>Desvinculação Irregular de Receitas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Materialidade: R$ 46,9 bilhões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36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dirty="0"/>
              <a:t>Extrapolação do Orçamento de Investimento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Materialidade: R$ 37 milhões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87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dirty="0"/>
              <a:t>Retenção de Recursos do Fundo Nacional de Aviação Civil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Materialidade: R$ 518 milhões (2015) – Saldo acumulado atual: R$ 3 bilhões</a:t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Obs.: será aprofundado em </a:t>
            </a:r>
            <a:r>
              <a:rPr lang="pt-BR" smtClean="0"/>
              <a:t>processo específico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76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dirty="0"/>
              <a:t>Integralização do Capital do Banco da Amazônia com Títulos Públicos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Materialidade: R$ 982, 1 milhões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75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dirty="0"/>
              <a:t>Falta de Repasse de Recursos do Seguro DPVAT para a Saúde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Materialidade: R$ 89,7 milhões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5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dirty="0"/>
              <a:t>Distorções dos Indicadores de Desempenho de Metas Programáticas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Materialidade: 44% das metas do Plano Plurianual avaliadas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79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dirty="0"/>
              <a:t>Distorções no Balanço Geral da União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Materialidade (quantificável): R$ 423,74 bilhões (falta, excesso ou confusão de registros na contabilização)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81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dirty="0"/>
              <a:t>Abertura de Créditos Orçamentários por Medidas Provisórias Impróprias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Materialidade: R$ 65,7 bilhões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4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dirty="0"/>
              <a:t>Emissão de Títulos ao BB com Inobservância de Condição Legal – Operação de Crédito Irregular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Materialidade: R$ 1,5 bilhão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8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smtClean="0"/>
              <a:t/>
            </a:r>
            <a:br>
              <a:rPr lang="pt-BR" u="sng" smtClean="0"/>
            </a:br>
            <a:r>
              <a:rPr lang="pt-BR" u="sng" smtClean="0"/>
              <a:t>Contexto </a:t>
            </a:r>
            <a:r>
              <a:rPr lang="pt-BR" u="sng" dirty="0"/>
              <a:t>Econômico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1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dirty="0" smtClean="0"/>
              <a:t>Manutenção</a:t>
            </a:r>
            <a:r>
              <a:rPr lang="pt-BR" u="sng" dirty="0" smtClean="0"/>
              <a:t> </a:t>
            </a:r>
            <a:r>
              <a:rPr lang="pt-BR" u="sng" dirty="0"/>
              <a:t>do Saldo de Dívidas da União com Bancos Públicos (&lt;2014)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Materialidade:</a:t>
            </a:r>
            <a:br>
              <a:rPr lang="pt-BR" dirty="0"/>
            </a:br>
            <a:r>
              <a:rPr lang="pt-BR" dirty="0"/>
              <a:t>Banco Nacional de Desenvolvimento Econômico e Social: R$ 20 bilhões</a:t>
            </a:r>
            <a:br>
              <a:rPr lang="pt-BR" dirty="0"/>
            </a:br>
            <a:r>
              <a:rPr lang="pt-BR" dirty="0"/>
              <a:t>Banco do Brasil: R$ 8,3 bilhões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dirty="0"/>
              <a:t>Constituição de Novas Dívidas (Operações de Crédito </a:t>
            </a:r>
            <a:r>
              <a:rPr lang="pt-BR" u="sng" dirty="0" smtClean="0"/>
              <a:t>Irregulares) </a:t>
            </a:r>
            <a:r>
              <a:rPr lang="pt-BR" u="sng" dirty="0"/>
              <a:t>(2015)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Materialidade:</a:t>
            </a:r>
            <a:br>
              <a:rPr lang="pt-BR" dirty="0"/>
            </a:br>
            <a:r>
              <a:rPr lang="pt-BR" dirty="0"/>
              <a:t>Banco Nacional de Desenvolvimento Econômico e Social: R$ 8,07 bilhões</a:t>
            </a:r>
            <a:br>
              <a:rPr lang="pt-BR" dirty="0"/>
            </a:br>
            <a:r>
              <a:rPr lang="pt-BR" dirty="0" smtClean="0"/>
              <a:t>Banco </a:t>
            </a:r>
            <a:r>
              <a:rPr lang="pt-BR" dirty="0"/>
              <a:t>do Brasil: R$ 5,6 bilhões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2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sz="4000" u="sng" dirty="0" smtClean="0"/>
              <a:t>Desconsideração </a:t>
            </a:r>
            <a:r>
              <a:rPr lang="pt-BR" sz="4000" u="sng" dirty="0"/>
              <a:t>de Passivos no Cálculo da Dívida Pública (2015)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> </a:t>
            </a:r>
            <a:br>
              <a:rPr lang="pt-BR" sz="4000" dirty="0"/>
            </a:br>
            <a:r>
              <a:rPr lang="pt-BR" sz="4000" dirty="0"/>
              <a:t>Materialidade:</a:t>
            </a:r>
            <a:br>
              <a:rPr lang="pt-BR" sz="4000" dirty="0"/>
            </a:br>
            <a:r>
              <a:rPr lang="pt-BR" sz="4000" dirty="0"/>
              <a:t>1º Bimestre: R$ 1,92 bilhão</a:t>
            </a:r>
            <a:br>
              <a:rPr lang="pt-BR" sz="4000" dirty="0"/>
            </a:br>
            <a:r>
              <a:rPr lang="pt-BR" sz="4000" dirty="0"/>
              <a:t>2º Bimestre: R$ 500 milhões</a:t>
            </a:r>
            <a:br>
              <a:rPr lang="pt-BR" sz="4000" dirty="0"/>
            </a:br>
            <a:r>
              <a:rPr lang="pt-BR" sz="4000" dirty="0"/>
              <a:t>3º Bimestre: R$ 369 milhões</a:t>
            </a:r>
            <a:br>
              <a:rPr lang="pt-BR" sz="4000" dirty="0"/>
            </a:br>
            <a:r>
              <a:rPr lang="pt-BR" sz="4000" dirty="0"/>
              <a:t>4º Bimestre: (-) R$ 3 bilhões</a:t>
            </a:r>
            <a:br>
              <a:rPr lang="pt-BR" sz="4000" dirty="0"/>
            </a:br>
            <a:r>
              <a:rPr lang="pt-BR" sz="4000" dirty="0"/>
              <a:t>5º Bimestre: R$ 708 milhões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41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sz="3200" u="sng" dirty="0"/>
              <a:t>Pagamento de Dívidas ao BNDES, BB e FGTS como Subvenções Econômicas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 </a:t>
            </a:r>
            <a:br>
              <a:rPr lang="pt-BR" sz="3200" dirty="0"/>
            </a:br>
            <a:r>
              <a:rPr lang="pt-BR" sz="3200" dirty="0"/>
              <a:t>Materialidade:</a:t>
            </a:r>
            <a:br>
              <a:rPr lang="pt-BR" sz="3200" dirty="0"/>
            </a:br>
            <a:r>
              <a:rPr lang="pt-BR" sz="3200" dirty="0"/>
              <a:t>Banco Nacional de Desenvolvimento Econômico e Social: R$ 30 bilhões</a:t>
            </a:r>
            <a:br>
              <a:rPr lang="pt-BR" sz="3200" dirty="0"/>
            </a:br>
            <a:r>
              <a:rPr lang="pt-BR" sz="3200" dirty="0"/>
              <a:t>Banco do Brasil: R$ 16,7 bilhões</a:t>
            </a:r>
            <a:br>
              <a:rPr lang="pt-BR" sz="3200" dirty="0"/>
            </a:br>
            <a:r>
              <a:rPr lang="pt-BR" sz="3200" dirty="0"/>
              <a:t>Fundo de Garantia do Tempo de Serviço: R$ 11,16 bilhões (inclusos R$ 869,1 milhões referentes a execução do Programa Minha Casa Minha Vida acima da dotação orçamentária em 2014)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8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dirty="0"/>
              <a:t>Abertura de Créditos Suplementares Incompatíveis com a Meta Fiscal (Decretos)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Materialidade: R$ 1,8 bilhão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4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1278082"/>
            <a:ext cx="11357264" cy="4862945"/>
          </a:xfrm>
          <a:prstGeom prst="rect">
            <a:avLst/>
          </a:prstGeom>
        </p:spPr>
        <p:txBody>
          <a:bodyPr/>
          <a:lstStyle/>
          <a:p>
            <a:r>
              <a:rPr lang="pt-BR" u="sng" dirty="0"/>
              <a:t>Insuficiência do Contingenciamento de Despesas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Materialidade: R$ 58 bilhões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04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142</Words>
  <Application>Microsoft Office PowerPoint</Application>
  <PresentationFormat>Widescreen</PresentationFormat>
  <Paragraphs>16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Adobe Heiti Std R</vt:lpstr>
      <vt:lpstr>Arial</vt:lpstr>
      <vt:lpstr>Calibri</vt:lpstr>
      <vt:lpstr>Calibri Light</vt:lpstr>
      <vt:lpstr>Eras Medium ITC</vt:lpstr>
      <vt:lpstr>Tema do Office</vt:lpstr>
      <vt:lpstr>Apresentação do PowerPoint</vt:lpstr>
      <vt:lpstr>Apresentação do PowerPoint</vt:lpstr>
      <vt:lpstr> Contexto Econômico      </vt:lpstr>
      <vt:lpstr>Manutenção do Saldo de Dívidas da União com Bancos Públicos (&lt;2014)   Materialidade: Banco Nacional de Desenvolvimento Econômico e Social: R$ 20 bilhões Banco do Brasil: R$ 8,3 bilhões     </vt:lpstr>
      <vt:lpstr>Constituição de Novas Dívidas (Operações de Crédito Irregulares) (2015)   Materialidade: Banco Nacional de Desenvolvimento Econômico e Social: R$ 8,07 bilhões Banco do Brasil: R$ 5,6 bilhões  </vt:lpstr>
      <vt:lpstr>Desconsideração de Passivos no Cálculo da Dívida Pública (2015)   Materialidade: 1º Bimestre: R$ 1,92 bilhão 2º Bimestre: R$ 500 milhões 3º Bimestre: R$ 369 milhões 4º Bimestre: (-) R$ 3 bilhões 5º Bimestre: R$ 708 milhões </vt:lpstr>
      <vt:lpstr>Pagamento de Dívidas ao BNDES, BB e FGTS como Subvenções Econômicas   Materialidade: Banco Nacional de Desenvolvimento Econômico e Social: R$ 30 bilhões Banco do Brasil: R$ 16,7 bilhões Fundo de Garantia do Tempo de Serviço: R$ 11,16 bilhões (inclusos R$ 869,1 milhões referentes a execução do Programa Minha Casa Minha Vida acima da dotação orçamentária em 2014)  </vt:lpstr>
      <vt:lpstr>Abertura de Créditos Suplementares Incompatíveis com a Meta Fiscal (Decretos)   Materialidade: R$ 1,8 bilhão  </vt:lpstr>
      <vt:lpstr>Insuficiência do Contingenciamento de Despesas   Materialidade: R$ 58 bilhões  </vt:lpstr>
      <vt:lpstr>Desvinculação Irregular de Receitas   Materialidade: R$ 46,9 bilhões  </vt:lpstr>
      <vt:lpstr>Extrapolação do Orçamento de Investimento   Materialidade: R$ 37 milhões  </vt:lpstr>
      <vt:lpstr>Retenção de Recursos do Fundo Nacional de Aviação Civil   Materialidade: R$ 518 milhões (2015) – Saldo acumulado atual: R$ 3 bilhões  Obs.: será aprofundado em processo específico </vt:lpstr>
      <vt:lpstr>Integralização do Capital do Banco da Amazônia com Títulos Públicos   Materialidade: R$ 982, 1 milhões  </vt:lpstr>
      <vt:lpstr>Falta de Repasse de Recursos do Seguro DPVAT para a Saúde   Materialidade: R$ 89,7 milhões  </vt:lpstr>
      <vt:lpstr>Distorções dos Indicadores de Desempenho de Metas Programáticas   Materialidade: 44% das metas do Plano Plurianual avaliadas  </vt:lpstr>
      <vt:lpstr>Distorções no Balanço Geral da União   Materialidade (quantificável): R$ 423,74 bilhões (falta, excesso ou confusão de registros na contabilização)  </vt:lpstr>
      <vt:lpstr>Abertura de Créditos Orçamentários por Medidas Provisórias Impróprias   Materialidade: R$ 65,7 bilhões  </vt:lpstr>
      <vt:lpstr>Emissão de Títulos ao BB com Inobservância de Condição Legal – Operação de Crédito Irregular   Materialidade: R$ 1,5 bilhão  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PABLO FRIOLI de OLIVEIRA RODRIGUES</dc:creator>
  <cp:lastModifiedBy>Ricardo Gaban Fernandez</cp:lastModifiedBy>
  <cp:revision>9</cp:revision>
  <cp:lastPrinted>2016-06-15T12:40:54Z</cp:lastPrinted>
  <dcterms:created xsi:type="dcterms:W3CDTF">2016-05-30T19:31:17Z</dcterms:created>
  <dcterms:modified xsi:type="dcterms:W3CDTF">2016-06-15T15:05:35Z</dcterms:modified>
</cp:coreProperties>
</file>