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6" r:id="rId3"/>
    <p:sldId id="353" r:id="rId4"/>
    <p:sldId id="338" r:id="rId5"/>
    <p:sldId id="350" r:id="rId6"/>
    <p:sldId id="351" r:id="rId7"/>
    <p:sldId id="354" r:id="rId8"/>
    <p:sldId id="352" r:id="rId9"/>
  </p:sldIdLst>
  <p:sldSz cx="9144000" cy="6858000" type="screen4x3"/>
  <p:notesSz cx="6784975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6" autoAdjust="0"/>
    <p:restoredTop sz="94103" autoAdjust="0"/>
  </p:normalViewPr>
  <p:slideViewPr>
    <p:cSldViewPr>
      <p:cViewPr varScale="1">
        <p:scale>
          <a:sx n="92" d="100"/>
          <a:sy n="92" d="100"/>
        </p:scale>
        <p:origin x="14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90" y="-102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flaviots\Documents\TCU\Min%20VR\Revis&#245;es\2016\5%20Maio\Auditoria%20RPPS%20Estados%20e%20Municipios\grafico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dirty="0"/>
              <a:t>Entes</a:t>
            </a:r>
            <a:r>
              <a:rPr lang="pt-BR" sz="2400" baseline="0" dirty="0"/>
              <a:t> federativos X Regime </a:t>
            </a:r>
            <a:r>
              <a:rPr lang="pt-BR" sz="2400" baseline="0" dirty="0" smtClean="0"/>
              <a:t>previdenciário</a:t>
            </a:r>
            <a:endParaRPr lang="pt-BR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fld id="{33C74B94-0B23-4671-94E6-D96C91BC54CB}" type="VALUE">
                      <a:rPr lang="en-US" smtClean="0"/>
                      <a:pPr/>
                      <a:t>[VALOR]</a:t>
                    </a:fld>
                    <a:endParaRPr lang="en-US" smtClean="0"/>
                  </a:p>
                  <a:p>
                    <a:r>
                      <a:rPr lang="en-US" smtClean="0"/>
                      <a:t>RGPS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F2A9F06-E09C-415B-BFBB-183056A8C510}" type="VALUE">
                      <a:rPr lang="en-US" smtClean="0"/>
                      <a:pPr/>
                      <a:t>[VALOR]</a:t>
                    </a:fld>
                    <a:endParaRPr lang="en-US" smtClean="0"/>
                  </a:p>
                  <a:p>
                    <a:r>
                      <a:rPr lang="en-US" smtClean="0"/>
                      <a:t>RPPS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Plan1!$D$7:$E$7</c:f>
              <c:strCache>
                <c:ptCount val="2"/>
                <c:pt idx="0">
                  <c:v>Entes federativos no RGPS (63%)</c:v>
                </c:pt>
                <c:pt idx="1">
                  <c:v>Entes federativos no RPPS (37%)</c:v>
                </c:pt>
              </c:strCache>
            </c:strRef>
          </c:cat>
          <c:val>
            <c:numRef>
              <c:f>Plan1!$D$8:$E$8</c:f>
              <c:numCache>
                <c:formatCode>#,##0</c:formatCode>
                <c:ptCount val="2"/>
                <c:pt idx="0">
                  <c:v>3504</c:v>
                </c:pt>
                <c:pt idx="1">
                  <c:v>2089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0771" cy="495638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2671" y="3"/>
            <a:ext cx="2940771" cy="495638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A6B9C0A9-67A1-47C1-8955-7C5BC99EF3CA}" type="datetimeFigureOut">
              <a:rPr lang="pt-BR" smtClean="0"/>
              <a:pPr/>
              <a:t>25/5/2016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08672"/>
            <a:ext cx="2940771" cy="495638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2671" y="9408672"/>
            <a:ext cx="2940771" cy="495638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332BA7C7-CB1C-4FB3-B1BA-8BBBAF59EA1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05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0156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3251" y="0"/>
            <a:ext cx="2940156" cy="495300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06D95-6D08-40D7-A501-39810FEC6015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0965" tIns="45482" rIns="90965" bIns="4548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08980"/>
            <a:ext cx="2940156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3251" y="9408980"/>
            <a:ext cx="2940156" cy="495300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30EF28-C946-4953-8F25-1984B33598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54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5BB20-1742-4CB3-B7EA-A458DCCE68F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951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A638-D3A9-4010-814C-E2E11650FC53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2F63-E65D-499A-8A47-BDD753BC0A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804F-7A24-4DC1-B928-DD3322A1B539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A0AD-569A-4A11-9313-AA38B8A903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6E8A9-DDBE-4654-BB04-8E7F39B9AF74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CB9A-5182-4C9E-A912-C6F0ED4D7D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7B43-51B9-4BB2-8972-D0DC15714E38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C7E7-3C77-489E-9A97-5F44829944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E588-E327-47E6-B3C8-BC0E43D63D1E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F2D13-EBAE-4D3A-9174-70475D0B74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D1E0-BACE-4A6C-BD24-2859D28E0010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725B3-F52E-4073-99EF-942874429B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F1D1F-33F5-4710-AC26-A637E6216178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2637E-62E9-41EE-9DD5-AE6BE22139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3134-019B-4913-A61C-815C9236EB89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F13BF-3FB8-4766-ADC3-D1C3E6685B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82B3-7B77-427E-8275-217C1D1C99AE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DD7CD-C04F-4DED-91DA-53D825378E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AF23-B3F8-44CC-B929-7641BEA21D45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AD550-A5F1-47CF-9D88-5E398D72D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E77C-E0D6-4626-BE62-28AA3F29715B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8CDE-DD70-4390-89C3-013265CCEA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858DF9-99E6-4A38-BD66-EBCCD3FCF24D}" type="datetimeFigureOut">
              <a:rPr lang="pt-BR"/>
              <a:pPr>
                <a:defRPr/>
              </a:pPr>
              <a:t>25/5/2016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D6586-59FA-46D4-8B7B-A7338B0652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295400" y="1012954"/>
            <a:ext cx="6553200" cy="6801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+mj-lt"/>
              </a:rPr>
              <a:t>Auditoria Operacional nos </a:t>
            </a:r>
            <a:r>
              <a:rPr lang="pt-BR" sz="3600" b="1" dirty="0" smtClean="0">
                <a:solidFill>
                  <a:srgbClr val="002060"/>
                </a:solidFill>
                <a:latin typeface="+mj-lt"/>
              </a:rPr>
              <a:t>Regimes Próprios de Previdência Social – RPSS de estados, Distrito Federal e municípios.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smtClean="0">
                <a:solidFill>
                  <a:srgbClr val="002060"/>
                </a:solidFill>
                <a:latin typeface="+mj-lt"/>
              </a:rPr>
              <a:t>TC </a:t>
            </a:r>
            <a:r>
              <a:rPr lang="pt-BR" sz="3600" b="1" smtClean="0">
                <a:solidFill>
                  <a:srgbClr val="002060"/>
                </a:solidFill>
                <a:latin typeface="+mj-lt"/>
              </a:rPr>
              <a:t>009.285/2015-6</a:t>
            </a:r>
            <a:endParaRPr lang="pt-BR" sz="3600" b="1" dirty="0" smtClean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+mj-lt"/>
              </a:rPr>
              <a:t>Maio - 2016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000" b="1" dirty="0" smtClean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 smtClean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 smtClean="0">
              <a:solidFill>
                <a:srgbClr val="00206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pt-BR" dirty="0" smtClean="0"/>
              <a:t>Objetivos da Fiscalização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800" dirty="0" smtClean="0"/>
              <a:t>Identificar e aprimorar mecanismos de acompanhamento da situação financeira e atuarial dos RPPS de estados, DF e municípios.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/>
              <a:t>Avaliar requisitos de governança dos entes federativos instituidores de RPPS e gestores desses planos de previdência.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/>
              <a:t>Avaliar a sustentabilidade dos RPPS ao longo do tempo.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800" dirty="0" smtClean="0"/>
              <a:t>Subsidiar auditoria coordenada a ser realizada por 29 tribunais de contas ainda em 2016.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609600" y="269032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/>
              <a:t>Objetivos da Fiscalização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755576" y="1484784"/>
            <a:ext cx="7621142" cy="4000500"/>
            <a:chOff x="755576" y="1484784"/>
            <a:chExt cx="7621142" cy="4000500"/>
          </a:xfrm>
        </p:grpSpPr>
        <p:graphicFrame>
          <p:nvGraphicFramePr>
            <p:cNvPr id="8" name="Gráfico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84146491"/>
                </p:ext>
              </p:extLst>
            </p:nvPr>
          </p:nvGraphicFramePr>
          <p:xfrm>
            <a:off x="899592" y="1484784"/>
            <a:ext cx="7477126" cy="4000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o Explicativo 1 (Borda e Ênfase) 3"/>
            <p:cNvSpPr/>
            <p:nvPr/>
          </p:nvSpPr>
          <p:spPr>
            <a:xfrm>
              <a:off x="755576" y="3088990"/>
              <a:ext cx="1294184" cy="772058"/>
            </a:xfrm>
            <a:prstGeom prst="accentBorderCallout1">
              <a:avLst>
                <a:gd name="adj1" fmla="val 10114"/>
                <a:gd name="adj2" fmla="val 110656"/>
                <a:gd name="adj3" fmla="val -43609"/>
                <a:gd name="adj4" fmla="val 20048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Objeto da fiscalização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352981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dirty="0" smtClean="0"/>
              <a:t>Principais Constatações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35285"/>
            <a:ext cx="8712968" cy="4525963"/>
          </a:xfrm>
        </p:spPr>
        <p:txBody>
          <a:bodyPr/>
          <a:lstStyle/>
          <a:p>
            <a:r>
              <a:rPr lang="pt-BR" sz="2800" dirty="0" smtClean="0"/>
              <a:t>2.089 RPPS, cobrindo 7,6 milhões de segurados. </a:t>
            </a:r>
          </a:p>
          <a:p>
            <a:r>
              <a:rPr lang="pt-BR" sz="2800" dirty="0" smtClean="0"/>
              <a:t>Déficit atuarial de, aproximadamente, R$ 2,8 trilhões em valores presentes (próximos 75 anos).</a:t>
            </a:r>
          </a:p>
          <a:p>
            <a:r>
              <a:rPr lang="pt-BR" sz="2800" dirty="0" smtClean="0"/>
              <a:t>Elevado déficit atuarial concentrado em um pequeno número de grandes RPPS relativos a estados e a grandes municípios.</a:t>
            </a:r>
          </a:p>
          <a:p>
            <a:r>
              <a:rPr lang="pt-BR" sz="2800" dirty="0" smtClean="0"/>
              <a:t>86% do total do déficit atuarial concentra-se em 30 RPPS com déficits atuariais individuais superiores a R$ 10 bi.</a:t>
            </a:r>
          </a:p>
          <a:p>
            <a:pPr marL="0" indent="0">
              <a:buNone/>
            </a:pPr>
            <a:endParaRPr lang="pt-BR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dirty="0" smtClean="0"/>
              <a:t>Principais Constatações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35285"/>
            <a:ext cx="8712968" cy="4525963"/>
          </a:xfrm>
        </p:spPr>
        <p:txBody>
          <a:bodyPr/>
          <a:lstStyle/>
          <a:p>
            <a:r>
              <a:rPr lang="pt-BR" sz="2800" dirty="0" smtClean="0"/>
              <a:t>Entre 2011 e 2014, dobrou o </a:t>
            </a:r>
            <a:r>
              <a:rPr lang="pt-BR" sz="2800" u="sng" dirty="0" smtClean="0"/>
              <a:t>déficit atuarial </a:t>
            </a:r>
            <a:r>
              <a:rPr lang="pt-BR" sz="2800" dirty="0" smtClean="0"/>
              <a:t>agregado dos </a:t>
            </a:r>
            <a:r>
              <a:rPr lang="pt-BR" sz="2800" u="sng" dirty="0" smtClean="0"/>
              <a:t>estados</a:t>
            </a:r>
            <a:r>
              <a:rPr lang="pt-BR" sz="2800" dirty="0" smtClean="0"/>
              <a:t>, alcançando, ao final de 2014, </a:t>
            </a:r>
            <a:r>
              <a:rPr lang="pt-BR" sz="2800" u="sng" dirty="0" smtClean="0"/>
              <a:t>50% do PIB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Déficit atuarial X Porcentagem do PIB:</a:t>
            </a:r>
          </a:p>
          <a:p>
            <a:pPr>
              <a:buFontTx/>
              <a:buChar char="-"/>
            </a:pPr>
            <a:endParaRPr lang="pt-BR" sz="2800" dirty="0" smtClean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7429852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843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dirty="0" smtClean="0"/>
              <a:t>Principais Constatações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4501" y="3839442"/>
            <a:ext cx="8712968" cy="4525963"/>
          </a:xfrm>
        </p:spPr>
        <p:txBody>
          <a:bodyPr/>
          <a:lstStyle/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800323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335275" y="1742804"/>
            <a:ext cx="869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Razão entre servidores ativos e beneficiários para o agregado dos RPPS por UF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46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81760"/>
              </p:ext>
            </p:extLst>
          </p:nvPr>
        </p:nvGraphicFramePr>
        <p:xfrm>
          <a:off x="683568" y="1484784"/>
          <a:ext cx="7750576" cy="3020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636"/>
                <a:gridCol w="945165"/>
                <a:gridCol w="1095099"/>
                <a:gridCol w="795228"/>
                <a:gridCol w="945165"/>
                <a:gridCol w="1084661"/>
                <a:gridCol w="848622"/>
              </a:tblGrid>
              <a:tr h="6025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r>
                        <a:rPr lang="pt-BR" sz="1600" dirty="0" smtClean="0">
                          <a:effectLst/>
                        </a:rPr>
                        <a:t>2014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Planos de RPPS </a:t>
                      </a:r>
                      <a:r>
                        <a:rPr lang="pt-BR" sz="1600" dirty="0">
                          <a:effectLst/>
                        </a:rPr>
                        <a:t>com </a:t>
                      </a:r>
                      <a:r>
                        <a:rPr lang="pt-BR" sz="1600" dirty="0" smtClean="0">
                          <a:effectLst/>
                        </a:rPr>
                        <a:t>Resultado Financeiro </a:t>
                      </a:r>
                      <a:r>
                        <a:rPr lang="pt-BR" sz="1600" b="1" u="sng" dirty="0">
                          <a:solidFill>
                            <a:srgbClr val="FF0000"/>
                          </a:solidFill>
                          <a:effectLst/>
                        </a:rPr>
                        <a:t>Negativo</a:t>
                      </a:r>
                      <a:endParaRPr lang="pt-BR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Planos de RPPS com Resultado Financeiro </a:t>
                      </a:r>
                      <a:r>
                        <a:rPr lang="pt-BR" sz="1600" b="1" u="sng" dirty="0">
                          <a:solidFill>
                            <a:schemeClr val="tx2"/>
                          </a:solidFill>
                          <a:effectLst/>
                        </a:rPr>
                        <a:t>Positivo</a:t>
                      </a:r>
                      <a:endParaRPr lang="pt-BR" sz="1600" b="1" u="sng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025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Estados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Municípios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Estados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Municípios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8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Planos Financeiros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112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126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67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02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Planos Previdenciários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322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328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21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1580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      1.601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13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434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u="sng" dirty="0">
                          <a:solidFill>
                            <a:srgbClr val="FF0000"/>
                          </a:solidFill>
                          <a:effectLst/>
                        </a:rPr>
                        <a:t>454</a:t>
                      </a:r>
                      <a:endParaRPr lang="pt-BR" sz="24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28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1.647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       </a:t>
                      </a:r>
                      <a:r>
                        <a:rPr lang="pt-BR" sz="2400" b="1" u="sng" dirty="0">
                          <a:solidFill>
                            <a:schemeClr val="tx2"/>
                          </a:solidFill>
                          <a:effectLst/>
                        </a:rPr>
                        <a:t>1.675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endParaRPr lang="pt-B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4427984" y="5229200"/>
            <a:ext cx="3888432" cy="648072"/>
            <a:chOff x="4427984" y="5157192"/>
            <a:chExt cx="3888432" cy="648072"/>
          </a:xfrm>
        </p:grpSpPr>
        <p:sp>
          <p:nvSpPr>
            <p:cNvPr id="5" name="Texto Explicativo 1 (Ênfase) 4"/>
            <p:cNvSpPr/>
            <p:nvPr/>
          </p:nvSpPr>
          <p:spPr>
            <a:xfrm>
              <a:off x="4427984" y="5157192"/>
              <a:ext cx="1224136" cy="648072"/>
            </a:xfrm>
            <a:prstGeom prst="accentCallout1">
              <a:avLst>
                <a:gd name="adj1" fmla="val 18750"/>
                <a:gd name="adj2" fmla="val -8333"/>
                <a:gd name="adj3" fmla="val -120901"/>
                <a:gd name="adj4" fmla="val 510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Déficit</a:t>
              </a:r>
            </a:p>
            <a:p>
              <a:pPr algn="ctr"/>
              <a:r>
                <a:rPr lang="pt-BR" dirty="0" smtClean="0"/>
                <a:t>R$ 48,7 bi</a:t>
              </a:r>
              <a:endParaRPr lang="pt-BR" dirty="0"/>
            </a:p>
          </p:txBody>
        </p:sp>
        <p:sp>
          <p:nvSpPr>
            <p:cNvPr id="6" name="Texto Explicativo 1 (Ênfase) 5"/>
            <p:cNvSpPr/>
            <p:nvPr/>
          </p:nvSpPr>
          <p:spPr>
            <a:xfrm>
              <a:off x="7092280" y="5157192"/>
              <a:ext cx="1224136" cy="648072"/>
            </a:xfrm>
            <a:prstGeom prst="accentCallout1">
              <a:avLst>
                <a:gd name="adj1" fmla="val 18750"/>
                <a:gd name="adj2" fmla="val -8333"/>
                <a:gd name="adj3" fmla="val -120901"/>
                <a:gd name="adj4" fmla="val 485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Superávit</a:t>
              </a:r>
            </a:p>
            <a:p>
              <a:pPr algn="ctr"/>
              <a:r>
                <a:rPr lang="pt-BR" dirty="0" smtClean="0"/>
                <a:t>R$ 16,2 bi</a:t>
              </a:r>
              <a:endParaRPr lang="pt-BR" dirty="0"/>
            </a:p>
          </p:txBody>
        </p:sp>
      </p:grp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dirty="0" smtClean="0"/>
              <a:t>Principais Constatações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54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dirty="0" smtClean="0"/>
              <a:t>Principais Constatações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35285"/>
            <a:ext cx="8712968" cy="4525963"/>
          </a:xfrm>
        </p:spPr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Elevado déficit financeiro.</a:t>
            </a:r>
          </a:p>
          <a:p>
            <a:r>
              <a:rPr lang="pt-BR" sz="2800" dirty="0" smtClean="0"/>
              <a:t>Ao final de 2014, o total de ativos integrantes dos fundos vinculados aos RPPS alcançou R$ 158 bilhões, suficiente para o pagamento de apenas um ano de benefícios.</a:t>
            </a:r>
          </a:p>
          <a:p>
            <a:r>
              <a:rPr lang="pt-BR" sz="2800" dirty="0" smtClean="0"/>
              <a:t>Judicialização </a:t>
            </a:r>
            <a:r>
              <a:rPr lang="pt-BR" sz="2800" dirty="0"/>
              <a:t>do processo de obtenção do Certificado de Regularidade Previdenciária - CRP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454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6229</TotalTime>
  <Words>330</Words>
  <Application>Microsoft Office PowerPoint</Application>
  <PresentationFormat>Apresentação na tela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do Office</vt:lpstr>
      <vt:lpstr>Apresentação do PowerPoint</vt:lpstr>
      <vt:lpstr>Objetivos da Fiscalização</vt:lpstr>
      <vt:lpstr>Apresentação do PowerPoint</vt:lpstr>
      <vt:lpstr>Principais Constatações</vt:lpstr>
      <vt:lpstr>Principais Constatações</vt:lpstr>
      <vt:lpstr>Principais Constatações</vt:lpstr>
      <vt:lpstr>Principais Constatações</vt:lpstr>
      <vt:lpstr>Principais Constatações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malvim</dc:creator>
  <cp:lastModifiedBy>Flavio Takashi Sato</cp:lastModifiedBy>
  <cp:revision>498</cp:revision>
  <cp:lastPrinted>2016-05-25T16:35:45Z</cp:lastPrinted>
  <dcterms:created xsi:type="dcterms:W3CDTF">2012-01-19T13:05:04Z</dcterms:created>
  <dcterms:modified xsi:type="dcterms:W3CDTF">2016-05-25T16:36:31Z</dcterms:modified>
</cp:coreProperties>
</file>