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handoutMasterIdLst>
    <p:handoutMasterId r:id="rId31"/>
  </p:handoutMasterIdLst>
  <p:sldIdLst>
    <p:sldId id="366" r:id="rId2"/>
    <p:sldId id="452" r:id="rId3"/>
    <p:sldId id="461" r:id="rId4"/>
    <p:sldId id="474" r:id="rId5"/>
    <p:sldId id="453" r:id="rId6"/>
    <p:sldId id="475" r:id="rId7"/>
    <p:sldId id="462"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6" r:id="rId24"/>
    <p:sldId id="497" r:id="rId25"/>
    <p:sldId id="491" r:id="rId26"/>
    <p:sldId id="493" r:id="rId27"/>
    <p:sldId id="494" r:id="rId28"/>
    <p:sldId id="374" r:id="rId29"/>
  </p:sldIdLst>
  <p:sldSz cx="9144000" cy="6858000" type="screen4x3"/>
  <p:notesSz cx="7010400" cy="9296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6DA61A6-C4C0-401D-92BE-A4F9F63E5CFA}">
          <p14:sldIdLst>
            <p14:sldId id="366"/>
            <p14:sldId id="452"/>
            <p14:sldId id="461"/>
            <p14:sldId id="474"/>
            <p14:sldId id="453"/>
            <p14:sldId id="475"/>
            <p14:sldId id="462"/>
            <p14:sldId id="476"/>
            <p14:sldId id="477"/>
            <p14:sldId id="478"/>
            <p14:sldId id="479"/>
            <p14:sldId id="480"/>
            <p14:sldId id="481"/>
            <p14:sldId id="482"/>
            <p14:sldId id="483"/>
            <p14:sldId id="484"/>
            <p14:sldId id="485"/>
            <p14:sldId id="486"/>
            <p14:sldId id="487"/>
            <p14:sldId id="488"/>
            <p14:sldId id="489"/>
            <p14:sldId id="490"/>
            <p14:sldId id="496"/>
            <p14:sldId id="497"/>
            <p14:sldId id="491"/>
            <p14:sldId id="493"/>
            <p14:sldId id="494"/>
            <p14:sldId id="374"/>
          </p14:sldIdLst>
        </p14:section>
        <p14:section name="Sección sin título" id="{CC50296A-49AF-47D1-9990-EB0F36E559C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249" autoAdjust="0"/>
  </p:normalViewPr>
  <p:slideViewPr>
    <p:cSldViewPr>
      <p:cViewPr varScale="1">
        <p:scale>
          <a:sx n="73" d="100"/>
          <a:sy n="73" d="100"/>
        </p:scale>
        <p:origin x="1308" y="78"/>
      </p:cViewPr>
      <p:guideLst>
        <p:guide orient="horz" pos="2160"/>
        <p:guide pos="2880"/>
      </p:guideLst>
    </p:cSldViewPr>
  </p:slideViewPr>
  <p:outlineViewPr>
    <p:cViewPr>
      <p:scale>
        <a:sx n="33" d="100"/>
        <a:sy n="33" d="100"/>
      </p:scale>
      <p:origin x="0" y="1640"/>
    </p:cViewPr>
  </p:outlineViewPr>
  <p:notesTextViewPr>
    <p:cViewPr>
      <p:scale>
        <a:sx n="3" d="2"/>
        <a:sy n="3" d="2"/>
      </p:scale>
      <p:origin x="0" y="0"/>
    </p:cViewPr>
  </p:notesTextViewPr>
  <p:sorterViewPr>
    <p:cViewPr>
      <p:scale>
        <a:sx n="120" d="100"/>
        <a:sy n="120" d="100"/>
      </p:scale>
      <p:origin x="0" y="-4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27C15-0A68-4D03-A2FE-0245273EB876}" type="doc">
      <dgm:prSet loTypeId="urn:microsoft.com/office/officeart/2008/layout/VerticalCircleList" loCatId="list" qsTypeId="urn:microsoft.com/office/officeart/2005/8/quickstyle/simple1" qsCatId="simple" csTypeId="urn:microsoft.com/office/officeart/2005/8/colors/accent1_5" csCatId="accent1" phldr="1"/>
      <dgm:spPr/>
      <dgm:t>
        <a:bodyPr/>
        <a:lstStyle/>
        <a:p>
          <a:endParaRPr lang="es-ES"/>
        </a:p>
      </dgm:t>
    </dgm:pt>
    <dgm:pt modelId="{DBDDBD74-01DE-4F35-9B37-3ABC580A77EC}">
      <dgm:prSet custT="1"/>
      <dgm:spPr/>
      <dgm:t>
        <a:bodyPr/>
        <a:lstStyle/>
        <a:p>
          <a:pPr algn="just" rtl="0"/>
          <a:r>
            <a:rPr lang="es-EC" sz="2800" b="0" dirty="0" smtClean="0">
              <a:latin typeface="Century Gothic" panose="020B0502020202020204" pitchFamily="34" charset="0"/>
            </a:rPr>
            <a:t>Conocer la experiencia adquirida por la CGE Ecuatoriana realizando las acciones de control a los proyectos hídricos ejecutados en el país.</a:t>
          </a:r>
          <a:endParaRPr lang="es-EC" sz="2800" b="0" dirty="0">
            <a:latin typeface="Century Gothic" panose="020B0502020202020204" pitchFamily="34" charset="0"/>
          </a:endParaRPr>
        </a:p>
      </dgm:t>
    </dgm:pt>
    <dgm:pt modelId="{C635EB5E-D664-45B5-AAD8-D427A2982055}" type="parTrans" cxnId="{ED576BB0-2B55-4B8D-904F-8B26A47DB7F6}">
      <dgm:prSet/>
      <dgm:spPr/>
      <dgm:t>
        <a:bodyPr/>
        <a:lstStyle/>
        <a:p>
          <a:endParaRPr lang="es-ES"/>
        </a:p>
      </dgm:t>
    </dgm:pt>
    <dgm:pt modelId="{0919FD55-FC15-41A7-82B3-390047FE0059}" type="sibTrans" cxnId="{ED576BB0-2B55-4B8D-904F-8B26A47DB7F6}">
      <dgm:prSet/>
      <dgm:spPr/>
      <dgm:t>
        <a:bodyPr/>
        <a:lstStyle/>
        <a:p>
          <a:endParaRPr lang="es-ES"/>
        </a:p>
      </dgm:t>
    </dgm:pt>
    <dgm:pt modelId="{FB77DB76-0564-4C9F-9B9E-80E0A080131A}" type="pres">
      <dgm:prSet presAssocID="{C4727C15-0A68-4D03-A2FE-0245273EB876}" presName="Name0" presStyleCnt="0">
        <dgm:presLayoutVars>
          <dgm:dir/>
        </dgm:presLayoutVars>
      </dgm:prSet>
      <dgm:spPr/>
      <dgm:t>
        <a:bodyPr/>
        <a:lstStyle/>
        <a:p>
          <a:endParaRPr lang="es-ES"/>
        </a:p>
      </dgm:t>
    </dgm:pt>
    <dgm:pt modelId="{575AF98D-F05C-4DFA-9F58-7EAFE8B7FA59}" type="pres">
      <dgm:prSet presAssocID="{DBDDBD74-01DE-4F35-9B37-3ABC580A77EC}" presName="noChildren" presStyleCnt="0"/>
      <dgm:spPr/>
    </dgm:pt>
    <dgm:pt modelId="{E8BEE5EE-E60C-4080-9F80-456FFA4682F4}" type="pres">
      <dgm:prSet presAssocID="{DBDDBD74-01DE-4F35-9B37-3ABC580A77EC}" presName="gap" presStyleCnt="0"/>
      <dgm:spPr/>
    </dgm:pt>
    <dgm:pt modelId="{4D3C4E03-F4D4-4B95-A85C-7B054E3AB9FC}" type="pres">
      <dgm:prSet presAssocID="{DBDDBD74-01DE-4F35-9B37-3ABC580A77EC}" presName="medCircle2" presStyleLbl="vennNode1" presStyleIdx="0" presStyleCnt="1"/>
      <dgm:spPr/>
    </dgm:pt>
    <dgm:pt modelId="{916B43D1-7E18-4132-9479-10415C06B7E1}" type="pres">
      <dgm:prSet presAssocID="{DBDDBD74-01DE-4F35-9B37-3ABC580A77EC}" presName="txLvlOnly1" presStyleLbl="revTx" presStyleIdx="0" presStyleCnt="1" custScaleX="102991" custScaleY="226338" custLinFactNeighborX="1795" custLinFactNeighborY="-12595"/>
      <dgm:spPr/>
      <dgm:t>
        <a:bodyPr/>
        <a:lstStyle/>
        <a:p>
          <a:endParaRPr lang="es-ES"/>
        </a:p>
      </dgm:t>
    </dgm:pt>
  </dgm:ptLst>
  <dgm:cxnLst>
    <dgm:cxn modelId="{ED576BB0-2B55-4B8D-904F-8B26A47DB7F6}" srcId="{C4727C15-0A68-4D03-A2FE-0245273EB876}" destId="{DBDDBD74-01DE-4F35-9B37-3ABC580A77EC}" srcOrd="0" destOrd="0" parTransId="{C635EB5E-D664-45B5-AAD8-D427A2982055}" sibTransId="{0919FD55-FC15-41A7-82B3-390047FE0059}"/>
    <dgm:cxn modelId="{1F4BE41D-1EE5-42EA-967C-5B9163D8996E}" type="presOf" srcId="{DBDDBD74-01DE-4F35-9B37-3ABC580A77EC}" destId="{916B43D1-7E18-4132-9479-10415C06B7E1}" srcOrd="0" destOrd="0" presId="urn:microsoft.com/office/officeart/2008/layout/VerticalCircleList"/>
    <dgm:cxn modelId="{F484464D-71A6-444C-B0ED-8E7BC64EC268}" type="presOf" srcId="{C4727C15-0A68-4D03-A2FE-0245273EB876}" destId="{FB77DB76-0564-4C9F-9B9E-80E0A080131A}" srcOrd="0" destOrd="0" presId="urn:microsoft.com/office/officeart/2008/layout/VerticalCircleList"/>
    <dgm:cxn modelId="{724F79BF-D7BC-4471-97E5-472C62355733}" type="presParOf" srcId="{FB77DB76-0564-4C9F-9B9E-80E0A080131A}" destId="{575AF98D-F05C-4DFA-9F58-7EAFE8B7FA59}" srcOrd="0" destOrd="0" presId="urn:microsoft.com/office/officeart/2008/layout/VerticalCircleList"/>
    <dgm:cxn modelId="{83384F94-19BB-43CB-AC66-5A8CC892C3EE}" type="presParOf" srcId="{575AF98D-F05C-4DFA-9F58-7EAFE8B7FA59}" destId="{E8BEE5EE-E60C-4080-9F80-456FFA4682F4}" srcOrd="0" destOrd="0" presId="urn:microsoft.com/office/officeart/2008/layout/VerticalCircleList"/>
    <dgm:cxn modelId="{855A0EA1-0545-47AB-897F-B6158F8314A5}" type="presParOf" srcId="{575AF98D-F05C-4DFA-9F58-7EAFE8B7FA59}" destId="{4D3C4E03-F4D4-4B95-A85C-7B054E3AB9FC}" srcOrd="1" destOrd="0" presId="urn:microsoft.com/office/officeart/2008/layout/VerticalCircleList"/>
    <dgm:cxn modelId="{77F87694-9472-4611-808D-E5B5E9BB5CA6}" type="presParOf" srcId="{575AF98D-F05C-4DFA-9F58-7EAFE8B7FA59}" destId="{916B43D1-7E18-4132-9479-10415C06B7E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60CAA-1361-4426-9422-4FEAAF6CE5A9}" type="doc">
      <dgm:prSet loTypeId="urn:microsoft.com/office/officeart/2008/layout/VerticalCircleList" loCatId="list" qsTypeId="urn:microsoft.com/office/officeart/2005/8/quickstyle/simple1" qsCatId="simple" csTypeId="urn:microsoft.com/office/officeart/2005/8/colors/accent1_5" csCatId="accent1" phldr="1"/>
      <dgm:spPr/>
      <dgm:t>
        <a:bodyPr/>
        <a:lstStyle/>
        <a:p>
          <a:endParaRPr lang="es-ES"/>
        </a:p>
      </dgm:t>
    </dgm:pt>
    <dgm:pt modelId="{41AB4FA6-7F1D-48C5-A4F3-C5ECCB8A0BD1}">
      <dgm:prSet custT="1"/>
      <dgm:spPr/>
      <dgm:t>
        <a:bodyPr/>
        <a:lstStyle/>
        <a:p>
          <a:pPr algn="l" rtl="0"/>
          <a:r>
            <a:rPr lang="es-EC" sz="2400" b="0" dirty="0" smtClean="0">
              <a:latin typeface="Century Gothic" panose="020B0502020202020204" pitchFamily="34" charset="0"/>
            </a:rPr>
            <a:t>Cuáles han sido los proyectos que se han construido en el Ecuador</a:t>
          </a:r>
          <a:endParaRPr lang="es-EC" sz="2400" b="0" dirty="0">
            <a:latin typeface="Century Gothic" panose="020B0502020202020204" pitchFamily="34" charset="0"/>
          </a:endParaRPr>
        </a:p>
      </dgm:t>
    </dgm:pt>
    <dgm:pt modelId="{2A6F1A7E-DD9E-4A5E-8D22-3DF959F4B73D}" type="parTrans" cxnId="{B7629665-A5AB-438C-AA79-98B45A9BACC1}">
      <dgm:prSet/>
      <dgm:spPr/>
      <dgm:t>
        <a:bodyPr/>
        <a:lstStyle/>
        <a:p>
          <a:pPr algn="just"/>
          <a:endParaRPr lang="es-ES"/>
        </a:p>
      </dgm:t>
    </dgm:pt>
    <dgm:pt modelId="{3B5D7289-8CBD-4B9B-8852-ADA88B038AC4}" type="sibTrans" cxnId="{B7629665-A5AB-438C-AA79-98B45A9BACC1}">
      <dgm:prSet/>
      <dgm:spPr/>
      <dgm:t>
        <a:bodyPr/>
        <a:lstStyle/>
        <a:p>
          <a:pPr algn="just"/>
          <a:endParaRPr lang="es-ES"/>
        </a:p>
      </dgm:t>
    </dgm:pt>
    <dgm:pt modelId="{841E6591-6621-423D-A695-7117322E549A}">
      <dgm:prSet custT="1"/>
      <dgm:spPr/>
      <dgm:t>
        <a:bodyPr/>
        <a:lstStyle/>
        <a:p>
          <a:pPr algn="just" rtl="0"/>
          <a:r>
            <a:rPr lang="es-EC" sz="2400" b="0" dirty="0" smtClean="0">
              <a:latin typeface="Century Gothic" panose="020B0502020202020204" pitchFamily="34" charset="0"/>
            </a:rPr>
            <a:t>Para llegar a ello debemos conocer:</a:t>
          </a:r>
          <a:endParaRPr lang="es-EC" sz="2400" b="0" dirty="0">
            <a:latin typeface="Century Gothic" panose="020B0502020202020204" pitchFamily="34" charset="0"/>
          </a:endParaRPr>
        </a:p>
      </dgm:t>
    </dgm:pt>
    <dgm:pt modelId="{82638D5F-218B-421B-AF0D-932F1A89AB80}" type="parTrans" cxnId="{C3BB4010-2954-43B1-8909-409B7D397750}">
      <dgm:prSet/>
      <dgm:spPr/>
      <dgm:t>
        <a:bodyPr/>
        <a:lstStyle/>
        <a:p>
          <a:endParaRPr lang="es-ES"/>
        </a:p>
      </dgm:t>
    </dgm:pt>
    <dgm:pt modelId="{DFFCC833-D006-4E66-ABBF-7CE61AF2AECC}" type="sibTrans" cxnId="{C3BB4010-2954-43B1-8909-409B7D397750}">
      <dgm:prSet/>
      <dgm:spPr/>
      <dgm:t>
        <a:bodyPr/>
        <a:lstStyle/>
        <a:p>
          <a:endParaRPr lang="es-ES"/>
        </a:p>
      </dgm:t>
    </dgm:pt>
    <dgm:pt modelId="{2118AA4A-8919-4829-BE92-455930ACEA26}">
      <dgm:prSet custT="1"/>
      <dgm:spPr/>
      <dgm:t>
        <a:bodyPr/>
        <a:lstStyle/>
        <a:p>
          <a:pPr algn="just" rtl="0"/>
          <a:r>
            <a:rPr lang="es-EC" sz="2400" b="0" dirty="0" smtClean="0">
              <a:latin typeface="Century Gothic" panose="020B0502020202020204" pitchFamily="34" charset="0"/>
            </a:rPr>
            <a:t>Las condiciones geográficas, climatológicas del país que impulsaron la ejecución de los proyectos hídricos</a:t>
          </a:r>
          <a:endParaRPr lang="es-EC" sz="2400" b="0" dirty="0">
            <a:latin typeface="Century Gothic" panose="020B0502020202020204" pitchFamily="34" charset="0"/>
          </a:endParaRPr>
        </a:p>
      </dgm:t>
    </dgm:pt>
    <dgm:pt modelId="{6B7DE320-0E5B-4323-9C81-E77E298FC8D8}" type="parTrans" cxnId="{7D95928C-E156-4FC7-9662-FFE160C88CCC}">
      <dgm:prSet/>
      <dgm:spPr/>
      <dgm:t>
        <a:bodyPr/>
        <a:lstStyle/>
        <a:p>
          <a:endParaRPr lang="es-ES"/>
        </a:p>
      </dgm:t>
    </dgm:pt>
    <dgm:pt modelId="{22DA34F2-01B1-4576-816D-298A2AEE0774}" type="sibTrans" cxnId="{7D95928C-E156-4FC7-9662-FFE160C88CCC}">
      <dgm:prSet/>
      <dgm:spPr/>
      <dgm:t>
        <a:bodyPr/>
        <a:lstStyle/>
        <a:p>
          <a:endParaRPr lang="es-ES"/>
        </a:p>
      </dgm:t>
    </dgm:pt>
    <dgm:pt modelId="{49E776B6-1402-4AAE-8B31-7A427BD09FE7}" type="pres">
      <dgm:prSet presAssocID="{77760CAA-1361-4426-9422-4FEAAF6CE5A9}" presName="Name0" presStyleCnt="0">
        <dgm:presLayoutVars>
          <dgm:dir/>
        </dgm:presLayoutVars>
      </dgm:prSet>
      <dgm:spPr/>
      <dgm:t>
        <a:bodyPr/>
        <a:lstStyle/>
        <a:p>
          <a:endParaRPr lang="es-ES"/>
        </a:p>
      </dgm:t>
    </dgm:pt>
    <dgm:pt modelId="{9B995B9A-5B32-44CF-A396-E923B4B8994C}" type="pres">
      <dgm:prSet presAssocID="{841E6591-6621-423D-A695-7117322E549A}" presName="noChildren" presStyleCnt="0"/>
      <dgm:spPr/>
    </dgm:pt>
    <dgm:pt modelId="{8C33E329-91CC-4D64-82E5-6F05B8ADDE0A}" type="pres">
      <dgm:prSet presAssocID="{841E6591-6621-423D-A695-7117322E549A}" presName="gap" presStyleCnt="0"/>
      <dgm:spPr/>
    </dgm:pt>
    <dgm:pt modelId="{E6A525FD-6DF1-44FF-8FB6-684C56835051}" type="pres">
      <dgm:prSet presAssocID="{841E6591-6621-423D-A695-7117322E549A}" presName="medCircle2" presStyleLbl="vennNode1" presStyleIdx="0" presStyleCnt="3">
        <dgm:style>
          <a:lnRef idx="2">
            <a:schemeClr val="accent5">
              <a:shade val="50000"/>
            </a:schemeClr>
          </a:lnRef>
          <a:fillRef idx="1">
            <a:schemeClr val="accent5"/>
          </a:fillRef>
          <a:effectRef idx="0">
            <a:schemeClr val="accent5"/>
          </a:effectRef>
          <a:fontRef idx="minor">
            <a:schemeClr val="lt1"/>
          </a:fontRef>
        </dgm:style>
      </dgm:prSet>
      <dgm:spPr>
        <a:noFill/>
        <a:ln>
          <a:noFill/>
        </a:ln>
      </dgm:spPr>
      <dgm:t>
        <a:bodyPr/>
        <a:lstStyle/>
        <a:p>
          <a:endParaRPr lang="es-ES"/>
        </a:p>
      </dgm:t>
    </dgm:pt>
    <dgm:pt modelId="{8BCD0161-7FCB-4C23-BF0B-49CC131134D6}" type="pres">
      <dgm:prSet presAssocID="{841E6591-6621-423D-A695-7117322E549A}" presName="txLvlOnly1" presStyleLbl="revTx" presStyleIdx="0" presStyleCnt="3"/>
      <dgm:spPr/>
      <dgm:t>
        <a:bodyPr/>
        <a:lstStyle/>
        <a:p>
          <a:endParaRPr lang="es-ES"/>
        </a:p>
      </dgm:t>
    </dgm:pt>
    <dgm:pt modelId="{C098F02A-F497-400B-BC58-419D258C56D3}" type="pres">
      <dgm:prSet presAssocID="{2118AA4A-8919-4829-BE92-455930ACEA26}" presName="noChildren" presStyleCnt="0"/>
      <dgm:spPr/>
    </dgm:pt>
    <dgm:pt modelId="{22D8C9FB-05D8-41A9-BB63-AFD45CF208EA}" type="pres">
      <dgm:prSet presAssocID="{2118AA4A-8919-4829-BE92-455930ACEA26}" presName="gap" presStyleCnt="0"/>
      <dgm:spPr/>
    </dgm:pt>
    <dgm:pt modelId="{13D7179D-7A9B-4068-BDA4-B95F6623C187}" type="pres">
      <dgm:prSet presAssocID="{2118AA4A-8919-4829-BE92-455930ACEA26}" presName="medCircle2" presStyleLbl="vennNode1" presStyleIdx="1" presStyleCnt="3"/>
      <dgm:spPr/>
    </dgm:pt>
    <dgm:pt modelId="{99EF369A-FCDE-4F29-B430-40F79275D584}" type="pres">
      <dgm:prSet presAssocID="{2118AA4A-8919-4829-BE92-455930ACEA26}" presName="txLvlOnly1" presStyleLbl="revTx" presStyleIdx="1" presStyleCnt="3"/>
      <dgm:spPr/>
      <dgm:t>
        <a:bodyPr/>
        <a:lstStyle/>
        <a:p>
          <a:endParaRPr lang="es-ES"/>
        </a:p>
      </dgm:t>
    </dgm:pt>
    <dgm:pt modelId="{D13E5501-6627-4A21-9EF8-6662A10AF033}" type="pres">
      <dgm:prSet presAssocID="{41AB4FA6-7F1D-48C5-A4F3-C5ECCB8A0BD1}" presName="noChildren" presStyleCnt="0"/>
      <dgm:spPr/>
    </dgm:pt>
    <dgm:pt modelId="{4BF61996-F7FC-4756-8F10-27091152B740}" type="pres">
      <dgm:prSet presAssocID="{41AB4FA6-7F1D-48C5-A4F3-C5ECCB8A0BD1}" presName="gap" presStyleCnt="0"/>
      <dgm:spPr/>
    </dgm:pt>
    <dgm:pt modelId="{BDD09F24-B0B9-45C0-8E17-89653FBDC1DD}" type="pres">
      <dgm:prSet presAssocID="{41AB4FA6-7F1D-48C5-A4F3-C5ECCB8A0BD1}" presName="medCircle2" presStyleLbl="vennNode1" presStyleIdx="2" presStyleCnt="3"/>
      <dgm:spPr/>
    </dgm:pt>
    <dgm:pt modelId="{145792D8-B3EF-40DA-907D-2E32925FFFCA}" type="pres">
      <dgm:prSet presAssocID="{41AB4FA6-7F1D-48C5-A4F3-C5ECCB8A0BD1}" presName="txLvlOnly1" presStyleLbl="revTx" presStyleIdx="2" presStyleCnt="3"/>
      <dgm:spPr/>
      <dgm:t>
        <a:bodyPr/>
        <a:lstStyle/>
        <a:p>
          <a:endParaRPr lang="es-ES"/>
        </a:p>
      </dgm:t>
    </dgm:pt>
  </dgm:ptLst>
  <dgm:cxnLst>
    <dgm:cxn modelId="{7D95928C-E156-4FC7-9662-FFE160C88CCC}" srcId="{77760CAA-1361-4426-9422-4FEAAF6CE5A9}" destId="{2118AA4A-8919-4829-BE92-455930ACEA26}" srcOrd="1" destOrd="0" parTransId="{6B7DE320-0E5B-4323-9C81-E77E298FC8D8}" sibTransId="{22DA34F2-01B1-4576-816D-298A2AEE0774}"/>
    <dgm:cxn modelId="{E5533DA8-F9C8-4920-B4EF-B2ED0BD739CC}" type="presOf" srcId="{2118AA4A-8919-4829-BE92-455930ACEA26}" destId="{99EF369A-FCDE-4F29-B430-40F79275D584}" srcOrd="0" destOrd="0" presId="urn:microsoft.com/office/officeart/2008/layout/VerticalCircleList"/>
    <dgm:cxn modelId="{A3E69402-A5A6-4683-9821-445488F18E2A}" type="presOf" srcId="{41AB4FA6-7F1D-48C5-A4F3-C5ECCB8A0BD1}" destId="{145792D8-B3EF-40DA-907D-2E32925FFFCA}" srcOrd="0" destOrd="0" presId="urn:microsoft.com/office/officeart/2008/layout/VerticalCircleList"/>
    <dgm:cxn modelId="{DBA9B6CB-76DF-47F2-9EE0-08C23D6C5781}" type="presOf" srcId="{841E6591-6621-423D-A695-7117322E549A}" destId="{8BCD0161-7FCB-4C23-BF0B-49CC131134D6}" srcOrd="0" destOrd="0" presId="urn:microsoft.com/office/officeart/2008/layout/VerticalCircleList"/>
    <dgm:cxn modelId="{B7629665-A5AB-438C-AA79-98B45A9BACC1}" srcId="{77760CAA-1361-4426-9422-4FEAAF6CE5A9}" destId="{41AB4FA6-7F1D-48C5-A4F3-C5ECCB8A0BD1}" srcOrd="2" destOrd="0" parTransId="{2A6F1A7E-DD9E-4A5E-8D22-3DF959F4B73D}" sibTransId="{3B5D7289-8CBD-4B9B-8852-ADA88B038AC4}"/>
    <dgm:cxn modelId="{C3BB4010-2954-43B1-8909-409B7D397750}" srcId="{77760CAA-1361-4426-9422-4FEAAF6CE5A9}" destId="{841E6591-6621-423D-A695-7117322E549A}" srcOrd="0" destOrd="0" parTransId="{82638D5F-218B-421B-AF0D-932F1A89AB80}" sibTransId="{DFFCC833-D006-4E66-ABBF-7CE61AF2AECC}"/>
    <dgm:cxn modelId="{CA41B5F0-D469-4234-9931-1AD1D66F493F}" type="presOf" srcId="{77760CAA-1361-4426-9422-4FEAAF6CE5A9}" destId="{49E776B6-1402-4AAE-8B31-7A427BD09FE7}" srcOrd="0" destOrd="0" presId="urn:microsoft.com/office/officeart/2008/layout/VerticalCircleList"/>
    <dgm:cxn modelId="{E4B3A7DC-9044-4D4F-AAD0-DAF6596C675D}" type="presParOf" srcId="{49E776B6-1402-4AAE-8B31-7A427BD09FE7}" destId="{9B995B9A-5B32-44CF-A396-E923B4B8994C}" srcOrd="0" destOrd="0" presId="urn:microsoft.com/office/officeart/2008/layout/VerticalCircleList"/>
    <dgm:cxn modelId="{638F5225-2315-4D8B-A30D-F3301BE21EDB}" type="presParOf" srcId="{9B995B9A-5B32-44CF-A396-E923B4B8994C}" destId="{8C33E329-91CC-4D64-82E5-6F05B8ADDE0A}" srcOrd="0" destOrd="0" presId="urn:microsoft.com/office/officeart/2008/layout/VerticalCircleList"/>
    <dgm:cxn modelId="{3FFD22B1-B5AD-4D5A-9A6C-4031C4DF2F51}" type="presParOf" srcId="{9B995B9A-5B32-44CF-A396-E923B4B8994C}" destId="{E6A525FD-6DF1-44FF-8FB6-684C56835051}" srcOrd="1" destOrd="0" presId="urn:microsoft.com/office/officeart/2008/layout/VerticalCircleList"/>
    <dgm:cxn modelId="{8043D56F-642E-4DCE-A5CE-07BBD48810B9}" type="presParOf" srcId="{9B995B9A-5B32-44CF-A396-E923B4B8994C}" destId="{8BCD0161-7FCB-4C23-BF0B-49CC131134D6}" srcOrd="2" destOrd="0" presId="urn:microsoft.com/office/officeart/2008/layout/VerticalCircleList"/>
    <dgm:cxn modelId="{34FE517A-366B-4BF1-BC68-E9CD2EC649B2}" type="presParOf" srcId="{49E776B6-1402-4AAE-8B31-7A427BD09FE7}" destId="{C098F02A-F497-400B-BC58-419D258C56D3}" srcOrd="1" destOrd="0" presId="urn:microsoft.com/office/officeart/2008/layout/VerticalCircleList"/>
    <dgm:cxn modelId="{9DACBAFC-3CBF-47F6-B9F5-C119FE04ACC2}" type="presParOf" srcId="{C098F02A-F497-400B-BC58-419D258C56D3}" destId="{22D8C9FB-05D8-41A9-BB63-AFD45CF208EA}" srcOrd="0" destOrd="0" presId="urn:microsoft.com/office/officeart/2008/layout/VerticalCircleList"/>
    <dgm:cxn modelId="{E53EFF9C-B5B7-49B0-B831-CA0588C9D94C}" type="presParOf" srcId="{C098F02A-F497-400B-BC58-419D258C56D3}" destId="{13D7179D-7A9B-4068-BDA4-B95F6623C187}" srcOrd="1" destOrd="0" presId="urn:microsoft.com/office/officeart/2008/layout/VerticalCircleList"/>
    <dgm:cxn modelId="{65905EFB-B7AB-4105-BF7B-9D89D93CB7BF}" type="presParOf" srcId="{C098F02A-F497-400B-BC58-419D258C56D3}" destId="{99EF369A-FCDE-4F29-B430-40F79275D584}" srcOrd="2" destOrd="0" presId="urn:microsoft.com/office/officeart/2008/layout/VerticalCircleList"/>
    <dgm:cxn modelId="{A3451421-E076-4846-A1DE-4A24FD5C0C61}" type="presParOf" srcId="{49E776B6-1402-4AAE-8B31-7A427BD09FE7}" destId="{D13E5501-6627-4A21-9EF8-6662A10AF033}" srcOrd="2" destOrd="0" presId="urn:microsoft.com/office/officeart/2008/layout/VerticalCircleList"/>
    <dgm:cxn modelId="{A31D4CE4-3E2A-4A7F-AAD7-E8800C0E07B2}" type="presParOf" srcId="{D13E5501-6627-4A21-9EF8-6662A10AF033}" destId="{4BF61996-F7FC-4756-8F10-27091152B740}" srcOrd="0" destOrd="0" presId="urn:microsoft.com/office/officeart/2008/layout/VerticalCircleList"/>
    <dgm:cxn modelId="{898EA5FE-43BB-45E9-AAA3-969E1AA916C4}" type="presParOf" srcId="{D13E5501-6627-4A21-9EF8-6662A10AF033}" destId="{BDD09F24-B0B9-45C0-8E17-89653FBDC1DD}" srcOrd="1" destOrd="0" presId="urn:microsoft.com/office/officeart/2008/layout/VerticalCircleList"/>
    <dgm:cxn modelId="{9802AF0A-6D25-45E3-9E2F-86CD727C2D07}" type="presParOf" srcId="{D13E5501-6627-4A21-9EF8-6662A10AF033}" destId="{145792D8-B3EF-40DA-907D-2E32925FFFCA}"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72860-880E-4644-9B73-A84AED46B1BF}"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ES"/>
        </a:p>
      </dgm:t>
    </dgm:pt>
    <dgm:pt modelId="{3B418C33-6780-4CDE-80F9-4432599211B5}">
      <dgm:prSet phldrT="[Texto]" custT="1"/>
      <dgm:spPr>
        <a:solidFill>
          <a:schemeClr val="bg1"/>
        </a:solidFill>
      </dgm:spPr>
      <dgm:t>
        <a:bodyPr/>
        <a:lstStyle/>
        <a:p>
          <a:pPr algn="l"/>
          <a:r>
            <a:rPr lang="es-EC" sz="2800" b="1" kern="1200" dirty="0" smtClean="0">
              <a:solidFill>
                <a:schemeClr val="accent1">
                  <a:lumMod val="75000"/>
                </a:schemeClr>
              </a:solidFill>
            </a:rPr>
            <a:t>Factores claves a tomar en cuenta:</a:t>
          </a:r>
          <a:endParaRPr lang="es-ES" sz="2800" b="1" kern="1200" dirty="0">
            <a:solidFill>
              <a:schemeClr val="accent1">
                <a:lumMod val="75000"/>
              </a:schemeClr>
            </a:solidFill>
          </a:endParaRPr>
        </a:p>
      </dgm:t>
    </dgm:pt>
    <dgm:pt modelId="{B9AE7F33-7BD8-4A04-9420-6EE7A3A010B7}" type="parTrans" cxnId="{B23C2753-10A9-43E8-9B22-A3952C4E15CA}">
      <dgm:prSet/>
      <dgm:spPr/>
      <dgm:t>
        <a:bodyPr/>
        <a:lstStyle/>
        <a:p>
          <a:endParaRPr lang="es-ES" sz="1400">
            <a:solidFill>
              <a:schemeClr val="tx1"/>
            </a:solidFill>
            <a:latin typeface="Century Gothic" panose="020B0502020202020204" pitchFamily="34" charset="0"/>
          </a:endParaRPr>
        </a:p>
      </dgm:t>
    </dgm:pt>
    <dgm:pt modelId="{A0F71F9E-B346-422F-B5F6-817ACB50110D}" type="sibTrans" cxnId="{B23C2753-10A9-43E8-9B22-A3952C4E15CA}">
      <dgm:prSet/>
      <dgm:spPr/>
      <dgm:t>
        <a:bodyPr/>
        <a:lstStyle/>
        <a:p>
          <a:endParaRPr lang="es-ES" sz="1400">
            <a:solidFill>
              <a:schemeClr val="tx1"/>
            </a:solidFill>
            <a:latin typeface="Century Gothic" panose="020B0502020202020204" pitchFamily="34" charset="0"/>
          </a:endParaRPr>
        </a:p>
      </dgm:t>
    </dgm:pt>
    <dgm:pt modelId="{E95B408F-C03D-49BF-BA12-B1ADDD0EDFC5}">
      <dgm:prSet custT="1"/>
      <dgm:spPr>
        <a:solidFill>
          <a:schemeClr val="bg1"/>
        </a:solidFill>
      </dgm:spPr>
      <dgm:t>
        <a:bodyPr/>
        <a:lstStyle/>
        <a:p>
          <a:pPr marL="0" lvl="0" indent="0" algn="just" defTabSz="1111250" rtl="0">
            <a:lnSpc>
              <a:spcPct val="90000"/>
            </a:lnSpc>
            <a:spcBef>
              <a:spcPct val="0"/>
            </a:spcBef>
            <a:spcAft>
              <a:spcPct val="35000"/>
            </a:spcAft>
            <a:buNone/>
          </a:pPr>
          <a:r>
            <a:rPr lang="es-EC" sz="2000" b="1" kern="1200" dirty="0" smtClean="0"/>
            <a:t>Riesgo sísmico y volcánico:</a:t>
          </a:r>
          <a:r>
            <a:rPr lang="es-EC" sz="2000" kern="1200" dirty="0" smtClean="0"/>
            <a:t> En Ecuador, el mayor peligro para las presas es el riesgo geológico asociado con </a:t>
          </a:r>
          <a:r>
            <a:rPr lang="es-EC" sz="2000" b="1" kern="1200" dirty="0" smtClean="0"/>
            <a:t>sismos o terremotos, o erupciones volcánicas. </a:t>
          </a:r>
          <a:r>
            <a:rPr lang="es-EC" sz="2000" kern="1200" dirty="0" smtClean="0"/>
            <a:t>Incertidumbre hidrológica</a:t>
          </a:r>
          <a:endParaRPr lang="es-EC" sz="2000" b="1" kern="1200" dirty="0"/>
        </a:p>
      </dgm:t>
    </dgm:pt>
    <dgm:pt modelId="{CB8D80D1-E126-4B9E-A288-24874D3B03E3}" type="parTrans" cxnId="{50A2C0D8-D08D-4234-B2C6-70D767383C9E}">
      <dgm:prSet/>
      <dgm:spPr/>
      <dgm:t>
        <a:bodyPr/>
        <a:lstStyle/>
        <a:p>
          <a:endParaRPr lang="es-ES" sz="1400">
            <a:solidFill>
              <a:schemeClr val="tx1"/>
            </a:solidFill>
            <a:latin typeface="Century Gothic" panose="020B0502020202020204" pitchFamily="34" charset="0"/>
          </a:endParaRPr>
        </a:p>
      </dgm:t>
    </dgm:pt>
    <dgm:pt modelId="{3D3F4853-3586-49AE-8EEB-B119A43E6B46}" type="sibTrans" cxnId="{50A2C0D8-D08D-4234-B2C6-70D767383C9E}">
      <dgm:prSet/>
      <dgm:spPr/>
      <dgm:t>
        <a:bodyPr/>
        <a:lstStyle/>
        <a:p>
          <a:endParaRPr lang="es-ES" sz="1400">
            <a:solidFill>
              <a:schemeClr val="tx1"/>
            </a:solidFill>
            <a:latin typeface="Century Gothic" panose="020B0502020202020204" pitchFamily="34" charset="0"/>
          </a:endParaRPr>
        </a:p>
      </dgm:t>
    </dgm:pt>
    <dgm:pt modelId="{2745F67E-9909-4A3F-9372-ACE06D36681A}">
      <dgm:prSet custT="1"/>
      <dgm:spPr>
        <a:solidFill>
          <a:schemeClr val="bg1"/>
        </a:solidFill>
      </dgm:spPr>
      <dgm:t>
        <a:bodyPr/>
        <a:lstStyle/>
        <a:p>
          <a:pPr marL="0" lvl="0" indent="0" algn="just" defTabSz="1111250">
            <a:lnSpc>
              <a:spcPct val="90000"/>
            </a:lnSpc>
            <a:spcBef>
              <a:spcPct val="0"/>
            </a:spcBef>
            <a:spcAft>
              <a:spcPct val="35000"/>
            </a:spcAft>
            <a:buNone/>
          </a:pPr>
          <a:r>
            <a:rPr lang="es-EC" sz="2000" b="1" kern="1200" dirty="0" smtClean="0"/>
            <a:t>Condiciones geográficas</a:t>
          </a:r>
          <a:r>
            <a:rPr lang="es-EC" sz="2000" kern="1200" dirty="0" smtClean="0"/>
            <a:t>, Cordillera de los Andes, con un número importante de volcanes y nevados que ayudan a la formación de ríos de gran caudal </a:t>
          </a:r>
          <a:endParaRPr lang="es-ES" sz="2000" kern="1200" dirty="0"/>
        </a:p>
      </dgm:t>
    </dgm:pt>
    <dgm:pt modelId="{1C1385A9-093A-48D1-B809-B184663BCE24}" type="sibTrans" cxnId="{04AC6756-67C4-4C7E-9961-7C50974FC854}">
      <dgm:prSet/>
      <dgm:spPr/>
      <dgm:t>
        <a:bodyPr/>
        <a:lstStyle/>
        <a:p>
          <a:endParaRPr lang="es-ES" sz="1400">
            <a:solidFill>
              <a:schemeClr val="tx1"/>
            </a:solidFill>
            <a:latin typeface="Century Gothic" panose="020B0502020202020204" pitchFamily="34" charset="0"/>
          </a:endParaRPr>
        </a:p>
      </dgm:t>
    </dgm:pt>
    <dgm:pt modelId="{539CF572-6ABF-4EA0-9B52-7B8A8BF8F919}" type="parTrans" cxnId="{04AC6756-67C4-4C7E-9961-7C50974FC854}">
      <dgm:prSet/>
      <dgm:spPr/>
      <dgm:t>
        <a:bodyPr/>
        <a:lstStyle/>
        <a:p>
          <a:endParaRPr lang="es-ES" sz="1400">
            <a:solidFill>
              <a:schemeClr val="tx1"/>
            </a:solidFill>
            <a:latin typeface="Century Gothic" panose="020B0502020202020204" pitchFamily="34" charset="0"/>
          </a:endParaRPr>
        </a:p>
      </dgm:t>
    </dgm:pt>
    <dgm:pt modelId="{A375CC86-C720-44A8-AE91-96E65167566C}">
      <dgm:prSet custT="1"/>
      <dgm:spPr>
        <a:solidFill>
          <a:schemeClr val="bg1"/>
        </a:solidFill>
      </dgm:spPr>
      <dgm:t>
        <a:bodyPr/>
        <a:lstStyle/>
        <a:p>
          <a:pPr marL="0" lvl="0" indent="0" algn="just" defTabSz="1111250">
            <a:lnSpc>
              <a:spcPct val="90000"/>
            </a:lnSpc>
            <a:spcBef>
              <a:spcPct val="0"/>
            </a:spcBef>
            <a:spcAft>
              <a:spcPct val="35000"/>
            </a:spcAft>
            <a:buNone/>
          </a:pPr>
          <a:r>
            <a:rPr lang="es-EC" sz="1800" b="1" kern="1200" dirty="0" smtClean="0"/>
            <a:t>Estacionales invernales: </a:t>
          </a:r>
          <a:r>
            <a:rPr lang="es-EC" sz="1800" kern="1200" dirty="0" smtClean="0"/>
            <a:t>entre los meses de febrero y mayo. La corriente Cálida de "El Nino" rebasa la corriente fría de Humboldt hacia el sur, provocando lluvias fuertes. El resto del año las zonas costeras sufren sequias.</a:t>
          </a:r>
          <a:endParaRPr lang="es-EC" sz="1800" kern="1200" dirty="0"/>
        </a:p>
      </dgm:t>
    </dgm:pt>
    <dgm:pt modelId="{45867DAB-3536-42CF-9C31-8991535B9B6B}" type="parTrans" cxnId="{8B66845D-4D4B-49BE-A674-22DE9B0B348B}">
      <dgm:prSet/>
      <dgm:spPr/>
      <dgm:t>
        <a:bodyPr/>
        <a:lstStyle/>
        <a:p>
          <a:endParaRPr lang="es-ES"/>
        </a:p>
      </dgm:t>
    </dgm:pt>
    <dgm:pt modelId="{504C74A3-DA59-4EE4-94C7-1F5CBE860713}" type="sibTrans" cxnId="{8B66845D-4D4B-49BE-A674-22DE9B0B348B}">
      <dgm:prSet/>
      <dgm:spPr/>
      <dgm:t>
        <a:bodyPr/>
        <a:lstStyle/>
        <a:p>
          <a:endParaRPr lang="es-ES"/>
        </a:p>
      </dgm:t>
    </dgm:pt>
    <dgm:pt modelId="{6EF3D7DF-0FEF-4069-A119-4CA9002DC680}" type="pres">
      <dgm:prSet presAssocID="{25E72860-880E-4644-9B73-A84AED46B1BF}" presName="composite" presStyleCnt="0">
        <dgm:presLayoutVars>
          <dgm:chMax val="1"/>
          <dgm:dir/>
          <dgm:resizeHandles val="exact"/>
        </dgm:presLayoutVars>
      </dgm:prSet>
      <dgm:spPr/>
      <dgm:t>
        <a:bodyPr/>
        <a:lstStyle/>
        <a:p>
          <a:endParaRPr lang="es-ES"/>
        </a:p>
      </dgm:t>
    </dgm:pt>
    <dgm:pt modelId="{E2E453F9-CBD1-468F-9CA9-C4008A2C000D}" type="pres">
      <dgm:prSet presAssocID="{3B418C33-6780-4CDE-80F9-4432599211B5}" presName="roof" presStyleLbl="dkBgShp" presStyleIdx="0" presStyleCnt="2" custLinFactNeighborX="875"/>
      <dgm:spPr/>
      <dgm:t>
        <a:bodyPr/>
        <a:lstStyle/>
        <a:p>
          <a:endParaRPr lang="es-ES"/>
        </a:p>
      </dgm:t>
    </dgm:pt>
    <dgm:pt modelId="{98462A60-FE1E-45E6-9520-1553E4BC483F}" type="pres">
      <dgm:prSet presAssocID="{3B418C33-6780-4CDE-80F9-4432599211B5}" presName="pillars" presStyleCnt="0"/>
      <dgm:spPr/>
    </dgm:pt>
    <dgm:pt modelId="{4F23D983-0945-453C-964B-A127BC316AA9}" type="pres">
      <dgm:prSet presAssocID="{3B418C33-6780-4CDE-80F9-4432599211B5}" presName="pillar1" presStyleLbl="node1" presStyleIdx="0" presStyleCnt="3" custLinFactNeighborX="-147" custLinFactNeighborY="363">
        <dgm:presLayoutVars>
          <dgm:bulletEnabled val="1"/>
        </dgm:presLayoutVars>
      </dgm:prSet>
      <dgm:spPr/>
      <dgm:t>
        <a:bodyPr/>
        <a:lstStyle/>
        <a:p>
          <a:endParaRPr lang="es-ES"/>
        </a:p>
      </dgm:t>
    </dgm:pt>
    <dgm:pt modelId="{2CF37C78-D159-4219-A545-9FB61D66FDD2}" type="pres">
      <dgm:prSet presAssocID="{E95B408F-C03D-49BF-BA12-B1ADDD0EDFC5}" presName="pillarX" presStyleLbl="node1" presStyleIdx="1" presStyleCnt="3" custScaleX="107436" custLinFactNeighborX="-300" custLinFactNeighborY="363">
        <dgm:presLayoutVars>
          <dgm:bulletEnabled val="1"/>
        </dgm:presLayoutVars>
      </dgm:prSet>
      <dgm:spPr/>
      <dgm:t>
        <a:bodyPr/>
        <a:lstStyle/>
        <a:p>
          <a:endParaRPr lang="es-ES"/>
        </a:p>
      </dgm:t>
    </dgm:pt>
    <dgm:pt modelId="{02FCE1C4-5C24-481D-BFD6-A6923010A37E}" type="pres">
      <dgm:prSet presAssocID="{A375CC86-C720-44A8-AE91-96E65167566C}" presName="pillarX" presStyleLbl="node1" presStyleIdx="2" presStyleCnt="3">
        <dgm:presLayoutVars>
          <dgm:bulletEnabled val="1"/>
        </dgm:presLayoutVars>
      </dgm:prSet>
      <dgm:spPr/>
      <dgm:t>
        <a:bodyPr/>
        <a:lstStyle/>
        <a:p>
          <a:endParaRPr lang="es-ES"/>
        </a:p>
      </dgm:t>
    </dgm:pt>
    <dgm:pt modelId="{3892D5BE-B109-437E-A7B2-BD7A96F77034}" type="pres">
      <dgm:prSet presAssocID="{3B418C33-6780-4CDE-80F9-4432599211B5}" presName="base" presStyleLbl="dkBgShp" presStyleIdx="1" presStyleCnt="2"/>
      <dgm:spPr/>
    </dgm:pt>
  </dgm:ptLst>
  <dgm:cxnLst>
    <dgm:cxn modelId="{50A2C0D8-D08D-4234-B2C6-70D767383C9E}" srcId="{3B418C33-6780-4CDE-80F9-4432599211B5}" destId="{E95B408F-C03D-49BF-BA12-B1ADDD0EDFC5}" srcOrd="1" destOrd="0" parTransId="{CB8D80D1-E126-4B9E-A288-24874D3B03E3}" sibTransId="{3D3F4853-3586-49AE-8EEB-B119A43E6B46}"/>
    <dgm:cxn modelId="{8B66845D-4D4B-49BE-A674-22DE9B0B348B}" srcId="{3B418C33-6780-4CDE-80F9-4432599211B5}" destId="{A375CC86-C720-44A8-AE91-96E65167566C}" srcOrd="2" destOrd="0" parTransId="{45867DAB-3536-42CF-9C31-8991535B9B6B}" sibTransId="{504C74A3-DA59-4EE4-94C7-1F5CBE860713}"/>
    <dgm:cxn modelId="{04AC6756-67C4-4C7E-9961-7C50974FC854}" srcId="{3B418C33-6780-4CDE-80F9-4432599211B5}" destId="{2745F67E-9909-4A3F-9372-ACE06D36681A}" srcOrd="0" destOrd="0" parTransId="{539CF572-6ABF-4EA0-9B52-7B8A8BF8F919}" sibTransId="{1C1385A9-093A-48D1-B809-B184663BCE24}"/>
    <dgm:cxn modelId="{53604A24-F3C5-438C-A935-64695393829B}" type="presOf" srcId="{A375CC86-C720-44A8-AE91-96E65167566C}" destId="{02FCE1C4-5C24-481D-BFD6-A6923010A37E}" srcOrd="0" destOrd="0" presId="urn:microsoft.com/office/officeart/2005/8/layout/hList3"/>
    <dgm:cxn modelId="{B23C2753-10A9-43E8-9B22-A3952C4E15CA}" srcId="{25E72860-880E-4644-9B73-A84AED46B1BF}" destId="{3B418C33-6780-4CDE-80F9-4432599211B5}" srcOrd="0" destOrd="0" parTransId="{B9AE7F33-7BD8-4A04-9420-6EE7A3A010B7}" sibTransId="{A0F71F9E-B346-422F-B5F6-817ACB50110D}"/>
    <dgm:cxn modelId="{509E577B-0AD2-4511-B3C0-52843334F362}" type="presOf" srcId="{E95B408F-C03D-49BF-BA12-B1ADDD0EDFC5}" destId="{2CF37C78-D159-4219-A545-9FB61D66FDD2}" srcOrd="0" destOrd="0" presId="urn:microsoft.com/office/officeart/2005/8/layout/hList3"/>
    <dgm:cxn modelId="{313C7406-40DC-4144-A7F4-F6E7EF44C29F}" type="presOf" srcId="{2745F67E-9909-4A3F-9372-ACE06D36681A}" destId="{4F23D983-0945-453C-964B-A127BC316AA9}" srcOrd="0" destOrd="0" presId="urn:microsoft.com/office/officeart/2005/8/layout/hList3"/>
    <dgm:cxn modelId="{3225F298-A982-40C2-B711-F18E59DD619B}" type="presOf" srcId="{25E72860-880E-4644-9B73-A84AED46B1BF}" destId="{6EF3D7DF-0FEF-4069-A119-4CA9002DC680}" srcOrd="0" destOrd="0" presId="urn:microsoft.com/office/officeart/2005/8/layout/hList3"/>
    <dgm:cxn modelId="{9C8AA723-F9A3-4B54-A2BF-BB3BA3372782}" type="presOf" srcId="{3B418C33-6780-4CDE-80F9-4432599211B5}" destId="{E2E453F9-CBD1-468F-9CA9-C4008A2C000D}" srcOrd="0" destOrd="0" presId="urn:microsoft.com/office/officeart/2005/8/layout/hList3"/>
    <dgm:cxn modelId="{26F3C65B-BA48-421A-B5C2-0418A6C9690F}" type="presParOf" srcId="{6EF3D7DF-0FEF-4069-A119-4CA9002DC680}" destId="{E2E453F9-CBD1-468F-9CA9-C4008A2C000D}" srcOrd="0" destOrd="0" presId="urn:microsoft.com/office/officeart/2005/8/layout/hList3"/>
    <dgm:cxn modelId="{AAB10FDD-9C51-48EF-80AB-B882D9205F24}" type="presParOf" srcId="{6EF3D7DF-0FEF-4069-A119-4CA9002DC680}" destId="{98462A60-FE1E-45E6-9520-1553E4BC483F}" srcOrd="1" destOrd="0" presId="urn:microsoft.com/office/officeart/2005/8/layout/hList3"/>
    <dgm:cxn modelId="{2CB3733B-8ADC-4EF0-AD4F-E65DF86E5D9D}" type="presParOf" srcId="{98462A60-FE1E-45E6-9520-1553E4BC483F}" destId="{4F23D983-0945-453C-964B-A127BC316AA9}" srcOrd="0" destOrd="0" presId="urn:microsoft.com/office/officeart/2005/8/layout/hList3"/>
    <dgm:cxn modelId="{82231F76-4312-45AD-9D9B-8D7E62E60D84}" type="presParOf" srcId="{98462A60-FE1E-45E6-9520-1553E4BC483F}" destId="{2CF37C78-D159-4219-A545-9FB61D66FDD2}" srcOrd="1" destOrd="0" presId="urn:microsoft.com/office/officeart/2005/8/layout/hList3"/>
    <dgm:cxn modelId="{52BD2B55-F03A-4B1D-9D7E-36F638848CD8}" type="presParOf" srcId="{98462A60-FE1E-45E6-9520-1553E4BC483F}" destId="{02FCE1C4-5C24-481D-BFD6-A6923010A37E}" srcOrd="2" destOrd="0" presId="urn:microsoft.com/office/officeart/2005/8/layout/hList3"/>
    <dgm:cxn modelId="{684D9B4F-3792-4842-AB3C-278EC94A61BE}" type="presParOf" srcId="{6EF3D7DF-0FEF-4069-A119-4CA9002DC680}" destId="{3892D5BE-B109-437E-A7B2-BD7A96F77034}" srcOrd="2" destOrd="0" presId="urn:microsoft.com/office/officeart/2005/8/layout/h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E72860-880E-4644-9B73-A84AED46B1BF}"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ES"/>
        </a:p>
      </dgm:t>
    </dgm:pt>
    <dgm:pt modelId="{3B418C33-6780-4CDE-80F9-4432599211B5}">
      <dgm:prSet phldrT="[Texto]" custT="1"/>
      <dgm:spPr>
        <a:solidFill>
          <a:schemeClr val="bg1"/>
        </a:solidFill>
      </dgm:spPr>
      <dgm:t>
        <a:bodyPr/>
        <a:lstStyle/>
        <a:p>
          <a:r>
            <a:rPr lang="es-EC" sz="2000" dirty="0" smtClean="0"/>
            <a:t>Objetivos perseguido por el Gobierno Ecuatoriano </a:t>
          </a:r>
          <a:endParaRPr lang="es-ES" sz="2000" dirty="0">
            <a:solidFill>
              <a:schemeClr val="tx1"/>
            </a:solidFill>
            <a:latin typeface="Century Gothic" panose="020B0502020202020204" pitchFamily="34" charset="0"/>
          </a:endParaRPr>
        </a:p>
      </dgm:t>
    </dgm:pt>
    <dgm:pt modelId="{B9AE7F33-7BD8-4A04-9420-6EE7A3A010B7}" type="parTrans" cxnId="{B23C2753-10A9-43E8-9B22-A3952C4E15CA}">
      <dgm:prSet/>
      <dgm:spPr/>
      <dgm:t>
        <a:bodyPr/>
        <a:lstStyle/>
        <a:p>
          <a:endParaRPr lang="es-ES" sz="1400">
            <a:solidFill>
              <a:schemeClr val="tx1"/>
            </a:solidFill>
            <a:latin typeface="Century Gothic" panose="020B0502020202020204" pitchFamily="34" charset="0"/>
          </a:endParaRPr>
        </a:p>
      </dgm:t>
    </dgm:pt>
    <dgm:pt modelId="{A0F71F9E-B346-422F-B5F6-817ACB50110D}" type="sibTrans" cxnId="{B23C2753-10A9-43E8-9B22-A3952C4E15CA}">
      <dgm:prSet/>
      <dgm:spPr/>
      <dgm:t>
        <a:bodyPr/>
        <a:lstStyle/>
        <a:p>
          <a:endParaRPr lang="es-ES" sz="1400">
            <a:solidFill>
              <a:schemeClr val="tx1"/>
            </a:solidFill>
            <a:latin typeface="Century Gothic" panose="020B0502020202020204" pitchFamily="34" charset="0"/>
          </a:endParaRPr>
        </a:p>
      </dgm:t>
    </dgm:pt>
    <dgm:pt modelId="{E95B408F-C03D-49BF-BA12-B1ADDD0EDFC5}">
      <dgm:prSet custT="1"/>
      <dgm:spPr>
        <a:solidFill>
          <a:schemeClr val="bg1"/>
        </a:solidFill>
      </dgm:spPr>
      <dgm:t>
        <a:bodyPr/>
        <a:lstStyle/>
        <a:p>
          <a:pPr marL="0" lvl="0" indent="0" algn="just" defTabSz="1111250" rtl="0">
            <a:lnSpc>
              <a:spcPct val="90000"/>
            </a:lnSpc>
            <a:spcBef>
              <a:spcPct val="0"/>
            </a:spcBef>
            <a:spcAft>
              <a:spcPct val="35000"/>
            </a:spcAft>
            <a:buNone/>
          </a:pPr>
          <a:r>
            <a:rPr lang="es-EC" sz="2000" kern="1200" dirty="0" smtClean="0"/>
            <a:t>Construcción de embalses y presas en las zonas bajas de la costa ecuatoriana, la más importante, la cuenca baja del río Guayas, para controlar tanto las inundaciones como las sequías</a:t>
          </a:r>
          <a:endParaRPr lang="es-EC" sz="2000" kern="1200" dirty="0"/>
        </a:p>
      </dgm:t>
    </dgm:pt>
    <dgm:pt modelId="{CB8D80D1-E126-4B9E-A288-24874D3B03E3}" type="parTrans" cxnId="{50A2C0D8-D08D-4234-B2C6-70D767383C9E}">
      <dgm:prSet/>
      <dgm:spPr/>
      <dgm:t>
        <a:bodyPr/>
        <a:lstStyle/>
        <a:p>
          <a:endParaRPr lang="es-ES" sz="1400">
            <a:solidFill>
              <a:schemeClr val="tx1"/>
            </a:solidFill>
            <a:latin typeface="Century Gothic" panose="020B0502020202020204" pitchFamily="34" charset="0"/>
          </a:endParaRPr>
        </a:p>
      </dgm:t>
    </dgm:pt>
    <dgm:pt modelId="{3D3F4853-3586-49AE-8EEB-B119A43E6B46}" type="sibTrans" cxnId="{50A2C0D8-D08D-4234-B2C6-70D767383C9E}">
      <dgm:prSet/>
      <dgm:spPr/>
      <dgm:t>
        <a:bodyPr/>
        <a:lstStyle/>
        <a:p>
          <a:endParaRPr lang="es-ES" sz="1400">
            <a:solidFill>
              <a:schemeClr val="tx1"/>
            </a:solidFill>
            <a:latin typeface="Century Gothic" panose="020B0502020202020204" pitchFamily="34" charset="0"/>
          </a:endParaRPr>
        </a:p>
      </dgm:t>
    </dgm:pt>
    <dgm:pt modelId="{2745F67E-9909-4A3F-9372-ACE06D36681A}">
      <dgm:prSet custT="1"/>
      <dgm:spPr>
        <a:solidFill>
          <a:schemeClr val="bg1"/>
        </a:solidFill>
      </dgm:spPr>
      <dgm:t>
        <a:bodyPr/>
        <a:lstStyle/>
        <a:p>
          <a:pPr marL="0" lvl="0" indent="0" algn="just" defTabSz="1111250" rtl="0">
            <a:lnSpc>
              <a:spcPct val="90000"/>
            </a:lnSpc>
            <a:spcBef>
              <a:spcPct val="0"/>
            </a:spcBef>
            <a:spcAft>
              <a:spcPct val="35000"/>
            </a:spcAft>
            <a:buNone/>
          </a:pPr>
          <a:r>
            <a:rPr lang="es-EC" sz="2000" kern="1200" dirty="0" smtClean="0"/>
            <a:t>Abastecer de energía eléctrica a la población, a través de hidroeléctricas, con la gran capacidad hídrica del país, mayor en época invernal</a:t>
          </a:r>
          <a:endParaRPr lang="es-ES" sz="2000" kern="1200" dirty="0"/>
        </a:p>
      </dgm:t>
    </dgm:pt>
    <dgm:pt modelId="{1C1385A9-093A-48D1-B809-B184663BCE24}" type="sibTrans" cxnId="{04AC6756-67C4-4C7E-9961-7C50974FC854}">
      <dgm:prSet/>
      <dgm:spPr/>
      <dgm:t>
        <a:bodyPr/>
        <a:lstStyle/>
        <a:p>
          <a:endParaRPr lang="es-ES" sz="1400">
            <a:solidFill>
              <a:schemeClr val="tx1"/>
            </a:solidFill>
            <a:latin typeface="Century Gothic" panose="020B0502020202020204" pitchFamily="34" charset="0"/>
          </a:endParaRPr>
        </a:p>
      </dgm:t>
    </dgm:pt>
    <dgm:pt modelId="{539CF572-6ABF-4EA0-9B52-7B8A8BF8F919}" type="parTrans" cxnId="{04AC6756-67C4-4C7E-9961-7C50974FC854}">
      <dgm:prSet/>
      <dgm:spPr/>
      <dgm:t>
        <a:bodyPr/>
        <a:lstStyle/>
        <a:p>
          <a:endParaRPr lang="es-ES" sz="1400">
            <a:solidFill>
              <a:schemeClr val="tx1"/>
            </a:solidFill>
            <a:latin typeface="Century Gothic" panose="020B0502020202020204" pitchFamily="34" charset="0"/>
          </a:endParaRPr>
        </a:p>
      </dgm:t>
    </dgm:pt>
    <dgm:pt modelId="{A3FBDA25-9DB4-46A7-84BB-C987D52FED06}" type="pres">
      <dgm:prSet presAssocID="{25E72860-880E-4644-9B73-A84AED46B1BF}" presName="list" presStyleCnt="0">
        <dgm:presLayoutVars>
          <dgm:dir/>
          <dgm:animLvl val="lvl"/>
        </dgm:presLayoutVars>
      </dgm:prSet>
      <dgm:spPr/>
      <dgm:t>
        <a:bodyPr/>
        <a:lstStyle/>
        <a:p>
          <a:endParaRPr lang="es-ES"/>
        </a:p>
      </dgm:t>
    </dgm:pt>
    <dgm:pt modelId="{28C3664B-772C-40BF-9887-F75D895CA343}" type="pres">
      <dgm:prSet presAssocID="{3B418C33-6780-4CDE-80F9-4432599211B5}" presName="posSpace" presStyleCnt="0"/>
      <dgm:spPr/>
    </dgm:pt>
    <dgm:pt modelId="{B1AB8987-3661-46FD-BAFB-F9BD6755A83E}" type="pres">
      <dgm:prSet presAssocID="{3B418C33-6780-4CDE-80F9-4432599211B5}" presName="vertFlow" presStyleCnt="0"/>
      <dgm:spPr/>
    </dgm:pt>
    <dgm:pt modelId="{F18336CB-EA41-4D5A-B632-CE29AC491B9C}" type="pres">
      <dgm:prSet presAssocID="{3B418C33-6780-4CDE-80F9-4432599211B5}" presName="topSpace" presStyleCnt="0"/>
      <dgm:spPr/>
    </dgm:pt>
    <dgm:pt modelId="{475DC943-480B-4FDC-BD2F-43718C359DF4}" type="pres">
      <dgm:prSet presAssocID="{3B418C33-6780-4CDE-80F9-4432599211B5}" presName="firstComp" presStyleCnt="0"/>
      <dgm:spPr/>
    </dgm:pt>
    <dgm:pt modelId="{56A1ADD5-503D-417D-84DC-02937774FE5E}" type="pres">
      <dgm:prSet presAssocID="{3B418C33-6780-4CDE-80F9-4432599211B5}" presName="firstChild" presStyleLbl="bgAccFollowNode1" presStyleIdx="0" presStyleCnt="2" custScaleX="125950" custLinFactY="735" custLinFactNeighborX="-21183" custLinFactNeighborY="100000"/>
      <dgm:spPr/>
      <dgm:t>
        <a:bodyPr/>
        <a:lstStyle/>
        <a:p>
          <a:endParaRPr lang="es-ES"/>
        </a:p>
      </dgm:t>
    </dgm:pt>
    <dgm:pt modelId="{DEFEAA50-F0B0-40CC-93B0-6A5C4680774A}" type="pres">
      <dgm:prSet presAssocID="{3B418C33-6780-4CDE-80F9-4432599211B5}" presName="firstChildTx" presStyleLbl="bgAccFollowNode1" presStyleIdx="0" presStyleCnt="2">
        <dgm:presLayoutVars>
          <dgm:bulletEnabled val="1"/>
        </dgm:presLayoutVars>
      </dgm:prSet>
      <dgm:spPr/>
      <dgm:t>
        <a:bodyPr/>
        <a:lstStyle/>
        <a:p>
          <a:endParaRPr lang="es-ES"/>
        </a:p>
      </dgm:t>
    </dgm:pt>
    <dgm:pt modelId="{ADA6A95E-E206-463A-9EC7-4B95C4B43EE1}" type="pres">
      <dgm:prSet presAssocID="{E95B408F-C03D-49BF-BA12-B1ADDD0EDFC5}" presName="comp" presStyleCnt="0"/>
      <dgm:spPr/>
    </dgm:pt>
    <dgm:pt modelId="{BCD44345-FEDB-42B8-9AC1-794819A666FD}" type="pres">
      <dgm:prSet presAssocID="{E95B408F-C03D-49BF-BA12-B1ADDD0EDFC5}" presName="child" presStyleLbl="bgAccFollowNode1" presStyleIdx="1" presStyleCnt="2" custScaleX="125888" custLinFactY="-73" custLinFactNeighborX="-21214" custLinFactNeighborY="-100000"/>
      <dgm:spPr/>
      <dgm:t>
        <a:bodyPr/>
        <a:lstStyle/>
        <a:p>
          <a:endParaRPr lang="es-ES"/>
        </a:p>
      </dgm:t>
    </dgm:pt>
    <dgm:pt modelId="{09ECD834-40C5-4840-93EC-0C62C8D8135D}" type="pres">
      <dgm:prSet presAssocID="{E95B408F-C03D-49BF-BA12-B1ADDD0EDFC5}" presName="childTx" presStyleLbl="bgAccFollowNode1" presStyleIdx="1" presStyleCnt="2">
        <dgm:presLayoutVars>
          <dgm:bulletEnabled val="1"/>
        </dgm:presLayoutVars>
      </dgm:prSet>
      <dgm:spPr/>
      <dgm:t>
        <a:bodyPr/>
        <a:lstStyle/>
        <a:p>
          <a:endParaRPr lang="es-ES"/>
        </a:p>
      </dgm:t>
    </dgm:pt>
    <dgm:pt modelId="{7C13570A-0EA5-4CE1-B461-D393B9030F2A}" type="pres">
      <dgm:prSet presAssocID="{3B418C33-6780-4CDE-80F9-4432599211B5}" presName="negSpace" presStyleCnt="0"/>
      <dgm:spPr/>
    </dgm:pt>
    <dgm:pt modelId="{3C9004A9-4D07-4FFB-B4F5-D13CF9402242}" type="pres">
      <dgm:prSet presAssocID="{3B418C33-6780-4CDE-80F9-4432599211B5}" presName="circle" presStyleLbl="node1" presStyleIdx="0" presStyleCnt="1" custLinFactNeighborX="-47436" custLinFactNeighborY="88878"/>
      <dgm:spPr/>
      <dgm:t>
        <a:bodyPr/>
        <a:lstStyle/>
        <a:p>
          <a:endParaRPr lang="es-ES"/>
        </a:p>
      </dgm:t>
    </dgm:pt>
  </dgm:ptLst>
  <dgm:cxnLst>
    <dgm:cxn modelId="{F238F7BF-7477-4ECE-BA91-01CCCF51A78D}" type="presOf" srcId="{E95B408F-C03D-49BF-BA12-B1ADDD0EDFC5}" destId="{09ECD834-40C5-4840-93EC-0C62C8D8135D}" srcOrd="1" destOrd="0" presId="urn:microsoft.com/office/officeart/2005/8/layout/hList9"/>
    <dgm:cxn modelId="{50A2C0D8-D08D-4234-B2C6-70D767383C9E}" srcId="{3B418C33-6780-4CDE-80F9-4432599211B5}" destId="{E95B408F-C03D-49BF-BA12-B1ADDD0EDFC5}" srcOrd="1" destOrd="0" parTransId="{CB8D80D1-E126-4B9E-A288-24874D3B03E3}" sibTransId="{3D3F4853-3586-49AE-8EEB-B119A43E6B46}"/>
    <dgm:cxn modelId="{04AC6756-67C4-4C7E-9961-7C50974FC854}" srcId="{3B418C33-6780-4CDE-80F9-4432599211B5}" destId="{2745F67E-9909-4A3F-9372-ACE06D36681A}" srcOrd="0" destOrd="0" parTransId="{539CF572-6ABF-4EA0-9B52-7B8A8BF8F919}" sibTransId="{1C1385A9-093A-48D1-B809-B184663BCE24}"/>
    <dgm:cxn modelId="{813973CC-33BD-46F9-BDC4-462B95CED69E}" type="presOf" srcId="{2745F67E-9909-4A3F-9372-ACE06D36681A}" destId="{56A1ADD5-503D-417D-84DC-02937774FE5E}" srcOrd="0" destOrd="0" presId="urn:microsoft.com/office/officeart/2005/8/layout/hList9"/>
    <dgm:cxn modelId="{81D430E7-49F5-4BDB-8658-E546F7991C38}" type="presOf" srcId="{E95B408F-C03D-49BF-BA12-B1ADDD0EDFC5}" destId="{BCD44345-FEDB-42B8-9AC1-794819A666FD}" srcOrd="0" destOrd="0" presId="urn:microsoft.com/office/officeart/2005/8/layout/hList9"/>
    <dgm:cxn modelId="{B23C2753-10A9-43E8-9B22-A3952C4E15CA}" srcId="{25E72860-880E-4644-9B73-A84AED46B1BF}" destId="{3B418C33-6780-4CDE-80F9-4432599211B5}" srcOrd="0" destOrd="0" parTransId="{B9AE7F33-7BD8-4A04-9420-6EE7A3A010B7}" sibTransId="{A0F71F9E-B346-422F-B5F6-817ACB50110D}"/>
    <dgm:cxn modelId="{87FC2192-1F46-400D-8EA3-79B4001DC287}" type="presOf" srcId="{3B418C33-6780-4CDE-80F9-4432599211B5}" destId="{3C9004A9-4D07-4FFB-B4F5-D13CF9402242}" srcOrd="0" destOrd="0" presId="urn:microsoft.com/office/officeart/2005/8/layout/hList9"/>
    <dgm:cxn modelId="{4EA6BAB2-BBE3-437A-A3E3-40A4C6AB10B2}" type="presOf" srcId="{2745F67E-9909-4A3F-9372-ACE06D36681A}" destId="{DEFEAA50-F0B0-40CC-93B0-6A5C4680774A}" srcOrd="1" destOrd="0" presId="urn:microsoft.com/office/officeart/2005/8/layout/hList9"/>
    <dgm:cxn modelId="{C5249DEC-D2BD-407E-B322-CF95AA073934}" type="presOf" srcId="{25E72860-880E-4644-9B73-A84AED46B1BF}" destId="{A3FBDA25-9DB4-46A7-84BB-C987D52FED06}" srcOrd="0" destOrd="0" presId="urn:microsoft.com/office/officeart/2005/8/layout/hList9"/>
    <dgm:cxn modelId="{87DD4885-D57B-44A9-A6CC-3C0F476B94C9}" type="presParOf" srcId="{A3FBDA25-9DB4-46A7-84BB-C987D52FED06}" destId="{28C3664B-772C-40BF-9887-F75D895CA343}" srcOrd="0" destOrd="0" presId="urn:microsoft.com/office/officeart/2005/8/layout/hList9"/>
    <dgm:cxn modelId="{3D7D2689-DFBB-453D-A099-EB12FBCF800F}" type="presParOf" srcId="{A3FBDA25-9DB4-46A7-84BB-C987D52FED06}" destId="{B1AB8987-3661-46FD-BAFB-F9BD6755A83E}" srcOrd="1" destOrd="0" presId="urn:microsoft.com/office/officeart/2005/8/layout/hList9"/>
    <dgm:cxn modelId="{6997D8D7-ABF7-4EAB-8CAC-EC11641F7CE2}" type="presParOf" srcId="{B1AB8987-3661-46FD-BAFB-F9BD6755A83E}" destId="{F18336CB-EA41-4D5A-B632-CE29AC491B9C}" srcOrd="0" destOrd="0" presId="urn:microsoft.com/office/officeart/2005/8/layout/hList9"/>
    <dgm:cxn modelId="{79B3DEEA-0DC8-4A96-9E4B-663326EDF5DF}" type="presParOf" srcId="{B1AB8987-3661-46FD-BAFB-F9BD6755A83E}" destId="{475DC943-480B-4FDC-BD2F-43718C359DF4}" srcOrd="1" destOrd="0" presId="urn:microsoft.com/office/officeart/2005/8/layout/hList9"/>
    <dgm:cxn modelId="{C152D572-AF01-4805-8D24-EE4C61F6F4FC}" type="presParOf" srcId="{475DC943-480B-4FDC-BD2F-43718C359DF4}" destId="{56A1ADD5-503D-417D-84DC-02937774FE5E}" srcOrd="0" destOrd="0" presId="urn:microsoft.com/office/officeart/2005/8/layout/hList9"/>
    <dgm:cxn modelId="{F1047E71-37BE-47EE-89EE-64A653A089BE}" type="presParOf" srcId="{475DC943-480B-4FDC-BD2F-43718C359DF4}" destId="{DEFEAA50-F0B0-40CC-93B0-6A5C4680774A}" srcOrd="1" destOrd="0" presId="urn:microsoft.com/office/officeart/2005/8/layout/hList9"/>
    <dgm:cxn modelId="{917D90A0-8984-435B-851F-98BF484E2CCF}" type="presParOf" srcId="{B1AB8987-3661-46FD-BAFB-F9BD6755A83E}" destId="{ADA6A95E-E206-463A-9EC7-4B95C4B43EE1}" srcOrd="2" destOrd="0" presId="urn:microsoft.com/office/officeart/2005/8/layout/hList9"/>
    <dgm:cxn modelId="{5F10882F-6706-443D-AFB0-9642C2C68834}" type="presParOf" srcId="{ADA6A95E-E206-463A-9EC7-4B95C4B43EE1}" destId="{BCD44345-FEDB-42B8-9AC1-794819A666FD}" srcOrd="0" destOrd="0" presId="urn:microsoft.com/office/officeart/2005/8/layout/hList9"/>
    <dgm:cxn modelId="{35AE75D1-CE4D-4D6E-BC80-572813D0E69F}" type="presParOf" srcId="{ADA6A95E-E206-463A-9EC7-4B95C4B43EE1}" destId="{09ECD834-40C5-4840-93EC-0C62C8D8135D}" srcOrd="1" destOrd="0" presId="urn:microsoft.com/office/officeart/2005/8/layout/hList9"/>
    <dgm:cxn modelId="{AADF684F-E46B-4D76-9B54-D4F4893C1FA3}" type="presParOf" srcId="{A3FBDA25-9DB4-46A7-84BB-C987D52FED06}" destId="{7C13570A-0EA5-4CE1-B461-D393B9030F2A}" srcOrd="2" destOrd="0" presId="urn:microsoft.com/office/officeart/2005/8/layout/hList9"/>
    <dgm:cxn modelId="{E00675A2-0B65-4D99-ABBD-83197971B18C}" type="presParOf" srcId="{A3FBDA25-9DB4-46A7-84BB-C987D52FED06}" destId="{3C9004A9-4D07-4FFB-B4F5-D13CF9402242}" srcOrd="3" destOrd="0" presId="urn:microsoft.com/office/officeart/2005/8/layout/hList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72860-880E-4644-9B73-A84AED46B1BF}"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s-ES"/>
        </a:p>
      </dgm:t>
    </dgm:pt>
    <dgm:pt modelId="{3B418C33-6780-4CDE-80F9-4432599211B5}">
      <dgm:prSet phldrT="[Texto]" custT="1"/>
      <dgm:spPr>
        <a:noFill/>
      </dgm:spPr>
      <dgm:t>
        <a:bodyPr/>
        <a:lstStyle/>
        <a:p>
          <a:pPr algn="just"/>
          <a:r>
            <a:rPr lang="es-EC" sz="2000" b="0" kern="1200" dirty="0" smtClean="0">
              <a:solidFill>
                <a:schemeClr val="tx1"/>
              </a:solidFill>
            </a:rPr>
            <a:t>La Secretaría Nacional del Agua, entidad rectora del uso del recurso agua en Ecuador, encargada de la gestión integrada e integral de los recursos hídricos del Ecuador.</a:t>
          </a:r>
        </a:p>
      </dgm:t>
    </dgm:pt>
    <dgm:pt modelId="{B9AE7F33-7BD8-4A04-9420-6EE7A3A010B7}" type="parTrans" cxnId="{B23C2753-10A9-43E8-9B22-A3952C4E15CA}">
      <dgm:prSet/>
      <dgm:spPr/>
      <dgm:t>
        <a:bodyPr/>
        <a:lstStyle/>
        <a:p>
          <a:endParaRPr lang="es-ES" sz="1400">
            <a:solidFill>
              <a:schemeClr val="tx1"/>
            </a:solidFill>
            <a:latin typeface="Century Gothic" panose="020B0502020202020204" pitchFamily="34" charset="0"/>
          </a:endParaRPr>
        </a:p>
      </dgm:t>
    </dgm:pt>
    <dgm:pt modelId="{A0F71F9E-B346-422F-B5F6-817ACB50110D}" type="sibTrans" cxnId="{B23C2753-10A9-43E8-9B22-A3952C4E15CA}">
      <dgm:prSet/>
      <dgm:spPr/>
      <dgm:t>
        <a:bodyPr/>
        <a:lstStyle/>
        <a:p>
          <a:endParaRPr lang="es-ES" sz="1400">
            <a:solidFill>
              <a:schemeClr val="tx1"/>
            </a:solidFill>
            <a:latin typeface="Century Gothic" panose="020B0502020202020204" pitchFamily="34" charset="0"/>
          </a:endParaRPr>
        </a:p>
      </dgm:t>
    </dgm:pt>
    <dgm:pt modelId="{B15C0333-BA3D-4BF8-BE72-366A73F6653F}">
      <dgm:prSet custT="1">
        <dgm:style>
          <a:lnRef idx="2">
            <a:schemeClr val="accent1"/>
          </a:lnRef>
          <a:fillRef idx="1">
            <a:schemeClr val="lt1"/>
          </a:fillRef>
          <a:effectRef idx="0">
            <a:schemeClr val="accent1"/>
          </a:effectRef>
          <a:fontRef idx="minor">
            <a:schemeClr val="dk1"/>
          </a:fontRef>
        </dgm:style>
      </dgm:prSet>
      <dgm:spPr>
        <a:noFill/>
      </dgm:spPr>
      <dgm:t>
        <a:bodyPr/>
        <a:lstStyle/>
        <a:p>
          <a:pPr marL="0" lvl="0" indent="0" algn="just" defTabSz="1111250">
            <a:lnSpc>
              <a:spcPct val="90000"/>
            </a:lnSpc>
            <a:spcBef>
              <a:spcPct val="0"/>
            </a:spcBef>
            <a:spcAft>
              <a:spcPct val="35000"/>
            </a:spcAft>
            <a:buNone/>
          </a:pPr>
          <a:r>
            <a:rPr lang="es-EC" sz="2000" b="0" kern="1200" dirty="0" smtClean="0">
              <a:solidFill>
                <a:schemeClr val="tx1"/>
              </a:solidFill>
            </a:rPr>
            <a:t> Con el objetivo de convertirse en un país autosuficiente en generación de energía eléctrica, se inició un gran plan energético, con la construcción casi simultánea de 8 Hidroeléctricos</a:t>
          </a:r>
          <a:endParaRPr lang="es-EC" sz="2000" b="0" kern="1200" dirty="0">
            <a:solidFill>
              <a:schemeClr val="tx1"/>
            </a:solidFill>
          </a:endParaRPr>
        </a:p>
      </dgm:t>
    </dgm:pt>
    <dgm:pt modelId="{91E46B6C-FE39-47A1-A984-BC112A3D9196}" type="parTrans" cxnId="{AEC1DA16-A0A7-48E6-93AE-BA76EE054E18}">
      <dgm:prSet/>
      <dgm:spPr/>
      <dgm:t>
        <a:bodyPr/>
        <a:lstStyle/>
        <a:p>
          <a:endParaRPr lang="es-ES"/>
        </a:p>
      </dgm:t>
    </dgm:pt>
    <dgm:pt modelId="{C34CA78A-04F2-4B79-B50D-1F3238BDBC20}" type="sibTrans" cxnId="{AEC1DA16-A0A7-48E6-93AE-BA76EE054E18}">
      <dgm:prSet/>
      <dgm:spPr/>
      <dgm:t>
        <a:bodyPr/>
        <a:lstStyle/>
        <a:p>
          <a:endParaRPr lang="es-ES"/>
        </a:p>
      </dgm:t>
    </dgm:pt>
    <dgm:pt modelId="{0909600C-AA89-4CFD-A787-7149DCD93478}">
      <dgm:prSet custT="1">
        <dgm:style>
          <a:lnRef idx="2">
            <a:schemeClr val="accent1"/>
          </a:lnRef>
          <a:fillRef idx="1">
            <a:schemeClr val="lt1"/>
          </a:fillRef>
          <a:effectRef idx="0">
            <a:schemeClr val="accent1"/>
          </a:effectRef>
          <a:fontRef idx="minor">
            <a:schemeClr val="dk1"/>
          </a:fontRef>
        </dgm:style>
      </dgm:prSet>
      <dgm:spPr>
        <a:noFill/>
      </dgm:spPr>
      <dgm:t>
        <a:bodyPr/>
        <a:lstStyle/>
        <a:p>
          <a:pPr marL="0" lvl="0" indent="0" algn="just" defTabSz="1111250">
            <a:lnSpc>
              <a:spcPct val="90000"/>
            </a:lnSpc>
            <a:spcBef>
              <a:spcPct val="0"/>
            </a:spcBef>
            <a:spcAft>
              <a:spcPct val="35000"/>
            </a:spcAft>
            <a:buNone/>
          </a:pPr>
          <a:r>
            <a:rPr lang="es-EC" sz="2000" b="0" kern="1200" dirty="0" smtClean="0">
              <a:solidFill>
                <a:schemeClr val="tx1"/>
              </a:solidFill>
            </a:rPr>
            <a:t>Generar energía renovable aprovechando las condiciones geográficas con las que cuenta el país.</a:t>
          </a:r>
          <a:endParaRPr lang="es-EC" sz="2000" b="0" kern="1200" dirty="0">
            <a:solidFill>
              <a:schemeClr val="tx1"/>
            </a:solidFill>
          </a:endParaRPr>
        </a:p>
      </dgm:t>
    </dgm:pt>
    <dgm:pt modelId="{7E87E9CF-7792-4DC9-A22C-15CB3BE14074}" type="parTrans" cxnId="{5145773E-769B-4542-B264-A663039B5DEA}">
      <dgm:prSet/>
      <dgm:spPr/>
      <dgm:t>
        <a:bodyPr/>
        <a:lstStyle/>
        <a:p>
          <a:endParaRPr lang="es-ES"/>
        </a:p>
      </dgm:t>
    </dgm:pt>
    <dgm:pt modelId="{D4AF375A-8D9C-457D-A695-CC90AABB847D}" type="sibTrans" cxnId="{5145773E-769B-4542-B264-A663039B5DEA}">
      <dgm:prSet/>
      <dgm:spPr/>
      <dgm:t>
        <a:bodyPr/>
        <a:lstStyle/>
        <a:p>
          <a:endParaRPr lang="es-ES"/>
        </a:p>
      </dgm:t>
    </dgm:pt>
    <dgm:pt modelId="{0A9B92DE-2528-432B-B936-F64F59008E84}">
      <dgm:prSet custT="1">
        <dgm:style>
          <a:lnRef idx="2">
            <a:schemeClr val="accent1"/>
          </a:lnRef>
          <a:fillRef idx="1">
            <a:schemeClr val="lt1"/>
          </a:fillRef>
          <a:effectRef idx="0">
            <a:schemeClr val="accent1"/>
          </a:effectRef>
          <a:fontRef idx="minor">
            <a:schemeClr val="dk1"/>
          </a:fontRef>
        </dgm:style>
      </dgm:prSet>
      <dgm:spPr>
        <a:noFill/>
      </dgm:spPr>
      <dgm:t>
        <a:bodyPr/>
        <a:lstStyle/>
        <a:p>
          <a:pPr marL="0" lvl="0" indent="0" algn="just" defTabSz="1111250" rtl="0">
            <a:lnSpc>
              <a:spcPct val="90000"/>
            </a:lnSpc>
            <a:spcBef>
              <a:spcPct val="0"/>
            </a:spcBef>
            <a:spcAft>
              <a:spcPct val="35000"/>
            </a:spcAft>
            <a:buNone/>
          </a:pPr>
          <a:r>
            <a:rPr lang="es-EC" sz="2000" b="0" kern="1200" dirty="0" smtClean="0">
              <a:solidFill>
                <a:schemeClr val="tx1"/>
              </a:solidFill>
            </a:rPr>
            <a:t>Para tener un control de riegos e inundaciones y evitar desigualdad de condiciones en terrenos, históricamente secos en verano e inundados en invierno</a:t>
          </a:r>
          <a:endParaRPr lang="es-EC" sz="2000" b="0" kern="1200" dirty="0">
            <a:solidFill>
              <a:schemeClr val="tx1"/>
            </a:solidFill>
          </a:endParaRPr>
        </a:p>
      </dgm:t>
    </dgm:pt>
    <dgm:pt modelId="{3EDD4915-2726-445A-B69C-15804D2FADB6}" type="sibTrans" cxnId="{695D1ED0-1CEF-4A3D-94DC-AD646CAA50B0}">
      <dgm:prSet/>
      <dgm:spPr/>
      <dgm:t>
        <a:bodyPr/>
        <a:lstStyle/>
        <a:p>
          <a:endParaRPr lang="es-ES"/>
        </a:p>
      </dgm:t>
    </dgm:pt>
    <dgm:pt modelId="{64D1D9C1-10BF-4B97-ACC2-A3A450CF83ED}" type="parTrans" cxnId="{695D1ED0-1CEF-4A3D-94DC-AD646CAA50B0}">
      <dgm:prSet/>
      <dgm:spPr/>
      <dgm:t>
        <a:bodyPr/>
        <a:lstStyle/>
        <a:p>
          <a:endParaRPr lang="es-ES"/>
        </a:p>
      </dgm:t>
    </dgm:pt>
    <dgm:pt modelId="{E95B408F-C03D-49BF-BA12-B1ADDD0EDFC5}">
      <dgm:prSet custT="1">
        <dgm:style>
          <a:lnRef idx="2">
            <a:schemeClr val="accent1"/>
          </a:lnRef>
          <a:fillRef idx="1">
            <a:schemeClr val="lt1"/>
          </a:fillRef>
          <a:effectRef idx="0">
            <a:schemeClr val="accent1"/>
          </a:effectRef>
          <a:fontRef idx="minor">
            <a:schemeClr val="dk1"/>
          </a:fontRef>
        </dgm:style>
      </dgm:prSet>
      <dgm:spPr>
        <a:noFill/>
      </dgm:spPr>
      <dgm:t>
        <a:bodyPr/>
        <a:lstStyle/>
        <a:p>
          <a:pPr marL="0" lvl="0" indent="0" algn="just" defTabSz="1111250" rtl="0">
            <a:lnSpc>
              <a:spcPct val="90000"/>
            </a:lnSpc>
            <a:spcBef>
              <a:spcPct val="0"/>
            </a:spcBef>
            <a:spcAft>
              <a:spcPct val="35000"/>
            </a:spcAft>
            <a:buNone/>
          </a:pPr>
          <a:r>
            <a:rPr lang="es-EC" sz="2000" b="0" kern="1200" dirty="0" smtClean="0">
              <a:solidFill>
                <a:schemeClr val="tx1"/>
              </a:solidFill>
            </a:rPr>
            <a:t>Construcción de 14 proyectos de control de inundaciones para el 2016</a:t>
          </a:r>
          <a:endParaRPr lang="es-EC" sz="2000" b="0" kern="1200" dirty="0">
            <a:solidFill>
              <a:schemeClr val="tx1"/>
            </a:solidFill>
          </a:endParaRPr>
        </a:p>
      </dgm:t>
    </dgm:pt>
    <dgm:pt modelId="{3D3F4853-3586-49AE-8EEB-B119A43E6B46}" type="sibTrans" cxnId="{50A2C0D8-D08D-4234-B2C6-70D767383C9E}">
      <dgm:prSet/>
      <dgm:spPr/>
      <dgm:t>
        <a:bodyPr/>
        <a:lstStyle/>
        <a:p>
          <a:endParaRPr lang="es-ES" sz="1400">
            <a:solidFill>
              <a:schemeClr val="tx1"/>
            </a:solidFill>
            <a:latin typeface="Century Gothic" panose="020B0502020202020204" pitchFamily="34" charset="0"/>
          </a:endParaRPr>
        </a:p>
      </dgm:t>
    </dgm:pt>
    <dgm:pt modelId="{CB8D80D1-E126-4B9E-A288-24874D3B03E3}" type="parTrans" cxnId="{50A2C0D8-D08D-4234-B2C6-70D767383C9E}">
      <dgm:prSet/>
      <dgm:spPr/>
      <dgm:t>
        <a:bodyPr/>
        <a:lstStyle/>
        <a:p>
          <a:endParaRPr lang="es-ES" sz="1400">
            <a:solidFill>
              <a:schemeClr val="tx1"/>
            </a:solidFill>
            <a:latin typeface="Century Gothic" panose="020B0502020202020204" pitchFamily="34" charset="0"/>
          </a:endParaRPr>
        </a:p>
      </dgm:t>
    </dgm:pt>
    <dgm:pt modelId="{C3C8E4AA-BCA5-4253-BFE1-26C0DCA5BA0C}">
      <dgm:prSet custT="1">
        <dgm:style>
          <a:lnRef idx="2">
            <a:schemeClr val="accent1"/>
          </a:lnRef>
          <a:fillRef idx="1">
            <a:schemeClr val="lt1"/>
          </a:fillRef>
          <a:effectRef idx="0">
            <a:schemeClr val="accent1"/>
          </a:effectRef>
          <a:fontRef idx="minor">
            <a:schemeClr val="dk1"/>
          </a:fontRef>
        </dgm:style>
      </dgm:prSet>
      <dgm:spPr>
        <a:noFill/>
      </dgm:spPr>
      <dgm:t>
        <a:bodyPr/>
        <a:lstStyle/>
        <a:p>
          <a:pPr marL="0" lvl="0" indent="0" algn="l" defTabSz="1111250">
            <a:lnSpc>
              <a:spcPct val="90000"/>
            </a:lnSpc>
            <a:spcBef>
              <a:spcPct val="0"/>
            </a:spcBef>
            <a:spcAft>
              <a:spcPct val="35000"/>
            </a:spcAft>
            <a:buNone/>
          </a:pPr>
          <a:endParaRPr lang="es-EC" sz="2000" kern="1200" dirty="0">
            <a:solidFill>
              <a:schemeClr val="accent1">
                <a:lumMod val="75000"/>
              </a:schemeClr>
            </a:solidFill>
          </a:endParaRPr>
        </a:p>
      </dgm:t>
    </dgm:pt>
    <dgm:pt modelId="{D144D4BE-B73E-4787-B15B-BBFA08FA95C9}" type="sibTrans" cxnId="{6CFF827F-04CE-41A9-B147-746F1D04964D}">
      <dgm:prSet/>
      <dgm:spPr/>
      <dgm:t>
        <a:bodyPr/>
        <a:lstStyle/>
        <a:p>
          <a:endParaRPr lang="es-ES"/>
        </a:p>
      </dgm:t>
    </dgm:pt>
    <dgm:pt modelId="{D3BD57B7-2D48-4496-93B4-C854576849E0}" type="parTrans" cxnId="{6CFF827F-04CE-41A9-B147-746F1D04964D}">
      <dgm:prSet/>
      <dgm:spPr/>
      <dgm:t>
        <a:bodyPr/>
        <a:lstStyle/>
        <a:p>
          <a:endParaRPr lang="es-ES"/>
        </a:p>
      </dgm:t>
    </dgm:pt>
    <dgm:pt modelId="{C85D17CA-785C-4ABB-8647-0F1FBA3894FE}" type="pres">
      <dgm:prSet presAssocID="{25E72860-880E-4644-9B73-A84AED46B1BF}" presName="Name0" presStyleCnt="0">
        <dgm:presLayoutVars>
          <dgm:dir/>
          <dgm:resizeHandles val="exact"/>
        </dgm:presLayoutVars>
      </dgm:prSet>
      <dgm:spPr/>
      <dgm:t>
        <a:bodyPr/>
        <a:lstStyle/>
        <a:p>
          <a:endParaRPr lang="es-ES"/>
        </a:p>
      </dgm:t>
    </dgm:pt>
    <dgm:pt modelId="{D54C3070-7DB1-4101-905D-8F5ECB5C0EAA}" type="pres">
      <dgm:prSet presAssocID="{3B418C33-6780-4CDE-80F9-4432599211B5}" presName="node" presStyleLbl="node1" presStyleIdx="0" presStyleCnt="1" custLinFactNeighborX="-49" custLinFactNeighborY="-3785">
        <dgm:presLayoutVars>
          <dgm:bulletEnabled val="1"/>
        </dgm:presLayoutVars>
      </dgm:prSet>
      <dgm:spPr/>
      <dgm:t>
        <a:bodyPr/>
        <a:lstStyle/>
        <a:p>
          <a:endParaRPr lang="es-ES"/>
        </a:p>
      </dgm:t>
    </dgm:pt>
  </dgm:ptLst>
  <dgm:cxnLst>
    <dgm:cxn modelId="{EF30F8DB-AE0F-41B0-8569-9010E6FBD93B}" type="presOf" srcId="{E95B408F-C03D-49BF-BA12-B1ADDD0EDFC5}" destId="{D54C3070-7DB1-4101-905D-8F5ECB5C0EAA}" srcOrd="0" destOrd="1" presId="urn:microsoft.com/office/officeart/2005/8/layout/hList6"/>
    <dgm:cxn modelId="{C3DEB085-C296-478F-B8AB-CC1E95D67A20}" type="presOf" srcId="{3B418C33-6780-4CDE-80F9-4432599211B5}" destId="{D54C3070-7DB1-4101-905D-8F5ECB5C0EAA}" srcOrd="0" destOrd="0" presId="urn:microsoft.com/office/officeart/2005/8/layout/hList6"/>
    <dgm:cxn modelId="{9E2BE447-B125-49E2-829F-0225F01AA602}" type="presOf" srcId="{25E72860-880E-4644-9B73-A84AED46B1BF}" destId="{C85D17CA-785C-4ABB-8647-0F1FBA3894FE}" srcOrd="0" destOrd="0" presId="urn:microsoft.com/office/officeart/2005/8/layout/hList6"/>
    <dgm:cxn modelId="{50A2C0D8-D08D-4234-B2C6-70D767383C9E}" srcId="{3B418C33-6780-4CDE-80F9-4432599211B5}" destId="{E95B408F-C03D-49BF-BA12-B1ADDD0EDFC5}" srcOrd="0" destOrd="0" parTransId="{CB8D80D1-E126-4B9E-A288-24874D3B03E3}" sibTransId="{3D3F4853-3586-49AE-8EEB-B119A43E6B46}"/>
    <dgm:cxn modelId="{06DBEB18-19D3-44FC-8473-22F15CD9F6ED}" type="presOf" srcId="{0A9B92DE-2528-432B-B936-F64F59008E84}" destId="{D54C3070-7DB1-4101-905D-8F5ECB5C0EAA}" srcOrd="0" destOrd="2" presId="urn:microsoft.com/office/officeart/2005/8/layout/hList6"/>
    <dgm:cxn modelId="{6CFF827F-04CE-41A9-B147-746F1D04964D}" srcId="{3B418C33-6780-4CDE-80F9-4432599211B5}" destId="{C3C8E4AA-BCA5-4253-BFE1-26C0DCA5BA0C}" srcOrd="4" destOrd="0" parTransId="{D3BD57B7-2D48-4496-93B4-C854576849E0}" sibTransId="{D144D4BE-B73E-4787-B15B-BBFA08FA95C9}"/>
    <dgm:cxn modelId="{DAE30919-7D12-4994-BA51-4ED3DF804BD8}" type="presOf" srcId="{B15C0333-BA3D-4BF8-BE72-366A73F6653F}" destId="{D54C3070-7DB1-4101-905D-8F5ECB5C0EAA}" srcOrd="0" destOrd="3" presId="urn:microsoft.com/office/officeart/2005/8/layout/hList6"/>
    <dgm:cxn modelId="{AEC1DA16-A0A7-48E6-93AE-BA76EE054E18}" srcId="{3B418C33-6780-4CDE-80F9-4432599211B5}" destId="{B15C0333-BA3D-4BF8-BE72-366A73F6653F}" srcOrd="2" destOrd="0" parTransId="{91E46B6C-FE39-47A1-A984-BC112A3D9196}" sibTransId="{C34CA78A-04F2-4B79-B50D-1F3238BDBC20}"/>
    <dgm:cxn modelId="{F6930698-6BA7-41D4-B3C7-CC5EB6C09DC2}" type="presOf" srcId="{C3C8E4AA-BCA5-4253-BFE1-26C0DCA5BA0C}" destId="{D54C3070-7DB1-4101-905D-8F5ECB5C0EAA}" srcOrd="0" destOrd="5" presId="urn:microsoft.com/office/officeart/2005/8/layout/hList6"/>
    <dgm:cxn modelId="{695D1ED0-1CEF-4A3D-94DC-AD646CAA50B0}" srcId="{3B418C33-6780-4CDE-80F9-4432599211B5}" destId="{0A9B92DE-2528-432B-B936-F64F59008E84}" srcOrd="1" destOrd="0" parTransId="{64D1D9C1-10BF-4B97-ACC2-A3A450CF83ED}" sibTransId="{3EDD4915-2726-445A-B69C-15804D2FADB6}"/>
    <dgm:cxn modelId="{9E15F13D-C81C-4CCC-9CA5-27EE807D1EFE}" type="presOf" srcId="{0909600C-AA89-4CFD-A787-7149DCD93478}" destId="{D54C3070-7DB1-4101-905D-8F5ECB5C0EAA}" srcOrd="0" destOrd="4" presId="urn:microsoft.com/office/officeart/2005/8/layout/hList6"/>
    <dgm:cxn modelId="{B23C2753-10A9-43E8-9B22-A3952C4E15CA}" srcId="{25E72860-880E-4644-9B73-A84AED46B1BF}" destId="{3B418C33-6780-4CDE-80F9-4432599211B5}" srcOrd="0" destOrd="0" parTransId="{B9AE7F33-7BD8-4A04-9420-6EE7A3A010B7}" sibTransId="{A0F71F9E-B346-422F-B5F6-817ACB50110D}"/>
    <dgm:cxn modelId="{5145773E-769B-4542-B264-A663039B5DEA}" srcId="{3B418C33-6780-4CDE-80F9-4432599211B5}" destId="{0909600C-AA89-4CFD-A787-7149DCD93478}" srcOrd="3" destOrd="0" parTransId="{7E87E9CF-7792-4DC9-A22C-15CB3BE14074}" sibTransId="{D4AF375A-8D9C-457D-A695-CC90AABB847D}"/>
    <dgm:cxn modelId="{2FCC6CF1-918D-4796-B372-D35C2FBD96C5}" type="presParOf" srcId="{C85D17CA-785C-4ABB-8647-0F1FBA3894FE}" destId="{D54C3070-7DB1-4101-905D-8F5ECB5C0EAA}" srcOrd="0" destOrd="0" presId="urn:microsoft.com/office/officeart/2005/8/layout/h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A0FF61-7933-4410-9B1B-536C4B22011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81810B97-5E93-44AE-991D-10B2E761F0F9}">
      <dgm:prSet custT="1"/>
      <dgm:spPr>
        <a:ln w="57150">
          <a:solidFill>
            <a:srgbClr val="FFFF00"/>
          </a:solidFill>
        </a:ln>
      </dgm:spPr>
      <dgm:t>
        <a:bodyPr/>
        <a:lstStyle/>
        <a:p>
          <a:pPr rtl="0"/>
          <a:r>
            <a:rPr lang="es-EC" sz="2000" b="1" dirty="0" smtClean="0"/>
            <a:t>Art. 1.- Objeto de la Ley.- </a:t>
          </a:r>
          <a:endParaRPr lang="es-EC" sz="2000" b="1" dirty="0"/>
        </a:p>
      </dgm:t>
    </dgm:pt>
    <dgm:pt modelId="{78F37662-ED4E-4588-A6D2-D061E556C6EA}" type="parTrans" cxnId="{A28EA3B5-F08F-4B0B-935E-5D90863402FC}">
      <dgm:prSet/>
      <dgm:spPr/>
      <dgm:t>
        <a:bodyPr/>
        <a:lstStyle/>
        <a:p>
          <a:endParaRPr lang="es-EC"/>
        </a:p>
      </dgm:t>
    </dgm:pt>
    <dgm:pt modelId="{3A53688E-003F-4C2F-BC69-0D77E439367F}" type="sibTrans" cxnId="{A28EA3B5-F08F-4B0B-935E-5D90863402FC}">
      <dgm:prSet/>
      <dgm:spPr/>
      <dgm:t>
        <a:bodyPr/>
        <a:lstStyle/>
        <a:p>
          <a:endParaRPr lang="es-EC"/>
        </a:p>
      </dgm:t>
    </dgm:pt>
    <dgm:pt modelId="{BA3CDF7B-D95D-479E-95B9-0375D59963FC}">
      <dgm:prSet custT="1"/>
      <dgm:spPr>
        <a:ln w="57150">
          <a:solidFill>
            <a:srgbClr val="FFFF00"/>
          </a:solidFill>
        </a:ln>
      </dgm:spPr>
      <dgm:t>
        <a:bodyPr/>
        <a:lstStyle/>
        <a:p>
          <a:pPr algn="just" rtl="0"/>
          <a:r>
            <a:rPr lang="es-EC" sz="1800" b="0" i="1" dirty="0" smtClean="0">
              <a:latin typeface="Arial" panose="020B0604020202020204" pitchFamily="34" charset="0"/>
              <a:cs typeface="Arial" panose="020B0604020202020204" pitchFamily="34" charset="0"/>
            </a:rPr>
            <a:t>“La presente Ley tiene por objeto establecer y mantener, bajo la dirección de la Contraloría General del Estado, el sistema de control, fiscalización y auditoría del Estado, y regular su funcionamiento con la finalidad de examinar, verificar y evaluar el cumplimiento de la visión, misión y objetivos de las instituciones del Estado y la utilización de recursos, administración y custodia de bienes públicos.” </a:t>
          </a:r>
          <a:endParaRPr lang="es-EC" sz="1800" i="1" dirty="0">
            <a:latin typeface="Arial" panose="020B0604020202020204" pitchFamily="34" charset="0"/>
            <a:cs typeface="Arial" panose="020B0604020202020204" pitchFamily="34" charset="0"/>
          </a:endParaRPr>
        </a:p>
      </dgm:t>
    </dgm:pt>
    <dgm:pt modelId="{EEB5F47B-7A56-4CF3-9B9C-3C9F2BBFB5D9}" type="parTrans" cxnId="{7EEB0D63-C455-48A9-81E4-5188EF5D7156}">
      <dgm:prSet/>
      <dgm:spPr/>
      <dgm:t>
        <a:bodyPr/>
        <a:lstStyle/>
        <a:p>
          <a:endParaRPr lang="es-EC"/>
        </a:p>
      </dgm:t>
    </dgm:pt>
    <dgm:pt modelId="{1E3BFE85-0D3A-4294-8580-2A2D67F88E85}" type="sibTrans" cxnId="{7EEB0D63-C455-48A9-81E4-5188EF5D7156}">
      <dgm:prSet/>
      <dgm:spPr/>
      <dgm:t>
        <a:bodyPr/>
        <a:lstStyle/>
        <a:p>
          <a:endParaRPr lang="es-EC"/>
        </a:p>
      </dgm:t>
    </dgm:pt>
    <dgm:pt modelId="{15FB3D0E-DF95-4D20-B2A1-0A14793E5807}">
      <dgm:prSet custT="1"/>
      <dgm:spPr>
        <a:ln w="57150">
          <a:solidFill>
            <a:srgbClr val="FFFF00"/>
          </a:solidFill>
        </a:ln>
      </dgm:spPr>
      <dgm:t>
        <a:bodyPr/>
        <a:lstStyle/>
        <a:p>
          <a:r>
            <a:rPr lang="es-EC" sz="2000" b="1" dirty="0" smtClean="0"/>
            <a:t>Ley Orgánica de la CGE</a:t>
          </a:r>
          <a:endParaRPr lang="es-EC" sz="2000" dirty="0">
            <a:latin typeface="Arial Black" panose="020B0A04020102020204" pitchFamily="34" charset="0"/>
          </a:endParaRPr>
        </a:p>
      </dgm:t>
    </dgm:pt>
    <dgm:pt modelId="{A2E84D60-A528-4D25-9DA3-84DC1C513111}" type="parTrans" cxnId="{C8551ECE-3A06-4817-9AED-92A6EB761FAC}">
      <dgm:prSet/>
      <dgm:spPr/>
      <dgm:t>
        <a:bodyPr/>
        <a:lstStyle/>
        <a:p>
          <a:endParaRPr lang="es-ES"/>
        </a:p>
      </dgm:t>
    </dgm:pt>
    <dgm:pt modelId="{D77EED2B-ACE2-4EFF-ACE1-57DF825515EA}" type="sibTrans" cxnId="{C8551ECE-3A06-4817-9AED-92A6EB761FAC}">
      <dgm:prSet/>
      <dgm:spPr/>
      <dgm:t>
        <a:bodyPr/>
        <a:lstStyle/>
        <a:p>
          <a:endParaRPr lang="es-ES"/>
        </a:p>
      </dgm:t>
    </dgm:pt>
    <dgm:pt modelId="{FB771A90-59A2-4C17-9F12-89EC8877D1D3}" type="pres">
      <dgm:prSet presAssocID="{71A0FF61-7933-4410-9B1B-536C4B220112}" presName="rootnode" presStyleCnt="0">
        <dgm:presLayoutVars>
          <dgm:chMax/>
          <dgm:chPref/>
          <dgm:dir/>
          <dgm:animLvl val="lvl"/>
        </dgm:presLayoutVars>
      </dgm:prSet>
      <dgm:spPr/>
      <dgm:t>
        <a:bodyPr/>
        <a:lstStyle/>
        <a:p>
          <a:endParaRPr lang="es-EC"/>
        </a:p>
      </dgm:t>
    </dgm:pt>
    <dgm:pt modelId="{3926FE40-9E9E-4DBE-829B-0550FBFCA006}" type="pres">
      <dgm:prSet presAssocID="{15FB3D0E-DF95-4D20-B2A1-0A14793E5807}" presName="composite" presStyleCnt="0"/>
      <dgm:spPr/>
    </dgm:pt>
    <dgm:pt modelId="{BB9F9BB3-96E0-4931-85A2-E646590DC98D}" type="pres">
      <dgm:prSet presAssocID="{15FB3D0E-DF95-4D20-B2A1-0A14793E5807}" presName="bentUpArrow1" presStyleLbl="alignImgPlace1" presStyleIdx="0" presStyleCnt="2" custLinFactNeighborX="52709" custLinFactNeighborY="-40713"/>
      <dgm:spPr>
        <a:blipFill rotWithShape="0">
          <a:blip xmlns:r="http://schemas.openxmlformats.org/officeDocument/2006/relationships" r:embed="rId1"/>
          <a:stretch>
            <a:fillRect/>
          </a:stretch>
        </a:blipFill>
      </dgm:spPr>
      <dgm:t>
        <a:bodyPr/>
        <a:lstStyle/>
        <a:p>
          <a:endParaRPr lang="es-ES"/>
        </a:p>
      </dgm:t>
    </dgm:pt>
    <dgm:pt modelId="{3D73C616-57C2-420C-90B1-77FE525507D2}" type="pres">
      <dgm:prSet presAssocID="{15FB3D0E-DF95-4D20-B2A1-0A14793E5807}" presName="ParentText" presStyleLbl="node1" presStyleIdx="0" presStyleCnt="3" custLinFactNeighborX="47272" custLinFactNeighborY="-33202">
        <dgm:presLayoutVars>
          <dgm:chMax val="1"/>
          <dgm:chPref val="1"/>
          <dgm:bulletEnabled val="1"/>
        </dgm:presLayoutVars>
      </dgm:prSet>
      <dgm:spPr/>
      <dgm:t>
        <a:bodyPr/>
        <a:lstStyle/>
        <a:p>
          <a:endParaRPr lang="es-ES"/>
        </a:p>
      </dgm:t>
    </dgm:pt>
    <dgm:pt modelId="{26B27144-FBA6-46F9-909E-C1234C964557}" type="pres">
      <dgm:prSet presAssocID="{15FB3D0E-DF95-4D20-B2A1-0A14793E5807}" presName="ChildText" presStyleLbl="revTx" presStyleIdx="0" presStyleCnt="2">
        <dgm:presLayoutVars>
          <dgm:chMax val="0"/>
          <dgm:chPref val="0"/>
          <dgm:bulletEnabled val="1"/>
        </dgm:presLayoutVars>
      </dgm:prSet>
      <dgm:spPr/>
    </dgm:pt>
    <dgm:pt modelId="{A3ACFE6B-D152-42AB-8D1C-0DB17375898C}" type="pres">
      <dgm:prSet presAssocID="{D77EED2B-ACE2-4EFF-ACE1-57DF825515EA}" presName="sibTrans" presStyleCnt="0"/>
      <dgm:spPr/>
    </dgm:pt>
    <dgm:pt modelId="{1F2863C8-4D79-4F8D-A2AF-EFD1B03EAB28}" type="pres">
      <dgm:prSet presAssocID="{81810B97-5E93-44AE-991D-10B2E761F0F9}" presName="composite" presStyleCnt="0"/>
      <dgm:spPr/>
    </dgm:pt>
    <dgm:pt modelId="{1DE603C5-577E-4BF3-9583-7129F5E0A99F}" type="pres">
      <dgm:prSet presAssocID="{81810B97-5E93-44AE-991D-10B2E761F0F9}" presName="bentUpArrow1" presStyleLbl="alignImgPlace1" presStyleIdx="1" presStyleCnt="2" custScaleX="85750" custScaleY="59445" custLinFactNeighborX="-32650" custLinFactNeighborY="-80455"/>
      <dgm:spPr>
        <a:solidFill>
          <a:srgbClr val="FF0000"/>
        </a:solidFill>
        <a:ln w="76200">
          <a:solidFill>
            <a:schemeClr val="tx1"/>
          </a:solidFill>
        </a:ln>
      </dgm:spPr>
    </dgm:pt>
    <dgm:pt modelId="{3A01F87A-ABFF-4123-9A03-BA743BBD14AC}" type="pres">
      <dgm:prSet presAssocID="{81810B97-5E93-44AE-991D-10B2E761F0F9}" presName="ParentText" presStyleLbl="node1" presStyleIdx="1" presStyleCnt="3" custScaleX="169405" custScaleY="65576" custLinFactNeighborX="29066" custLinFactNeighborY="-42283">
        <dgm:presLayoutVars>
          <dgm:chMax val="1"/>
          <dgm:chPref val="1"/>
          <dgm:bulletEnabled val="1"/>
        </dgm:presLayoutVars>
      </dgm:prSet>
      <dgm:spPr/>
      <dgm:t>
        <a:bodyPr/>
        <a:lstStyle/>
        <a:p>
          <a:endParaRPr lang="es-EC"/>
        </a:p>
      </dgm:t>
    </dgm:pt>
    <dgm:pt modelId="{5AF109A2-3431-4A3F-A2FC-736DF7091E96}" type="pres">
      <dgm:prSet presAssocID="{81810B97-5E93-44AE-991D-10B2E761F0F9}" presName="ChildText" presStyleLbl="revTx" presStyleIdx="1" presStyleCnt="2">
        <dgm:presLayoutVars>
          <dgm:chMax val="0"/>
          <dgm:chPref val="0"/>
          <dgm:bulletEnabled val="1"/>
        </dgm:presLayoutVars>
      </dgm:prSet>
      <dgm:spPr/>
    </dgm:pt>
    <dgm:pt modelId="{94BF3FE2-48FC-47C4-80E2-87AD7B5085FA}" type="pres">
      <dgm:prSet presAssocID="{3A53688E-003F-4C2F-BC69-0D77E439367F}" presName="sibTrans" presStyleCnt="0"/>
      <dgm:spPr/>
    </dgm:pt>
    <dgm:pt modelId="{E4E76818-41DC-422C-9688-B5E063719F68}" type="pres">
      <dgm:prSet presAssocID="{BA3CDF7B-D95D-479E-95B9-0375D59963FC}" presName="composite" presStyleCnt="0"/>
      <dgm:spPr/>
    </dgm:pt>
    <dgm:pt modelId="{D2BE3007-E77C-4A5B-BEEC-43BF59175903}" type="pres">
      <dgm:prSet presAssocID="{BA3CDF7B-D95D-479E-95B9-0375D59963FC}" presName="ParentText" presStyleLbl="node1" presStyleIdx="2" presStyleCnt="3" custScaleX="370839" custScaleY="175332" custLinFactNeighborX="4147" custLinFactNeighborY="-9841">
        <dgm:presLayoutVars>
          <dgm:chMax val="1"/>
          <dgm:chPref val="1"/>
          <dgm:bulletEnabled val="1"/>
        </dgm:presLayoutVars>
      </dgm:prSet>
      <dgm:spPr/>
      <dgm:t>
        <a:bodyPr/>
        <a:lstStyle/>
        <a:p>
          <a:endParaRPr lang="es-EC"/>
        </a:p>
      </dgm:t>
    </dgm:pt>
  </dgm:ptLst>
  <dgm:cxnLst>
    <dgm:cxn modelId="{C8551ECE-3A06-4817-9AED-92A6EB761FAC}" srcId="{71A0FF61-7933-4410-9B1B-536C4B220112}" destId="{15FB3D0E-DF95-4D20-B2A1-0A14793E5807}" srcOrd="0" destOrd="0" parTransId="{A2E84D60-A528-4D25-9DA3-84DC1C513111}" sibTransId="{D77EED2B-ACE2-4EFF-ACE1-57DF825515EA}"/>
    <dgm:cxn modelId="{C2A51BFE-3CC2-4501-B1C0-4DB66401A2A1}" type="presOf" srcId="{81810B97-5E93-44AE-991D-10B2E761F0F9}" destId="{3A01F87A-ABFF-4123-9A03-BA743BBD14AC}" srcOrd="0" destOrd="0" presId="urn:microsoft.com/office/officeart/2005/8/layout/StepDownProcess"/>
    <dgm:cxn modelId="{3063ADDB-490B-470D-BA8B-365BD9FF1E76}" type="presOf" srcId="{BA3CDF7B-D95D-479E-95B9-0375D59963FC}" destId="{D2BE3007-E77C-4A5B-BEEC-43BF59175903}" srcOrd="0" destOrd="0" presId="urn:microsoft.com/office/officeart/2005/8/layout/StepDownProcess"/>
    <dgm:cxn modelId="{A28EA3B5-F08F-4B0B-935E-5D90863402FC}" srcId="{71A0FF61-7933-4410-9B1B-536C4B220112}" destId="{81810B97-5E93-44AE-991D-10B2E761F0F9}" srcOrd="1" destOrd="0" parTransId="{78F37662-ED4E-4588-A6D2-D061E556C6EA}" sibTransId="{3A53688E-003F-4C2F-BC69-0D77E439367F}"/>
    <dgm:cxn modelId="{FD2FDF93-9963-49E6-92E6-8BDE1DF0D562}" type="presOf" srcId="{15FB3D0E-DF95-4D20-B2A1-0A14793E5807}" destId="{3D73C616-57C2-420C-90B1-77FE525507D2}" srcOrd="0" destOrd="0" presId="urn:microsoft.com/office/officeart/2005/8/layout/StepDownProcess"/>
    <dgm:cxn modelId="{7EEB0D63-C455-48A9-81E4-5188EF5D7156}" srcId="{71A0FF61-7933-4410-9B1B-536C4B220112}" destId="{BA3CDF7B-D95D-479E-95B9-0375D59963FC}" srcOrd="2" destOrd="0" parTransId="{EEB5F47B-7A56-4CF3-9B9C-3C9F2BBFB5D9}" sibTransId="{1E3BFE85-0D3A-4294-8580-2A2D67F88E85}"/>
    <dgm:cxn modelId="{20FEE5B7-F0BA-448F-B057-07D5B27C51BA}" type="presOf" srcId="{71A0FF61-7933-4410-9B1B-536C4B220112}" destId="{FB771A90-59A2-4C17-9F12-89EC8877D1D3}" srcOrd="0" destOrd="0" presId="urn:microsoft.com/office/officeart/2005/8/layout/StepDownProcess"/>
    <dgm:cxn modelId="{1FD5F48F-8B2D-4874-8858-BB39E74FB649}" type="presParOf" srcId="{FB771A90-59A2-4C17-9F12-89EC8877D1D3}" destId="{3926FE40-9E9E-4DBE-829B-0550FBFCA006}" srcOrd="0" destOrd="0" presId="urn:microsoft.com/office/officeart/2005/8/layout/StepDownProcess"/>
    <dgm:cxn modelId="{A1DC6A8D-2957-4AC2-A7A0-04B662F6E26B}" type="presParOf" srcId="{3926FE40-9E9E-4DBE-829B-0550FBFCA006}" destId="{BB9F9BB3-96E0-4931-85A2-E646590DC98D}" srcOrd="0" destOrd="0" presId="urn:microsoft.com/office/officeart/2005/8/layout/StepDownProcess"/>
    <dgm:cxn modelId="{90C13ADF-9AC5-4F3D-90CF-C4184B0C7124}" type="presParOf" srcId="{3926FE40-9E9E-4DBE-829B-0550FBFCA006}" destId="{3D73C616-57C2-420C-90B1-77FE525507D2}" srcOrd="1" destOrd="0" presId="urn:microsoft.com/office/officeart/2005/8/layout/StepDownProcess"/>
    <dgm:cxn modelId="{17001065-576A-4404-8FB1-6CC3B3E54281}" type="presParOf" srcId="{3926FE40-9E9E-4DBE-829B-0550FBFCA006}" destId="{26B27144-FBA6-46F9-909E-C1234C964557}" srcOrd="2" destOrd="0" presId="urn:microsoft.com/office/officeart/2005/8/layout/StepDownProcess"/>
    <dgm:cxn modelId="{FE398EBC-F893-4D41-A956-33B31BF1256D}" type="presParOf" srcId="{FB771A90-59A2-4C17-9F12-89EC8877D1D3}" destId="{A3ACFE6B-D152-42AB-8D1C-0DB17375898C}" srcOrd="1" destOrd="0" presId="urn:microsoft.com/office/officeart/2005/8/layout/StepDownProcess"/>
    <dgm:cxn modelId="{EED59B34-4389-4AA8-8C69-C8EF806B45A2}" type="presParOf" srcId="{FB771A90-59A2-4C17-9F12-89EC8877D1D3}" destId="{1F2863C8-4D79-4F8D-A2AF-EFD1B03EAB28}" srcOrd="2" destOrd="0" presId="urn:microsoft.com/office/officeart/2005/8/layout/StepDownProcess"/>
    <dgm:cxn modelId="{6B25BFC4-DA3A-4384-81A0-292B653DFBC7}" type="presParOf" srcId="{1F2863C8-4D79-4F8D-A2AF-EFD1B03EAB28}" destId="{1DE603C5-577E-4BF3-9583-7129F5E0A99F}" srcOrd="0" destOrd="0" presId="urn:microsoft.com/office/officeart/2005/8/layout/StepDownProcess"/>
    <dgm:cxn modelId="{D44C522A-4EE3-4383-9ECF-96A363B59118}" type="presParOf" srcId="{1F2863C8-4D79-4F8D-A2AF-EFD1B03EAB28}" destId="{3A01F87A-ABFF-4123-9A03-BA743BBD14AC}" srcOrd="1" destOrd="0" presId="urn:microsoft.com/office/officeart/2005/8/layout/StepDownProcess"/>
    <dgm:cxn modelId="{C8607B99-F0E9-4A39-ABCB-605807C17147}" type="presParOf" srcId="{1F2863C8-4D79-4F8D-A2AF-EFD1B03EAB28}" destId="{5AF109A2-3431-4A3F-A2FC-736DF7091E96}" srcOrd="2" destOrd="0" presId="urn:microsoft.com/office/officeart/2005/8/layout/StepDownProcess"/>
    <dgm:cxn modelId="{4F10F3BB-3AA4-429B-BDBB-4DA2069BCADD}" type="presParOf" srcId="{FB771A90-59A2-4C17-9F12-89EC8877D1D3}" destId="{94BF3FE2-48FC-47C4-80E2-87AD7B5085FA}" srcOrd="3" destOrd="0" presId="urn:microsoft.com/office/officeart/2005/8/layout/StepDownProcess"/>
    <dgm:cxn modelId="{677687B5-81F3-49A7-9F09-7A1FA61556E4}" type="presParOf" srcId="{FB771A90-59A2-4C17-9F12-89EC8877D1D3}" destId="{E4E76818-41DC-422C-9688-B5E063719F68}" srcOrd="4" destOrd="0" presId="urn:microsoft.com/office/officeart/2005/8/layout/StepDownProcess"/>
    <dgm:cxn modelId="{3FF00016-8507-4A98-BE64-F4ED3D85E0F3}" type="presParOf" srcId="{E4E76818-41DC-422C-9688-B5E063719F68}" destId="{D2BE3007-E77C-4A5B-BEEC-43BF5917590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C4E03-F4D4-4B95-A85C-7B054E3AB9FC}">
      <dsp:nvSpPr>
        <dsp:cNvPr id="0" name=""/>
        <dsp:cNvSpPr/>
      </dsp:nvSpPr>
      <dsp:spPr>
        <a:xfrm>
          <a:off x="333251" y="1633160"/>
          <a:ext cx="1259641" cy="1259641"/>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16B43D1-7E18-4132-9479-10415C06B7E1}">
      <dsp:nvSpPr>
        <dsp:cNvPr id="0" name=""/>
        <dsp:cNvSpPr/>
      </dsp:nvSpPr>
      <dsp:spPr>
        <a:xfrm>
          <a:off x="865543" y="678805"/>
          <a:ext cx="6921664" cy="2851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just" defTabSz="1244600" rtl="0">
            <a:lnSpc>
              <a:spcPct val="90000"/>
            </a:lnSpc>
            <a:spcBef>
              <a:spcPct val="0"/>
            </a:spcBef>
            <a:spcAft>
              <a:spcPct val="35000"/>
            </a:spcAft>
          </a:pPr>
          <a:r>
            <a:rPr lang="es-EC" sz="2800" b="0" kern="1200" dirty="0" smtClean="0">
              <a:latin typeface="Century Gothic" panose="020B0502020202020204" pitchFamily="34" charset="0"/>
            </a:rPr>
            <a:t>Conocer la experiencia adquirida por la CGE Ecuatoriana realizando las acciones de control a los proyectos hídricos ejecutados en el país.</a:t>
          </a:r>
          <a:endParaRPr lang="es-EC" sz="2800" b="0" kern="1200" dirty="0">
            <a:latin typeface="Century Gothic" panose="020B0502020202020204" pitchFamily="34" charset="0"/>
          </a:endParaRPr>
        </a:p>
      </dsp:txBody>
      <dsp:txXfrm>
        <a:off x="865543" y="678805"/>
        <a:ext cx="6921664" cy="2851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525FD-6DF1-44FF-8FB6-684C56835051}">
      <dsp:nvSpPr>
        <dsp:cNvPr id="0" name=""/>
        <dsp:cNvSpPr/>
      </dsp:nvSpPr>
      <dsp:spPr>
        <a:xfrm>
          <a:off x="316271" y="77138"/>
          <a:ext cx="1206246" cy="1206246"/>
        </a:xfrm>
        <a:prstGeom prst="ellipse">
          <a:avLst/>
        </a:prstGeom>
        <a:noFill/>
        <a:ln w="25400" cap="flat" cmpd="sng" algn="ctr">
          <a:no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8BCD0161-7FCB-4C23-BF0B-49CC131134D6}">
      <dsp:nvSpPr>
        <dsp:cNvPr id="0" name=""/>
        <dsp:cNvSpPr/>
      </dsp:nvSpPr>
      <dsp:spPr>
        <a:xfrm>
          <a:off x="919395" y="77138"/>
          <a:ext cx="6435765" cy="120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just" defTabSz="1066800" rtl="0">
            <a:lnSpc>
              <a:spcPct val="90000"/>
            </a:lnSpc>
            <a:spcBef>
              <a:spcPct val="0"/>
            </a:spcBef>
            <a:spcAft>
              <a:spcPct val="35000"/>
            </a:spcAft>
          </a:pPr>
          <a:r>
            <a:rPr lang="es-EC" sz="2400" b="0" kern="1200" dirty="0" smtClean="0">
              <a:latin typeface="Century Gothic" panose="020B0502020202020204" pitchFamily="34" charset="0"/>
            </a:rPr>
            <a:t>Para llegar a ello debemos conocer:</a:t>
          </a:r>
          <a:endParaRPr lang="es-EC" sz="2400" b="0" kern="1200" dirty="0">
            <a:latin typeface="Century Gothic" panose="020B0502020202020204" pitchFamily="34" charset="0"/>
          </a:endParaRPr>
        </a:p>
      </dsp:txBody>
      <dsp:txXfrm>
        <a:off x="919395" y="77138"/>
        <a:ext cx="6435765" cy="1206246"/>
      </dsp:txXfrm>
    </dsp:sp>
    <dsp:sp modelId="{13D7179D-7A9B-4068-BDA4-B95F6623C187}">
      <dsp:nvSpPr>
        <dsp:cNvPr id="0" name=""/>
        <dsp:cNvSpPr/>
      </dsp:nvSpPr>
      <dsp:spPr>
        <a:xfrm>
          <a:off x="316271" y="1283384"/>
          <a:ext cx="1206246" cy="1206246"/>
        </a:xfrm>
        <a:prstGeom prst="ellipse">
          <a:avLst/>
        </a:prstGeom>
        <a:solidFill>
          <a:schemeClr val="accent1">
            <a:shade val="80000"/>
            <a:alpha val="50000"/>
            <a:hueOff val="-5"/>
            <a:satOff val="1994"/>
            <a:lumOff val="2577"/>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EF369A-FCDE-4F29-B430-40F79275D584}">
      <dsp:nvSpPr>
        <dsp:cNvPr id="0" name=""/>
        <dsp:cNvSpPr/>
      </dsp:nvSpPr>
      <dsp:spPr>
        <a:xfrm>
          <a:off x="919395" y="1283384"/>
          <a:ext cx="6435765" cy="120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just" defTabSz="1066800" rtl="0">
            <a:lnSpc>
              <a:spcPct val="90000"/>
            </a:lnSpc>
            <a:spcBef>
              <a:spcPct val="0"/>
            </a:spcBef>
            <a:spcAft>
              <a:spcPct val="35000"/>
            </a:spcAft>
          </a:pPr>
          <a:r>
            <a:rPr lang="es-EC" sz="2400" b="0" kern="1200" dirty="0" smtClean="0">
              <a:latin typeface="Century Gothic" panose="020B0502020202020204" pitchFamily="34" charset="0"/>
            </a:rPr>
            <a:t>Las condiciones geográficas, climatológicas del país que impulsaron la ejecución de los proyectos hídricos</a:t>
          </a:r>
          <a:endParaRPr lang="es-EC" sz="2400" b="0" kern="1200" dirty="0">
            <a:latin typeface="Century Gothic" panose="020B0502020202020204" pitchFamily="34" charset="0"/>
          </a:endParaRPr>
        </a:p>
      </dsp:txBody>
      <dsp:txXfrm>
        <a:off x="919395" y="1283384"/>
        <a:ext cx="6435765" cy="1206246"/>
      </dsp:txXfrm>
    </dsp:sp>
    <dsp:sp modelId="{BDD09F24-B0B9-45C0-8E17-89653FBDC1DD}">
      <dsp:nvSpPr>
        <dsp:cNvPr id="0" name=""/>
        <dsp:cNvSpPr/>
      </dsp:nvSpPr>
      <dsp:spPr>
        <a:xfrm>
          <a:off x="316271" y="2489631"/>
          <a:ext cx="1206246" cy="1206246"/>
        </a:xfrm>
        <a:prstGeom prst="ellipse">
          <a:avLst/>
        </a:prstGeom>
        <a:solidFill>
          <a:schemeClr val="accent1">
            <a:shade val="80000"/>
            <a:alpha val="50000"/>
            <a:hueOff val="-9"/>
            <a:satOff val="3987"/>
            <a:lumOff val="515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45792D8-B3EF-40DA-907D-2E32925FFFCA}">
      <dsp:nvSpPr>
        <dsp:cNvPr id="0" name=""/>
        <dsp:cNvSpPr/>
      </dsp:nvSpPr>
      <dsp:spPr>
        <a:xfrm>
          <a:off x="919395" y="2489631"/>
          <a:ext cx="6435765" cy="1206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rtl="0">
            <a:lnSpc>
              <a:spcPct val="90000"/>
            </a:lnSpc>
            <a:spcBef>
              <a:spcPct val="0"/>
            </a:spcBef>
            <a:spcAft>
              <a:spcPct val="35000"/>
            </a:spcAft>
          </a:pPr>
          <a:r>
            <a:rPr lang="es-EC" sz="2400" b="0" kern="1200" dirty="0" smtClean="0">
              <a:latin typeface="Century Gothic" panose="020B0502020202020204" pitchFamily="34" charset="0"/>
            </a:rPr>
            <a:t>Cuáles han sido los proyectos que se han construido en el Ecuador</a:t>
          </a:r>
          <a:endParaRPr lang="es-EC" sz="2400" b="0" kern="1200" dirty="0">
            <a:latin typeface="Century Gothic" panose="020B0502020202020204" pitchFamily="34" charset="0"/>
          </a:endParaRPr>
        </a:p>
      </dsp:txBody>
      <dsp:txXfrm>
        <a:off x="919395" y="2489631"/>
        <a:ext cx="6435765" cy="1206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53F9-CBD1-468F-9CA9-C4008A2C000D}">
      <dsp:nvSpPr>
        <dsp:cNvPr id="0" name=""/>
        <dsp:cNvSpPr/>
      </dsp:nvSpPr>
      <dsp:spPr>
        <a:xfrm>
          <a:off x="0" y="0"/>
          <a:ext cx="8229600" cy="1357788"/>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accent1">
                  <a:lumMod val="75000"/>
                </a:schemeClr>
              </a:solidFill>
            </a:rPr>
            <a:t>Factores claves a tomar en cuenta:</a:t>
          </a:r>
          <a:endParaRPr lang="es-ES" sz="2800" b="1" kern="1200" dirty="0">
            <a:solidFill>
              <a:schemeClr val="accent1">
                <a:lumMod val="75000"/>
              </a:schemeClr>
            </a:solidFill>
          </a:endParaRPr>
        </a:p>
      </dsp:txBody>
      <dsp:txXfrm>
        <a:off x="0" y="0"/>
        <a:ext cx="8229600" cy="1357788"/>
      </dsp:txXfrm>
    </dsp:sp>
    <dsp:sp modelId="{4F23D983-0945-453C-964B-A127BC316AA9}">
      <dsp:nvSpPr>
        <dsp:cNvPr id="0" name=""/>
        <dsp:cNvSpPr/>
      </dsp:nvSpPr>
      <dsp:spPr>
        <a:xfrm>
          <a:off x="0" y="1368139"/>
          <a:ext cx="2676227" cy="285135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1111250">
            <a:lnSpc>
              <a:spcPct val="90000"/>
            </a:lnSpc>
            <a:spcBef>
              <a:spcPct val="0"/>
            </a:spcBef>
            <a:spcAft>
              <a:spcPct val="35000"/>
            </a:spcAft>
            <a:buNone/>
          </a:pPr>
          <a:r>
            <a:rPr lang="es-EC" sz="2000" b="1" kern="1200" dirty="0" smtClean="0"/>
            <a:t>Condiciones geográficas</a:t>
          </a:r>
          <a:r>
            <a:rPr lang="es-EC" sz="2000" kern="1200" dirty="0" smtClean="0"/>
            <a:t>, Cordillera de los Andes, con un número importante de volcanes y nevados que ayudan a la formación de ríos de gran caudal </a:t>
          </a:r>
          <a:endParaRPr lang="es-ES" sz="2000" kern="1200" dirty="0"/>
        </a:p>
      </dsp:txBody>
      <dsp:txXfrm>
        <a:off x="0" y="1368139"/>
        <a:ext cx="2676227" cy="2851356"/>
      </dsp:txXfrm>
    </dsp:sp>
    <dsp:sp modelId="{2CF37C78-D159-4219-A545-9FB61D66FDD2}">
      <dsp:nvSpPr>
        <dsp:cNvPr id="0" name=""/>
        <dsp:cNvSpPr/>
      </dsp:nvSpPr>
      <dsp:spPr>
        <a:xfrm>
          <a:off x="2669155" y="1368139"/>
          <a:ext cx="2875231" cy="285135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1111250" rtl="0">
            <a:lnSpc>
              <a:spcPct val="90000"/>
            </a:lnSpc>
            <a:spcBef>
              <a:spcPct val="0"/>
            </a:spcBef>
            <a:spcAft>
              <a:spcPct val="35000"/>
            </a:spcAft>
            <a:buNone/>
          </a:pPr>
          <a:r>
            <a:rPr lang="es-EC" sz="2000" b="1" kern="1200" dirty="0" smtClean="0"/>
            <a:t>Riesgo sísmico y volcánico:</a:t>
          </a:r>
          <a:r>
            <a:rPr lang="es-EC" sz="2000" kern="1200" dirty="0" smtClean="0"/>
            <a:t> En Ecuador, el mayor peligro para las presas es el riesgo geológico asociado con </a:t>
          </a:r>
          <a:r>
            <a:rPr lang="es-EC" sz="2000" b="1" kern="1200" dirty="0" smtClean="0"/>
            <a:t>sismos o terremotos, o erupciones volcánicas. </a:t>
          </a:r>
          <a:r>
            <a:rPr lang="es-EC" sz="2000" kern="1200" dirty="0" smtClean="0"/>
            <a:t>Incertidumbre hidrológica</a:t>
          </a:r>
          <a:endParaRPr lang="es-EC" sz="2000" b="1" kern="1200" dirty="0"/>
        </a:p>
      </dsp:txBody>
      <dsp:txXfrm>
        <a:off x="2669155" y="1368139"/>
        <a:ext cx="2875231" cy="2851356"/>
      </dsp:txXfrm>
    </dsp:sp>
    <dsp:sp modelId="{02FCE1C4-5C24-481D-BFD6-A6923010A37E}">
      <dsp:nvSpPr>
        <dsp:cNvPr id="0" name=""/>
        <dsp:cNvSpPr/>
      </dsp:nvSpPr>
      <dsp:spPr>
        <a:xfrm>
          <a:off x="5552415" y="1357788"/>
          <a:ext cx="2676227" cy="285135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1111250">
            <a:lnSpc>
              <a:spcPct val="90000"/>
            </a:lnSpc>
            <a:spcBef>
              <a:spcPct val="0"/>
            </a:spcBef>
            <a:spcAft>
              <a:spcPct val="35000"/>
            </a:spcAft>
            <a:buNone/>
          </a:pPr>
          <a:r>
            <a:rPr lang="es-EC" sz="1800" b="1" kern="1200" dirty="0" smtClean="0"/>
            <a:t>Estacionales invernales: </a:t>
          </a:r>
          <a:r>
            <a:rPr lang="es-EC" sz="1800" kern="1200" dirty="0" smtClean="0"/>
            <a:t>entre los meses de febrero y mayo. La corriente Cálida de "El Nino" rebasa la corriente fría de Humboldt hacia el sur, provocando lluvias fuertes. El resto del año las zonas costeras sufren sequias.</a:t>
          </a:r>
          <a:endParaRPr lang="es-EC" sz="1800" kern="1200" dirty="0"/>
        </a:p>
      </dsp:txBody>
      <dsp:txXfrm>
        <a:off x="5552415" y="1357788"/>
        <a:ext cx="2676227" cy="2851356"/>
      </dsp:txXfrm>
    </dsp:sp>
    <dsp:sp modelId="{3892D5BE-B109-437E-A7B2-BD7A96F77034}">
      <dsp:nvSpPr>
        <dsp:cNvPr id="0" name=""/>
        <dsp:cNvSpPr/>
      </dsp:nvSpPr>
      <dsp:spPr>
        <a:xfrm>
          <a:off x="0" y="4209144"/>
          <a:ext cx="8229600" cy="31681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1ADD5-503D-417D-84DC-02937774FE5E}">
      <dsp:nvSpPr>
        <dsp:cNvPr id="0" name=""/>
        <dsp:cNvSpPr/>
      </dsp:nvSpPr>
      <dsp:spPr>
        <a:xfrm>
          <a:off x="1872198" y="2640409"/>
          <a:ext cx="4484450" cy="1885552"/>
        </a:xfrm>
        <a:prstGeom prst="rect">
          <a:avLst/>
        </a:prstGeom>
        <a:solidFill>
          <a:schemeClr val="bg1"/>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just" defTabSz="1111250" rtl="0">
            <a:lnSpc>
              <a:spcPct val="90000"/>
            </a:lnSpc>
            <a:spcBef>
              <a:spcPct val="0"/>
            </a:spcBef>
            <a:spcAft>
              <a:spcPct val="35000"/>
            </a:spcAft>
            <a:buNone/>
          </a:pPr>
          <a:r>
            <a:rPr lang="es-EC" sz="2000" kern="1200" dirty="0" smtClean="0"/>
            <a:t>Abastecer de energía eléctrica a la población, a través de hidroeléctricas, con la gran capacidad hídrica del país, mayor en época invernal</a:t>
          </a:r>
          <a:endParaRPr lang="es-ES" sz="2000" kern="1200" dirty="0"/>
        </a:p>
      </dsp:txBody>
      <dsp:txXfrm>
        <a:off x="2589710" y="2640409"/>
        <a:ext cx="3766938" cy="1885552"/>
      </dsp:txXfrm>
    </dsp:sp>
    <dsp:sp modelId="{BCD44345-FEDB-42B8-9AC1-794819A666FD}">
      <dsp:nvSpPr>
        <dsp:cNvPr id="0" name=""/>
        <dsp:cNvSpPr/>
      </dsp:nvSpPr>
      <dsp:spPr>
        <a:xfrm>
          <a:off x="1872198" y="752973"/>
          <a:ext cx="4482242" cy="1885552"/>
        </a:xfrm>
        <a:prstGeom prst="rect">
          <a:avLst/>
        </a:prstGeom>
        <a:solidFill>
          <a:schemeClr val="bg1"/>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just" defTabSz="1111250" rtl="0">
            <a:lnSpc>
              <a:spcPct val="90000"/>
            </a:lnSpc>
            <a:spcBef>
              <a:spcPct val="0"/>
            </a:spcBef>
            <a:spcAft>
              <a:spcPct val="35000"/>
            </a:spcAft>
            <a:buNone/>
          </a:pPr>
          <a:r>
            <a:rPr lang="es-EC" sz="2000" kern="1200" dirty="0" smtClean="0"/>
            <a:t>Construcción de embalses y presas en las zonas bajas de la costa ecuatoriana, la más importante, la cuenca baja del río Guayas, para controlar tanto las inundaciones como las sequías</a:t>
          </a:r>
          <a:endParaRPr lang="es-EC" sz="2000" kern="1200" dirty="0"/>
        </a:p>
      </dsp:txBody>
      <dsp:txXfrm>
        <a:off x="2589357" y="752973"/>
        <a:ext cx="3765083" cy="1885552"/>
      </dsp:txXfrm>
    </dsp:sp>
    <dsp:sp modelId="{3C9004A9-4D07-4FFB-B4F5-D13CF9402242}">
      <dsp:nvSpPr>
        <dsp:cNvPr id="0" name=""/>
        <dsp:cNvSpPr/>
      </dsp:nvSpPr>
      <dsp:spPr>
        <a:xfrm>
          <a:off x="720102" y="1675510"/>
          <a:ext cx="1884610" cy="1884610"/>
        </a:xfrm>
        <a:prstGeom prst="ellipse">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t>Objetivos perseguido por el Gobierno Ecuatoriano </a:t>
          </a:r>
          <a:endParaRPr lang="es-ES" sz="2000" kern="1200" dirty="0">
            <a:solidFill>
              <a:schemeClr val="tx1"/>
            </a:solidFill>
            <a:latin typeface="Century Gothic" panose="020B0502020202020204" pitchFamily="34" charset="0"/>
          </a:endParaRPr>
        </a:p>
      </dsp:txBody>
      <dsp:txXfrm>
        <a:off x="996097" y="1951505"/>
        <a:ext cx="1332620" cy="1332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C3070-7DB1-4101-905D-8F5ECB5C0EAA}">
      <dsp:nvSpPr>
        <dsp:cNvPr id="0" name=""/>
        <dsp:cNvSpPr/>
      </dsp:nvSpPr>
      <dsp:spPr>
        <a:xfrm rot="16200000">
          <a:off x="1532712" y="-1532712"/>
          <a:ext cx="5156138" cy="8221563"/>
        </a:xfrm>
        <a:prstGeom prst="flowChartManualOperation">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just" defTabSz="889000">
            <a:lnSpc>
              <a:spcPct val="90000"/>
            </a:lnSpc>
            <a:spcBef>
              <a:spcPct val="0"/>
            </a:spcBef>
            <a:spcAft>
              <a:spcPct val="35000"/>
            </a:spcAft>
          </a:pPr>
          <a:r>
            <a:rPr lang="es-EC" sz="2000" b="0" kern="1200" dirty="0" smtClean="0">
              <a:solidFill>
                <a:schemeClr val="tx1"/>
              </a:solidFill>
            </a:rPr>
            <a:t>La Secretaría Nacional del Agua, entidad rectora del uso del recurso agua en Ecuador, encargada de la gestión integrada e integral de los recursos hídricos del Ecuador.</a:t>
          </a:r>
        </a:p>
        <a:p>
          <a:pPr marL="0" lvl="0" indent="0" algn="just" defTabSz="1111250" rtl="0">
            <a:lnSpc>
              <a:spcPct val="90000"/>
            </a:lnSpc>
            <a:spcBef>
              <a:spcPct val="0"/>
            </a:spcBef>
            <a:spcAft>
              <a:spcPct val="35000"/>
            </a:spcAft>
            <a:buChar char="••"/>
          </a:pPr>
          <a:r>
            <a:rPr lang="es-EC" sz="2000" b="0" kern="1200" dirty="0" smtClean="0">
              <a:solidFill>
                <a:schemeClr val="tx1"/>
              </a:solidFill>
            </a:rPr>
            <a:t>Construcción de 14 proyectos de control de inundaciones para el 2016</a:t>
          </a:r>
          <a:endParaRPr lang="es-EC" sz="2000" b="0" kern="1200" dirty="0">
            <a:solidFill>
              <a:schemeClr val="tx1"/>
            </a:solidFill>
          </a:endParaRPr>
        </a:p>
        <a:p>
          <a:pPr marL="0" lvl="0" indent="0" algn="just" defTabSz="1111250" rtl="0">
            <a:lnSpc>
              <a:spcPct val="90000"/>
            </a:lnSpc>
            <a:spcBef>
              <a:spcPct val="0"/>
            </a:spcBef>
            <a:spcAft>
              <a:spcPct val="35000"/>
            </a:spcAft>
            <a:buChar char="••"/>
          </a:pPr>
          <a:r>
            <a:rPr lang="es-EC" sz="2000" b="0" kern="1200" dirty="0" smtClean="0">
              <a:solidFill>
                <a:schemeClr val="tx1"/>
              </a:solidFill>
            </a:rPr>
            <a:t>Para tener un control de riegos e inundaciones y evitar desigualdad de condiciones en terrenos, históricamente secos en verano e inundados en invierno</a:t>
          </a:r>
          <a:endParaRPr lang="es-EC" sz="2000" b="0" kern="1200" dirty="0">
            <a:solidFill>
              <a:schemeClr val="tx1"/>
            </a:solidFill>
          </a:endParaRPr>
        </a:p>
        <a:p>
          <a:pPr marL="0" lvl="0" indent="0" algn="just" defTabSz="1111250">
            <a:lnSpc>
              <a:spcPct val="90000"/>
            </a:lnSpc>
            <a:spcBef>
              <a:spcPct val="0"/>
            </a:spcBef>
            <a:spcAft>
              <a:spcPct val="35000"/>
            </a:spcAft>
            <a:buChar char="••"/>
          </a:pPr>
          <a:r>
            <a:rPr lang="es-EC" sz="2000" b="0" kern="1200" dirty="0" smtClean="0">
              <a:solidFill>
                <a:schemeClr val="tx1"/>
              </a:solidFill>
            </a:rPr>
            <a:t> Con el objetivo de convertirse en un país autosuficiente en generación de energía eléctrica, se inició un gran plan energético, con la construcción casi simultánea de 8 Hidroeléctricos</a:t>
          </a:r>
          <a:endParaRPr lang="es-EC" sz="2000" b="0" kern="1200" dirty="0">
            <a:solidFill>
              <a:schemeClr val="tx1"/>
            </a:solidFill>
          </a:endParaRPr>
        </a:p>
        <a:p>
          <a:pPr marL="0" lvl="0" indent="0" algn="just" defTabSz="1111250">
            <a:lnSpc>
              <a:spcPct val="90000"/>
            </a:lnSpc>
            <a:spcBef>
              <a:spcPct val="0"/>
            </a:spcBef>
            <a:spcAft>
              <a:spcPct val="35000"/>
            </a:spcAft>
            <a:buChar char="••"/>
          </a:pPr>
          <a:r>
            <a:rPr lang="es-EC" sz="2000" b="0" kern="1200" dirty="0" smtClean="0">
              <a:solidFill>
                <a:schemeClr val="tx1"/>
              </a:solidFill>
            </a:rPr>
            <a:t>Generar energía renovable aprovechando las condiciones geográficas con las que cuenta el país.</a:t>
          </a:r>
          <a:endParaRPr lang="es-EC" sz="2000" b="0" kern="1200" dirty="0">
            <a:solidFill>
              <a:schemeClr val="tx1"/>
            </a:solidFill>
          </a:endParaRPr>
        </a:p>
        <a:p>
          <a:pPr marL="0" lvl="0" indent="0" algn="l" defTabSz="1111250">
            <a:lnSpc>
              <a:spcPct val="90000"/>
            </a:lnSpc>
            <a:spcBef>
              <a:spcPct val="0"/>
            </a:spcBef>
            <a:spcAft>
              <a:spcPct val="35000"/>
            </a:spcAft>
            <a:buChar char="••"/>
          </a:pPr>
          <a:endParaRPr lang="es-EC" sz="2000" kern="1200" dirty="0">
            <a:solidFill>
              <a:schemeClr val="accent1">
                <a:lumMod val="75000"/>
              </a:schemeClr>
            </a:solidFill>
          </a:endParaRPr>
        </a:p>
      </dsp:txBody>
      <dsp:txXfrm rot="5400000">
        <a:off x="0" y="1031228"/>
        <a:ext cx="8221563" cy="3093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F9BB3-96E0-4931-85A2-E646590DC98D}">
      <dsp:nvSpPr>
        <dsp:cNvPr id="0" name=""/>
        <dsp:cNvSpPr/>
      </dsp:nvSpPr>
      <dsp:spPr>
        <a:xfrm rot="5400000">
          <a:off x="860738" y="1237466"/>
          <a:ext cx="991626" cy="1128931"/>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73C616-57C2-420C-90B1-77FE525507D2}">
      <dsp:nvSpPr>
        <dsp:cNvPr id="0" name=""/>
        <dsp:cNvSpPr/>
      </dsp:nvSpPr>
      <dsp:spPr>
        <a:xfrm>
          <a:off x="792087" y="153995"/>
          <a:ext cx="1669315" cy="1168466"/>
        </a:xfrm>
        <a:prstGeom prst="roundRect">
          <a:avLst>
            <a:gd name="adj" fmla="val 16670"/>
          </a:avLst>
        </a:prstGeom>
        <a:solidFill>
          <a:schemeClr val="accent1">
            <a:hueOff val="0"/>
            <a:satOff val="0"/>
            <a:lumOff val="0"/>
            <a:alphaOff val="0"/>
          </a:schemeClr>
        </a:solidFill>
        <a:ln w="571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Ley Orgánica de la CGE</a:t>
          </a:r>
          <a:endParaRPr lang="es-EC" sz="2000" kern="1200" dirty="0">
            <a:latin typeface="Arial Black" panose="020B0A04020102020204" pitchFamily="34" charset="0"/>
          </a:endParaRPr>
        </a:p>
      </dsp:txBody>
      <dsp:txXfrm>
        <a:off x="849137" y="211045"/>
        <a:ext cx="1555215" cy="1054366"/>
      </dsp:txXfrm>
    </dsp:sp>
    <dsp:sp modelId="{26B27144-FBA6-46F9-909E-C1234C964557}">
      <dsp:nvSpPr>
        <dsp:cNvPr id="0" name=""/>
        <dsp:cNvSpPr/>
      </dsp:nvSpPr>
      <dsp:spPr>
        <a:xfrm>
          <a:off x="1672283" y="653389"/>
          <a:ext cx="1214100" cy="944406"/>
        </a:xfrm>
        <a:prstGeom prst="rect">
          <a:avLst/>
        </a:prstGeom>
        <a:noFill/>
        <a:ln>
          <a:noFill/>
        </a:ln>
        <a:effectLst/>
      </dsp:spPr>
      <dsp:style>
        <a:lnRef idx="0">
          <a:scrgbClr r="0" g="0" b="0"/>
        </a:lnRef>
        <a:fillRef idx="0">
          <a:scrgbClr r="0" g="0" b="0"/>
        </a:fillRef>
        <a:effectRef idx="0">
          <a:scrgbClr r="0" g="0" b="0"/>
        </a:effectRef>
        <a:fontRef idx="minor"/>
      </dsp:style>
    </dsp:sp>
    <dsp:sp modelId="{1DE603C5-577E-4BF3-9583-7129F5E0A99F}">
      <dsp:nvSpPr>
        <dsp:cNvPr id="0" name=""/>
        <dsp:cNvSpPr/>
      </dsp:nvSpPr>
      <dsp:spPr>
        <a:xfrm rot="5400000">
          <a:off x="2061504" y="2124943"/>
          <a:ext cx="589472" cy="968058"/>
        </a:xfrm>
        <a:prstGeom prst="bentUpArrow">
          <a:avLst>
            <a:gd name="adj1" fmla="val 32840"/>
            <a:gd name="adj2" fmla="val 25000"/>
            <a:gd name="adj3" fmla="val 35780"/>
          </a:avLst>
        </a:prstGeom>
        <a:solidFill>
          <a:srgbClr val="FF0000"/>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A01F87A-ABFF-4123-9A03-BA743BBD14AC}">
      <dsp:nvSpPr>
        <dsp:cNvPr id="0" name=""/>
        <dsp:cNvSpPr/>
      </dsp:nvSpPr>
      <dsp:spPr>
        <a:xfrm>
          <a:off x="1872211" y="1450136"/>
          <a:ext cx="2827903" cy="766233"/>
        </a:xfrm>
        <a:prstGeom prst="roundRect">
          <a:avLst>
            <a:gd name="adj" fmla="val 16670"/>
          </a:avLst>
        </a:prstGeom>
        <a:solidFill>
          <a:schemeClr val="accent1">
            <a:hueOff val="0"/>
            <a:satOff val="0"/>
            <a:lumOff val="0"/>
            <a:alphaOff val="0"/>
          </a:schemeClr>
        </a:solidFill>
        <a:ln w="571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b="1" kern="1200" dirty="0" smtClean="0"/>
            <a:t>Art. 1.- Objeto de la Ley.- </a:t>
          </a:r>
          <a:endParaRPr lang="es-EC" sz="2000" b="1" kern="1200" dirty="0"/>
        </a:p>
      </dsp:txBody>
      <dsp:txXfrm>
        <a:off x="1909622" y="1487547"/>
        <a:ext cx="2753081" cy="691411"/>
      </dsp:txXfrm>
    </dsp:sp>
    <dsp:sp modelId="{5AF109A2-3431-4A3F-A2FC-736DF7091E96}">
      <dsp:nvSpPr>
        <dsp:cNvPr id="0" name=""/>
        <dsp:cNvSpPr/>
      </dsp:nvSpPr>
      <dsp:spPr>
        <a:xfrm>
          <a:off x="3635617" y="1854522"/>
          <a:ext cx="1214100" cy="944406"/>
        </a:xfrm>
        <a:prstGeom prst="rect">
          <a:avLst/>
        </a:prstGeom>
        <a:noFill/>
        <a:ln>
          <a:noFill/>
        </a:ln>
        <a:effectLst/>
      </dsp:spPr>
      <dsp:style>
        <a:lnRef idx="0">
          <a:scrgbClr r="0" g="0" b="0"/>
        </a:lnRef>
        <a:fillRef idx="0">
          <a:scrgbClr r="0" g="0" b="0"/>
        </a:fillRef>
        <a:effectRef idx="0">
          <a:scrgbClr r="0" g="0" b="0"/>
        </a:effectRef>
        <a:fontRef idx="minor"/>
      </dsp:style>
    </dsp:sp>
    <dsp:sp modelId="{D2BE3007-E77C-4A5B-BEEC-43BF59175903}">
      <dsp:nvSpPr>
        <dsp:cNvPr id="0" name=""/>
        <dsp:cNvSpPr/>
      </dsp:nvSpPr>
      <dsp:spPr>
        <a:xfrm>
          <a:off x="2774016" y="2739590"/>
          <a:ext cx="6190471" cy="2048695"/>
        </a:xfrm>
        <a:prstGeom prst="roundRect">
          <a:avLst>
            <a:gd name="adj" fmla="val 16670"/>
          </a:avLst>
        </a:prstGeom>
        <a:solidFill>
          <a:schemeClr val="accent1">
            <a:hueOff val="0"/>
            <a:satOff val="0"/>
            <a:lumOff val="0"/>
            <a:alphaOff val="0"/>
          </a:schemeClr>
        </a:solidFill>
        <a:ln w="571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b="0" i="1" kern="1200" dirty="0" smtClean="0">
              <a:latin typeface="Arial" panose="020B0604020202020204" pitchFamily="34" charset="0"/>
              <a:cs typeface="Arial" panose="020B0604020202020204" pitchFamily="34" charset="0"/>
            </a:rPr>
            <a:t>“La presente Ley tiene por objeto establecer y mantener, bajo la dirección de la Contraloría General del Estado, el sistema de control, fiscalización y auditoría del Estado, y regular su funcionamiento con la finalidad de examinar, verificar y evaluar el cumplimiento de la visión, misión y objetivos de las instituciones del Estado y la utilización de recursos, administración y custodia de bienes públicos.” </a:t>
          </a:r>
          <a:endParaRPr lang="es-EC" sz="1800" i="1" kern="1200" dirty="0">
            <a:latin typeface="Arial" panose="020B0604020202020204" pitchFamily="34" charset="0"/>
            <a:cs typeface="Arial" panose="020B0604020202020204" pitchFamily="34" charset="0"/>
          </a:endParaRPr>
        </a:p>
      </dsp:txBody>
      <dsp:txXfrm>
        <a:off x="2874043" y="2839617"/>
        <a:ext cx="5990417" cy="18486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3037627" cy="466577"/>
          </a:xfrm>
          <a:prstGeom prst="rect">
            <a:avLst/>
          </a:prstGeom>
        </p:spPr>
        <p:txBody>
          <a:bodyPr vert="horz" lIns="91440" tIns="45720" rIns="91440" bIns="45720" rtlCol="0"/>
          <a:lstStyle>
            <a:lvl1pPr algn="l">
              <a:defRPr sz="1200"/>
            </a:lvl1pPr>
          </a:lstStyle>
          <a:p>
            <a:endParaRPr lang="es-EC" dirty="0">
              <a:latin typeface="Century Gothic"/>
            </a:endParaRPr>
          </a:p>
        </p:txBody>
      </p:sp>
      <p:sp>
        <p:nvSpPr>
          <p:cNvPr id="3" name="Marcador de fecha 2"/>
          <p:cNvSpPr>
            <a:spLocks noGrp="1"/>
          </p:cNvSpPr>
          <p:nvPr>
            <p:ph type="dt" sz="quarter" idx="1"/>
          </p:nvPr>
        </p:nvSpPr>
        <p:spPr>
          <a:xfrm>
            <a:off x="3971174" y="0"/>
            <a:ext cx="3037627" cy="466577"/>
          </a:xfrm>
          <a:prstGeom prst="rect">
            <a:avLst/>
          </a:prstGeom>
        </p:spPr>
        <p:txBody>
          <a:bodyPr vert="horz" lIns="91440" tIns="45720" rIns="91440" bIns="45720" rtlCol="0"/>
          <a:lstStyle>
            <a:lvl1pPr algn="r">
              <a:defRPr sz="1200"/>
            </a:lvl1pPr>
          </a:lstStyle>
          <a:p>
            <a:fld id="{5134E326-32C9-4CC0-AE0C-BF48B35F189C}" type="datetimeFigureOut">
              <a:rPr lang="es-EC" smtClean="0">
                <a:latin typeface="Century Gothic"/>
              </a:rPr>
              <a:t>12/11/2019</a:t>
            </a:fld>
            <a:endParaRPr lang="es-EC" dirty="0">
              <a:latin typeface="Century Gothic"/>
            </a:endParaRPr>
          </a:p>
        </p:txBody>
      </p:sp>
      <p:sp>
        <p:nvSpPr>
          <p:cNvPr id="4" name="Marcador de pie de página 3"/>
          <p:cNvSpPr>
            <a:spLocks noGrp="1"/>
          </p:cNvSpPr>
          <p:nvPr>
            <p:ph type="ftr" sz="quarter" idx="2"/>
          </p:nvPr>
        </p:nvSpPr>
        <p:spPr>
          <a:xfrm>
            <a:off x="2" y="8829824"/>
            <a:ext cx="3037627" cy="466577"/>
          </a:xfrm>
          <a:prstGeom prst="rect">
            <a:avLst/>
          </a:prstGeom>
        </p:spPr>
        <p:txBody>
          <a:bodyPr vert="horz" lIns="91440" tIns="45720" rIns="91440" bIns="45720" rtlCol="0" anchor="b"/>
          <a:lstStyle>
            <a:lvl1pPr algn="l">
              <a:defRPr sz="1200"/>
            </a:lvl1pPr>
          </a:lstStyle>
          <a:p>
            <a:endParaRPr lang="es-EC" dirty="0">
              <a:latin typeface="Century Gothic"/>
            </a:endParaRPr>
          </a:p>
        </p:txBody>
      </p:sp>
      <p:sp>
        <p:nvSpPr>
          <p:cNvPr id="5" name="Marcador de número de diapositiva 4"/>
          <p:cNvSpPr>
            <a:spLocks noGrp="1"/>
          </p:cNvSpPr>
          <p:nvPr>
            <p:ph type="sldNum" sz="quarter" idx="3"/>
          </p:nvPr>
        </p:nvSpPr>
        <p:spPr>
          <a:xfrm>
            <a:off x="3971174" y="8829824"/>
            <a:ext cx="3037627" cy="466577"/>
          </a:xfrm>
          <a:prstGeom prst="rect">
            <a:avLst/>
          </a:prstGeom>
        </p:spPr>
        <p:txBody>
          <a:bodyPr vert="horz" lIns="91440" tIns="45720" rIns="91440" bIns="45720" rtlCol="0" anchor="b"/>
          <a:lstStyle>
            <a:lvl1pPr algn="r">
              <a:defRPr sz="1200"/>
            </a:lvl1pPr>
          </a:lstStyle>
          <a:p>
            <a:fld id="{E5250893-E2A5-42A2-BF62-CE09318741C7}" type="slidenum">
              <a:rPr lang="es-EC" smtClean="0">
                <a:latin typeface="Century Gothic"/>
              </a:rPr>
              <a:t>‹Nº›</a:t>
            </a:fld>
            <a:endParaRPr lang="es-EC" dirty="0">
              <a:latin typeface="Century Gothic"/>
            </a:endParaRPr>
          </a:p>
        </p:txBody>
      </p:sp>
    </p:spTree>
    <p:extLst>
      <p:ext uri="{BB962C8B-B14F-4D97-AF65-F5344CB8AC3E}">
        <p14:creationId xmlns:p14="http://schemas.microsoft.com/office/powerpoint/2010/main" val="180124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37841" cy="464821"/>
          </a:xfrm>
          <a:prstGeom prst="rect">
            <a:avLst/>
          </a:prstGeom>
        </p:spPr>
        <p:txBody>
          <a:bodyPr vert="horz" lIns="92117" tIns="46058" rIns="92117" bIns="46058" rtlCol="0"/>
          <a:lstStyle>
            <a:lvl1pPr algn="l">
              <a:defRPr sz="1200">
                <a:latin typeface="Century Gothic"/>
              </a:defRPr>
            </a:lvl1pPr>
          </a:lstStyle>
          <a:p>
            <a:endParaRPr lang="es-EC" dirty="0"/>
          </a:p>
        </p:txBody>
      </p:sp>
      <p:sp>
        <p:nvSpPr>
          <p:cNvPr id="3" name="2 Marcador de fecha"/>
          <p:cNvSpPr>
            <a:spLocks noGrp="1"/>
          </p:cNvSpPr>
          <p:nvPr>
            <p:ph type="dt" idx="1"/>
          </p:nvPr>
        </p:nvSpPr>
        <p:spPr>
          <a:xfrm>
            <a:off x="3970938" y="1"/>
            <a:ext cx="3037841" cy="464821"/>
          </a:xfrm>
          <a:prstGeom prst="rect">
            <a:avLst/>
          </a:prstGeom>
        </p:spPr>
        <p:txBody>
          <a:bodyPr vert="horz" lIns="92117" tIns="46058" rIns="92117" bIns="46058" rtlCol="0"/>
          <a:lstStyle>
            <a:lvl1pPr algn="r">
              <a:defRPr sz="1200">
                <a:latin typeface="Century Gothic"/>
              </a:defRPr>
            </a:lvl1pPr>
          </a:lstStyle>
          <a:p>
            <a:fld id="{10E2EE33-0AD4-491A-BCBE-3F32544E435D}" type="datetimeFigureOut">
              <a:rPr lang="es-EC" smtClean="0"/>
              <a:pPr/>
              <a:t>12/11/2019</a:t>
            </a:fld>
            <a:endParaRPr lang="es-EC" dirty="0"/>
          </a:p>
        </p:txBody>
      </p:sp>
      <p:sp>
        <p:nvSpPr>
          <p:cNvPr id="4" name="3 Marcador de imagen de diapositiva"/>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117" tIns="46058" rIns="92117" bIns="46058" rtlCol="0" anchor="ctr"/>
          <a:lstStyle/>
          <a:p>
            <a:endParaRPr lang="es-EC" dirty="0"/>
          </a:p>
        </p:txBody>
      </p:sp>
      <p:sp>
        <p:nvSpPr>
          <p:cNvPr id="5" name="4 Marcador de notas"/>
          <p:cNvSpPr>
            <a:spLocks noGrp="1"/>
          </p:cNvSpPr>
          <p:nvPr>
            <p:ph type="body" sz="quarter" idx="3"/>
          </p:nvPr>
        </p:nvSpPr>
        <p:spPr>
          <a:xfrm>
            <a:off x="701041" y="4415792"/>
            <a:ext cx="5608320" cy="4183381"/>
          </a:xfrm>
          <a:prstGeom prst="rect">
            <a:avLst/>
          </a:prstGeom>
        </p:spPr>
        <p:txBody>
          <a:bodyPr vert="horz" lIns="92117" tIns="46058" rIns="92117" bIns="46058"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6" name="5 Marcador de pie de página"/>
          <p:cNvSpPr>
            <a:spLocks noGrp="1"/>
          </p:cNvSpPr>
          <p:nvPr>
            <p:ph type="ftr" sz="quarter" idx="4"/>
          </p:nvPr>
        </p:nvSpPr>
        <p:spPr>
          <a:xfrm>
            <a:off x="1" y="8829967"/>
            <a:ext cx="3037841" cy="464821"/>
          </a:xfrm>
          <a:prstGeom prst="rect">
            <a:avLst/>
          </a:prstGeom>
        </p:spPr>
        <p:txBody>
          <a:bodyPr vert="horz" lIns="92117" tIns="46058" rIns="92117" bIns="46058" rtlCol="0" anchor="b"/>
          <a:lstStyle>
            <a:lvl1pPr algn="l">
              <a:defRPr sz="1200">
                <a:latin typeface="Century Gothic"/>
              </a:defRPr>
            </a:lvl1pPr>
          </a:lstStyle>
          <a:p>
            <a:endParaRPr lang="es-EC" dirty="0"/>
          </a:p>
        </p:txBody>
      </p:sp>
      <p:sp>
        <p:nvSpPr>
          <p:cNvPr id="7" name="6 Marcador de número de diapositiva"/>
          <p:cNvSpPr>
            <a:spLocks noGrp="1"/>
          </p:cNvSpPr>
          <p:nvPr>
            <p:ph type="sldNum" sz="quarter" idx="5"/>
          </p:nvPr>
        </p:nvSpPr>
        <p:spPr>
          <a:xfrm>
            <a:off x="3970938" y="8829967"/>
            <a:ext cx="3037841" cy="464821"/>
          </a:xfrm>
          <a:prstGeom prst="rect">
            <a:avLst/>
          </a:prstGeom>
        </p:spPr>
        <p:txBody>
          <a:bodyPr vert="horz" lIns="92117" tIns="46058" rIns="92117" bIns="46058" rtlCol="0" anchor="b"/>
          <a:lstStyle>
            <a:lvl1pPr algn="r">
              <a:defRPr sz="1200">
                <a:latin typeface="Century Gothic"/>
              </a:defRPr>
            </a:lvl1pPr>
          </a:lstStyle>
          <a:p>
            <a:fld id="{A99D1698-5678-472E-B153-B205219144B0}" type="slidenum">
              <a:rPr lang="es-EC" smtClean="0"/>
              <a:pPr/>
              <a:t>‹Nº›</a:t>
            </a:fld>
            <a:endParaRPr lang="es-EC" dirty="0"/>
          </a:p>
        </p:txBody>
      </p:sp>
    </p:spTree>
    <p:extLst>
      <p:ext uri="{BB962C8B-B14F-4D97-AF65-F5344CB8AC3E}">
        <p14:creationId xmlns:p14="http://schemas.microsoft.com/office/powerpoint/2010/main" val="194388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a:ea typeface="+mn-ea"/>
        <a:cs typeface="+mn-cs"/>
      </a:defRPr>
    </a:lvl1pPr>
    <a:lvl2pPr marL="457200" algn="l" defTabSz="914400" rtl="0" eaLnBrk="1" latinLnBrk="0" hangingPunct="1">
      <a:defRPr sz="1200" kern="1200">
        <a:solidFill>
          <a:schemeClr val="tx1"/>
        </a:solidFill>
        <a:latin typeface="Century Gothic"/>
        <a:ea typeface="+mn-ea"/>
        <a:cs typeface="+mn-cs"/>
      </a:defRPr>
    </a:lvl2pPr>
    <a:lvl3pPr marL="914400" algn="l" defTabSz="914400" rtl="0" eaLnBrk="1" latinLnBrk="0" hangingPunct="1">
      <a:defRPr sz="1200" kern="1200">
        <a:solidFill>
          <a:schemeClr val="tx1"/>
        </a:solidFill>
        <a:latin typeface="Century Gothic"/>
        <a:ea typeface="+mn-ea"/>
        <a:cs typeface="+mn-cs"/>
      </a:defRPr>
    </a:lvl3pPr>
    <a:lvl4pPr marL="1371600" algn="l" defTabSz="914400" rtl="0" eaLnBrk="1" latinLnBrk="0" hangingPunct="1">
      <a:defRPr sz="1200" kern="1200">
        <a:solidFill>
          <a:schemeClr val="tx1"/>
        </a:solidFill>
        <a:latin typeface="Century Gothic"/>
        <a:ea typeface="+mn-ea"/>
        <a:cs typeface="+mn-cs"/>
      </a:defRPr>
    </a:lvl4pPr>
    <a:lvl5pPr marL="1828800" algn="l" defTabSz="914400" rtl="0" eaLnBrk="1" latinLnBrk="0" hangingPunct="1">
      <a:defRPr sz="1200" kern="1200">
        <a:solidFill>
          <a:schemeClr val="tx1"/>
        </a:solidFill>
        <a:latin typeface="Century Gothic"/>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99D1698-5678-472E-B153-B205219144B0}" type="slidenum">
              <a:rPr lang="es-EC" smtClean="0"/>
              <a:t>1</a:t>
            </a:fld>
            <a:endParaRPr lang="es-EC" dirty="0"/>
          </a:p>
        </p:txBody>
      </p:sp>
    </p:spTree>
    <p:extLst>
      <p:ext uri="{BB962C8B-B14F-4D97-AF65-F5344CB8AC3E}">
        <p14:creationId xmlns:p14="http://schemas.microsoft.com/office/powerpoint/2010/main" val="136958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99D1698-5678-472E-B153-B205219144B0}" type="slidenum">
              <a:rPr lang="es-EC" smtClean="0"/>
              <a:pPr/>
              <a:t>2</a:t>
            </a:fld>
            <a:endParaRPr lang="es-EC" dirty="0"/>
          </a:p>
        </p:txBody>
      </p:sp>
    </p:spTree>
    <p:extLst>
      <p:ext uri="{BB962C8B-B14F-4D97-AF65-F5344CB8AC3E}">
        <p14:creationId xmlns:p14="http://schemas.microsoft.com/office/powerpoint/2010/main" val="60724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13530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279480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390690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199172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408943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176708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107484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9011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142258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37161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9754E47-57DE-4DA8-ADF3-7149E74D20F5}" type="datetimeFigureOut">
              <a:rPr lang="es-EC" smtClean="0"/>
              <a:t>12/11/2019</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51CE3A25-3BE3-4C22-8A60-BE07BA14F618}" type="slidenum">
              <a:rPr lang="es-EC" smtClean="0"/>
              <a:t>‹Nº›</a:t>
            </a:fld>
            <a:endParaRPr lang="es-EC" dirty="0"/>
          </a:p>
        </p:txBody>
      </p:sp>
    </p:spTree>
    <p:extLst>
      <p:ext uri="{BB962C8B-B14F-4D97-AF65-F5344CB8AC3E}">
        <p14:creationId xmlns:p14="http://schemas.microsoft.com/office/powerpoint/2010/main" val="340784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EC"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defRPr>
            </a:lvl1pPr>
          </a:lstStyle>
          <a:p>
            <a:fld id="{29754E47-57DE-4DA8-ADF3-7149E74D20F5}" type="datetimeFigureOut">
              <a:rPr lang="es-EC" smtClean="0"/>
              <a:pPr/>
              <a:t>12/11/2019</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defRPr>
            </a:lvl1pPr>
          </a:lstStyle>
          <a:p>
            <a:fld id="{51CE3A25-3BE3-4C22-8A60-BE07BA14F618}" type="slidenum">
              <a:rPr lang="es-EC" smtClean="0"/>
              <a:pPr/>
              <a:t>‹Nº›</a:t>
            </a:fld>
            <a:endParaRPr lang="es-EC" dirty="0"/>
          </a:p>
        </p:txBody>
      </p:sp>
    </p:spTree>
    <p:extLst>
      <p:ext uri="{BB962C8B-B14F-4D97-AF65-F5344CB8AC3E}">
        <p14:creationId xmlns:p14="http://schemas.microsoft.com/office/powerpoint/2010/main" val="34271984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ntraloria.gob.ec/WFDescarga.aspx?id=57460&amp;tipo=in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404664"/>
            <a:ext cx="7776864" cy="1584176"/>
          </a:xfrm>
        </p:spPr>
        <p:txBody>
          <a:bodyPr>
            <a:normAutofit/>
          </a:bodyPr>
          <a:lstStyle/>
          <a:p>
            <a:r>
              <a:rPr lang="es-EC" dirty="0"/>
              <a:t>CONTRALORÍA GENERAL DEL ESTADO</a:t>
            </a:r>
          </a:p>
        </p:txBody>
      </p:sp>
      <p:sp>
        <p:nvSpPr>
          <p:cNvPr id="3" name="Subtítulo 2"/>
          <p:cNvSpPr>
            <a:spLocks noGrp="1"/>
          </p:cNvSpPr>
          <p:nvPr>
            <p:ph type="subTitle" idx="1"/>
          </p:nvPr>
        </p:nvSpPr>
        <p:spPr>
          <a:xfrm>
            <a:off x="1443608" y="2420888"/>
            <a:ext cx="6400800" cy="1752600"/>
          </a:xfrm>
        </p:spPr>
        <p:txBody>
          <a:bodyPr>
            <a:noAutofit/>
          </a:bodyPr>
          <a:lstStyle/>
          <a:p>
            <a:r>
              <a:rPr lang="es-EC" sz="2800" b="1" i="1" dirty="0" smtClean="0"/>
              <a:t>“La </a:t>
            </a:r>
            <a:r>
              <a:rPr lang="es-EC" sz="2800" b="1" i="1" dirty="0"/>
              <a:t>Contraloría General del </a:t>
            </a:r>
            <a:r>
              <a:rPr lang="es-EC" sz="2800" b="1" i="1" dirty="0" smtClean="0"/>
              <a:t>Estado Ecuatoriano, </a:t>
            </a:r>
            <a:r>
              <a:rPr lang="es-EC" sz="2800" b="1" i="1" dirty="0"/>
              <a:t>la importancia de sus acciones en los proyectos hídricos del Ecuador y los desafíos para el control en la seguridad de </a:t>
            </a:r>
            <a:r>
              <a:rPr lang="es-EC" sz="2800" b="1" i="1" dirty="0" smtClean="0"/>
              <a:t>represas”.</a:t>
            </a:r>
            <a:r>
              <a:rPr lang="es-EC" sz="2800" i="1" dirty="0"/>
              <a:t/>
            </a:r>
            <a:br>
              <a:rPr lang="es-EC" sz="2800" i="1" dirty="0"/>
            </a:br>
            <a:endParaRPr lang="es-EC" sz="2800" i="1" dirty="0" smtClean="0"/>
          </a:p>
          <a:p>
            <a:endParaRPr lang="es-EC" sz="2400" i="1" dirty="0"/>
          </a:p>
          <a:p>
            <a:pPr algn="l"/>
            <a:r>
              <a:rPr lang="es-EC" sz="1600" b="1" i="1" dirty="0" smtClean="0"/>
              <a:t>Ing. Gabriel Morán Palacios</a:t>
            </a:r>
          </a:p>
          <a:p>
            <a:pPr algn="l"/>
            <a:r>
              <a:rPr lang="es-EC" sz="1600" b="1" i="1" dirty="0" smtClean="0"/>
              <a:t>Contraloría General del Estado</a:t>
            </a:r>
          </a:p>
          <a:p>
            <a:pPr algn="l"/>
            <a:r>
              <a:rPr lang="es-EC" sz="1600" b="1" i="1" dirty="0" smtClean="0"/>
              <a:t>Ecuador</a:t>
            </a:r>
            <a:endParaRPr lang="es-EC" sz="2800" b="1" i="1" dirty="0"/>
          </a:p>
        </p:txBody>
      </p:sp>
    </p:spTree>
    <p:extLst>
      <p:ext uri="{BB962C8B-B14F-4D97-AF65-F5344CB8AC3E}">
        <p14:creationId xmlns:p14="http://schemas.microsoft.com/office/powerpoint/2010/main" val="105750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128792" cy="720080"/>
          </a:xfrm>
        </p:spPr>
        <p:txBody>
          <a:bodyPr>
            <a:noAutofit/>
          </a:bodyPr>
          <a:lstStyle/>
          <a:p>
            <a:pPr algn="l"/>
            <a:r>
              <a:rPr lang="es-EC" sz="2800" b="1" dirty="0"/>
              <a:t>Proyectos para control de inundaciones y riego </a:t>
            </a:r>
          </a:p>
        </p:txBody>
      </p:sp>
      <p:pic>
        <p:nvPicPr>
          <p:cNvPr id="5" name="Imagen 4"/>
          <p:cNvPicPr>
            <a:picLocks noChangeAspect="1"/>
          </p:cNvPicPr>
          <p:nvPr/>
        </p:nvPicPr>
        <p:blipFill>
          <a:blip r:embed="rId2"/>
          <a:stretch>
            <a:fillRect/>
          </a:stretch>
        </p:blipFill>
        <p:spPr>
          <a:xfrm>
            <a:off x="1223628" y="1365434"/>
            <a:ext cx="7344816" cy="5492566"/>
          </a:xfrm>
          <a:prstGeom prst="rect">
            <a:avLst/>
          </a:prstGeom>
        </p:spPr>
      </p:pic>
    </p:spTree>
    <p:extLst>
      <p:ext uri="{BB962C8B-B14F-4D97-AF65-F5344CB8AC3E}">
        <p14:creationId xmlns:p14="http://schemas.microsoft.com/office/powerpoint/2010/main" val="89009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88640"/>
            <a:ext cx="7128792" cy="720080"/>
          </a:xfrm>
        </p:spPr>
        <p:txBody>
          <a:bodyPr>
            <a:noAutofit/>
          </a:bodyPr>
          <a:lstStyle/>
          <a:p>
            <a:pPr algn="l"/>
            <a:r>
              <a:rPr lang="es-EC" sz="2800" b="1" dirty="0"/>
              <a:t>Proyectos para control de inundaciones y riego </a:t>
            </a:r>
            <a:r>
              <a:rPr lang="es-EC" sz="2800" b="1" dirty="0" smtClean="0"/>
              <a:t>construidos</a:t>
            </a:r>
            <a:endParaRPr lang="es-EC" sz="2800" b="1" dirty="0"/>
          </a:p>
        </p:txBody>
      </p:sp>
      <p:sp>
        <p:nvSpPr>
          <p:cNvPr id="6" name="CuadroTexto 5"/>
          <p:cNvSpPr txBox="1"/>
          <p:nvPr/>
        </p:nvSpPr>
        <p:spPr>
          <a:xfrm>
            <a:off x="323528" y="6165304"/>
            <a:ext cx="1800200" cy="276999"/>
          </a:xfrm>
          <a:prstGeom prst="rect">
            <a:avLst/>
          </a:prstGeom>
          <a:noFill/>
        </p:spPr>
        <p:txBody>
          <a:bodyPr wrap="square" rtlCol="0">
            <a:spAutoFit/>
          </a:bodyPr>
          <a:lstStyle/>
          <a:p>
            <a:r>
              <a:rPr lang="es-EC" sz="1200" dirty="0" smtClean="0"/>
              <a:t>Fuente: SENAGUA, 2019</a:t>
            </a:r>
            <a:endParaRPr lang="es-EC" sz="1200" dirty="0"/>
          </a:p>
        </p:txBody>
      </p:sp>
      <p:pic>
        <p:nvPicPr>
          <p:cNvPr id="5" name="Marcador de contenido 4"/>
          <p:cNvPicPr>
            <a:picLocks noGrp="1" noChangeAspect="1"/>
          </p:cNvPicPr>
          <p:nvPr>
            <p:ph idx="1"/>
          </p:nvPr>
        </p:nvPicPr>
        <p:blipFill>
          <a:blip r:embed="rId2"/>
          <a:stretch>
            <a:fillRect/>
          </a:stretch>
        </p:blipFill>
        <p:spPr>
          <a:xfrm>
            <a:off x="968401" y="1628800"/>
            <a:ext cx="7084179" cy="4392487"/>
          </a:xfrm>
          <a:prstGeom prst="rect">
            <a:avLst/>
          </a:prstGeom>
        </p:spPr>
      </p:pic>
    </p:spTree>
    <p:extLst>
      <p:ext uri="{BB962C8B-B14F-4D97-AF65-F5344CB8AC3E}">
        <p14:creationId xmlns:p14="http://schemas.microsoft.com/office/powerpoint/2010/main" val="159679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88640"/>
            <a:ext cx="7128792" cy="720080"/>
          </a:xfrm>
        </p:spPr>
        <p:txBody>
          <a:bodyPr>
            <a:noAutofit/>
          </a:bodyPr>
          <a:lstStyle/>
          <a:p>
            <a:pPr algn="l"/>
            <a:r>
              <a:rPr lang="es-EC" sz="2800" b="1" dirty="0"/>
              <a:t>Proyectos para control de inundaciones y riego </a:t>
            </a:r>
            <a:r>
              <a:rPr lang="es-EC" sz="2800" b="1" dirty="0" smtClean="0"/>
              <a:t>en estudios</a:t>
            </a:r>
            <a:endParaRPr lang="es-EC" sz="2800" b="1" dirty="0"/>
          </a:p>
        </p:txBody>
      </p:sp>
      <p:pic>
        <p:nvPicPr>
          <p:cNvPr id="6" name="Marcador de contenido 5"/>
          <p:cNvPicPr>
            <a:picLocks noGrp="1" noChangeAspect="1"/>
          </p:cNvPicPr>
          <p:nvPr>
            <p:ph idx="1"/>
          </p:nvPr>
        </p:nvPicPr>
        <p:blipFill>
          <a:blip r:embed="rId2"/>
          <a:stretch>
            <a:fillRect/>
          </a:stretch>
        </p:blipFill>
        <p:spPr>
          <a:xfrm>
            <a:off x="323501" y="1772816"/>
            <a:ext cx="8634673" cy="4248471"/>
          </a:xfrm>
          <a:prstGeom prst="rect">
            <a:avLst/>
          </a:prstGeom>
        </p:spPr>
      </p:pic>
      <p:sp>
        <p:nvSpPr>
          <p:cNvPr id="8" name="CuadroTexto 7"/>
          <p:cNvSpPr txBox="1"/>
          <p:nvPr/>
        </p:nvSpPr>
        <p:spPr>
          <a:xfrm>
            <a:off x="323501" y="6021287"/>
            <a:ext cx="1800200" cy="276999"/>
          </a:xfrm>
          <a:prstGeom prst="rect">
            <a:avLst/>
          </a:prstGeom>
          <a:noFill/>
        </p:spPr>
        <p:txBody>
          <a:bodyPr wrap="square" rtlCol="0">
            <a:spAutoFit/>
          </a:bodyPr>
          <a:lstStyle/>
          <a:p>
            <a:r>
              <a:rPr lang="es-EC" sz="1200" dirty="0" smtClean="0"/>
              <a:t>Fuente: SENAGUA, 2019</a:t>
            </a:r>
            <a:endParaRPr lang="es-EC" sz="1200" dirty="0"/>
          </a:p>
        </p:txBody>
      </p:sp>
    </p:spTree>
    <p:extLst>
      <p:ext uri="{BB962C8B-B14F-4D97-AF65-F5344CB8AC3E}">
        <p14:creationId xmlns:p14="http://schemas.microsoft.com/office/powerpoint/2010/main" val="352308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pPr algn="l"/>
            <a:r>
              <a:rPr lang="es-EC" sz="2800" b="1" dirty="0"/>
              <a:t>Sector </a:t>
            </a:r>
            <a:r>
              <a:rPr lang="es-EC" sz="2800" b="1" dirty="0" smtClean="0"/>
              <a:t>energético: Proyectos </a:t>
            </a:r>
            <a:r>
              <a:rPr lang="es-EC" sz="2800" b="1" dirty="0"/>
              <a:t>hidroeléctricos</a:t>
            </a:r>
          </a:p>
        </p:txBody>
      </p:sp>
      <p:sp>
        <p:nvSpPr>
          <p:cNvPr id="3" name="Marcador de contenido 2"/>
          <p:cNvSpPr>
            <a:spLocks noGrp="1"/>
          </p:cNvSpPr>
          <p:nvPr>
            <p:ph idx="1"/>
          </p:nvPr>
        </p:nvSpPr>
        <p:spPr>
          <a:xfrm>
            <a:off x="457200" y="1600200"/>
            <a:ext cx="8229600" cy="4853136"/>
          </a:xfrm>
        </p:spPr>
        <p:txBody>
          <a:bodyPr>
            <a:normAutofit/>
          </a:bodyPr>
          <a:lstStyle/>
          <a:p>
            <a:pPr marL="0" indent="0" algn="just">
              <a:buNone/>
            </a:pPr>
            <a:r>
              <a:rPr lang="es-EC" sz="2100" dirty="0" smtClean="0"/>
              <a:t>Proyectos  </a:t>
            </a:r>
            <a:r>
              <a:rPr lang="es-EC" sz="2100" dirty="0" smtClean="0"/>
              <a:t>hidroeléctricos, llamados </a:t>
            </a:r>
            <a:r>
              <a:rPr lang="es-EC" sz="2100" dirty="0"/>
              <a:t>por el gobierno como “emblemáticos</a:t>
            </a:r>
            <a:r>
              <a:rPr lang="es-EC" sz="2100" dirty="0" smtClean="0"/>
              <a:t>”, los que se han </a:t>
            </a:r>
            <a:r>
              <a:rPr lang="es-EC" sz="2100" dirty="0"/>
              <a:t>convertido en uno de los principales motores de desarrollo en el </a:t>
            </a:r>
            <a:r>
              <a:rPr lang="es-EC" sz="2100" dirty="0" smtClean="0"/>
              <a:t>Ecuador.</a:t>
            </a:r>
          </a:p>
          <a:p>
            <a:pPr marL="0" indent="0" algn="just">
              <a:buNone/>
            </a:pPr>
            <a:r>
              <a:rPr lang="es-EC" sz="2100" b="1" dirty="0" smtClean="0"/>
              <a:t>Puntos a destacar:</a:t>
            </a:r>
            <a:endParaRPr lang="es-EC" sz="2000" b="1" dirty="0" smtClean="0"/>
          </a:p>
          <a:p>
            <a:pPr algn="just">
              <a:buFontTx/>
              <a:buChar char="-"/>
            </a:pPr>
            <a:r>
              <a:rPr lang="es-EC" sz="1900" dirty="0" smtClean="0"/>
              <a:t>La </a:t>
            </a:r>
            <a:r>
              <a:rPr lang="es-EC" sz="1900" dirty="0"/>
              <a:t>actual </a:t>
            </a:r>
            <a:r>
              <a:rPr lang="es-EC" sz="2100" dirty="0" smtClean="0"/>
              <a:t>infraestructura eléctrica ha permitido duplicar la capacidad instalada de fuentes de energía renovable, por </a:t>
            </a:r>
            <a:r>
              <a:rPr lang="es-EC" sz="2100" dirty="0"/>
              <a:t>lo que, el </a:t>
            </a:r>
            <a:r>
              <a:rPr lang="es-EC" sz="2100" dirty="0" smtClean="0"/>
              <a:t>país paso de tener deficiencia </a:t>
            </a:r>
            <a:r>
              <a:rPr lang="es-EC" sz="2100" dirty="0"/>
              <a:t>en generación de energía </a:t>
            </a:r>
            <a:r>
              <a:rPr lang="es-EC" sz="2100" dirty="0" smtClean="0"/>
              <a:t>eléctrica a ser autosuficiente,</a:t>
            </a:r>
          </a:p>
          <a:p>
            <a:pPr algn="just">
              <a:buFontTx/>
              <a:buChar char="-"/>
            </a:pPr>
            <a:r>
              <a:rPr lang="es-EC" sz="2100" dirty="0" smtClean="0"/>
              <a:t>Permitió </a:t>
            </a:r>
            <a:r>
              <a:rPr lang="es-EC" sz="2100" dirty="0"/>
              <a:t>dejar de depender de conexiones con países </a:t>
            </a:r>
            <a:r>
              <a:rPr lang="es-EC" sz="2100" dirty="0" smtClean="0"/>
              <a:t>vecinos y manejar porcentajes bajos en generación termoeléctrica,</a:t>
            </a:r>
          </a:p>
          <a:p>
            <a:pPr algn="just">
              <a:buFontTx/>
              <a:buChar char="-"/>
            </a:pPr>
            <a:r>
              <a:rPr lang="es-EC" sz="2100" dirty="0" smtClean="0"/>
              <a:t>El Sistema Nacional Interconectado (SNI) a 2014 registró 2.440 MW (megavatios) de potencia nominal, a 2017 fue 4.715 MW y 5.272 MW a 2018.</a:t>
            </a:r>
          </a:p>
        </p:txBody>
      </p:sp>
    </p:spTree>
    <p:extLst>
      <p:ext uri="{BB962C8B-B14F-4D97-AF65-F5344CB8AC3E}">
        <p14:creationId xmlns:p14="http://schemas.microsoft.com/office/powerpoint/2010/main" val="2366900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pPr algn="l"/>
            <a:r>
              <a:rPr lang="es-EC" sz="2800" b="1" dirty="0"/>
              <a:t>Sector </a:t>
            </a:r>
            <a:r>
              <a:rPr lang="es-EC" sz="2800" b="1" dirty="0" smtClean="0"/>
              <a:t>energético: Proyectos </a:t>
            </a:r>
            <a:r>
              <a:rPr lang="es-EC" sz="2800" b="1" dirty="0"/>
              <a:t>hidroeléctricos</a:t>
            </a:r>
          </a:p>
        </p:txBody>
      </p:sp>
      <p:sp>
        <p:nvSpPr>
          <p:cNvPr id="3" name="Marcador de contenido 2"/>
          <p:cNvSpPr>
            <a:spLocks noGrp="1"/>
          </p:cNvSpPr>
          <p:nvPr>
            <p:ph idx="1"/>
          </p:nvPr>
        </p:nvSpPr>
        <p:spPr>
          <a:xfrm>
            <a:off x="637220" y="1412776"/>
            <a:ext cx="8229600" cy="4853136"/>
          </a:xfrm>
        </p:spPr>
        <p:txBody>
          <a:bodyPr>
            <a:normAutofit/>
          </a:bodyPr>
          <a:lstStyle/>
          <a:p>
            <a:pPr marL="0" indent="0" algn="just">
              <a:buNone/>
            </a:pPr>
            <a:r>
              <a:rPr lang="es-EC" sz="2100" dirty="0"/>
              <a:t>En 2016, la generación de energía eléctrica a través de fuentes renovables, en el SNI, alcanzó el 70,0% y en 2017 el 85,4</a:t>
            </a:r>
            <a:r>
              <a:rPr lang="es-EC" sz="2100" dirty="0" smtClean="0"/>
              <a:t>%, esto </a:t>
            </a:r>
            <a:r>
              <a:rPr lang="es-EC" sz="2100" dirty="0"/>
              <a:t>representa ahorros para el país en cuanto a consumo de combustibles fósiles </a:t>
            </a:r>
            <a:r>
              <a:rPr lang="es-EC" sz="2100" dirty="0" smtClean="0"/>
              <a:t>importados </a:t>
            </a:r>
            <a:r>
              <a:rPr lang="es-EC" sz="1400" b="1" i="1" dirty="0">
                <a:latin typeface="Calibri" panose="020F0502020204030204" pitchFamily="34" charset="0"/>
                <a:ea typeface="Calibri" panose="020F0502020204030204" pitchFamily="34" charset="0"/>
                <a:cs typeface="Times New Roman" panose="02020603050405020304" pitchFamily="18" charset="0"/>
              </a:rPr>
              <a:t>(</a:t>
            </a:r>
            <a:r>
              <a:rPr lang="es-EC" sz="1400" b="1" i="1" dirty="0" err="1">
                <a:latin typeface="Calibri" panose="020F0502020204030204" pitchFamily="34" charset="0"/>
                <a:ea typeface="Calibri" panose="020F0502020204030204" pitchFamily="34" charset="0"/>
                <a:cs typeface="Times New Roman" panose="02020603050405020304" pitchFamily="18" charset="0"/>
              </a:rPr>
              <a:t>Ojetivo</a:t>
            </a:r>
            <a:r>
              <a:rPr lang="es-EC" sz="1400" b="1" i="1" dirty="0">
                <a:latin typeface="Calibri" panose="020F0502020204030204" pitchFamily="34" charset="0"/>
                <a:ea typeface="Calibri" panose="020F0502020204030204" pitchFamily="34" charset="0"/>
                <a:cs typeface="Times New Roman" panose="02020603050405020304" pitchFamily="18" charset="0"/>
              </a:rPr>
              <a:t> 7 - Informe de avance del cumplimiento de la Agenda 2030 para el Desarrollo Sostenible, Planifica Ecuador, </a:t>
            </a:r>
            <a:r>
              <a:rPr lang="es-EC" sz="1400" b="1" i="1" dirty="0" smtClean="0">
                <a:latin typeface="Calibri" panose="020F0502020204030204" pitchFamily="34" charset="0"/>
                <a:ea typeface="Calibri" panose="020F0502020204030204" pitchFamily="34" charset="0"/>
                <a:cs typeface="Times New Roman" panose="02020603050405020304" pitchFamily="18" charset="0"/>
              </a:rPr>
              <a:t>2019)</a:t>
            </a:r>
            <a:endParaRPr lang="es-EC" sz="1400" b="1" i="1" dirty="0"/>
          </a:p>
          <a:p>
            <a:pPr marL="0" indent="0" algn="just">
              <a:buNone/>
            </a:pPr>
            <a:endParaRPr lang="es-EC" sz="2100" dirty="0"/>
          </a:p>
        </p:txBody>
      </p:sp>
      <p:pic>
        <p:nvPicPr>
          <p:cNvPr id="6" name="Imagen 5"/>
          <p:cNvPicPr>
            <a:picLocks noChangeAspect="1"/>
          </p:cNvPicPr>
          <p:nvPr/>
        </p:nvPicPr>
        <p:blipFill>
          <a:blip r:embed="rId2"/>
          <a:stretch>
            <a:fillRect/>
          </a:stretch>
        </p:blipFill>
        <p:spPr>
          <a:xfrm>
            <a:off x="2591780" y="3189432"/>
            <a:ext cx="4536504" cy="3076480"/>
          </a:xfrm>
          <a:prstGeom prst="rect">
            <a:avLst/>
          </a:prstGeom>
        </p:spPr>
      </p:pic>
    </p:spTree>
    <p:extLst>
      <p:ext uri="{BB962C8B-B14F-4D97-AF65-F5344CB8AC3E}">
        <p14:creationId xmlns:p14="http://schemas.microsoft.com/office/powerpoint/2010/main" val="414653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pPr algn="l"/>
            <a:r>
              <a:rPr lang="es-EC" sz="2800" b="1" dirty="0"/>
              <a:t>Sector energético: Proyectos hidroeléctricos</a:t>
            </a:r>
          </a:p>
        </p:txBody>
      </p:sp>
      <p:sp>
        <p:nvSpPr>
          <p:cNvPr id="3" name="Marcador de contenido 2"/>
          <p:cNvSpPr>
            <a:spLocks noGrp="1"/>
          </p:cNvSpPr>
          <p:nvPr>
            <p:ph idx="1"/>
          </p:nvPr>
        </p:nvSpPr>
        <p:spPr>
          <a:xfrm>
            <a:off x="457200" y="1600200"/>
            <a:ext cx="8229600" cy="4853136"/>
          </a:xfrm>
        </p:spPr>
        <p:txBody>
          <a:bodyPr>
            <a:normAutofit fontScale="92500" lnSpcReduction="10000"/>
          </a:bodyPr>
          <a:lstStyle/>
          <a:p>
            <a:pPr marL="0" indent="0" algn="just">
              <a:buNone/>
            </a:pPr>
            <a:r>
              <a:rPr lang="es-EC" sz="2200" dirty="0" smtClean="0"/>
              <a:t>Entonces se pusieron en marcha casi de manera simultánea:</a:t>
            </a:r>
          </a:p>
          <a:p>
            <a:pPr algn="just"/>
            <a:r>
              <a:rPr lang="es-EC" sz="2200" dirty="0"/>
              <a:t>Hidroeléctrica Coca Codo Sinclair</a:t>
            </a:r>
          </a:p>
          <a:p>
            <a:pPr algn="just"/>
            <a:r>
              <a:rPr lang="es-EC" sz="2200" dirty="0"/>
              <a:t>Hidroeléctrica Sopladora</a:t>
            </a:r>
          </a:p>
          <a:p>
            <a:pPr algn="just"/>
            <a:r>
              <a:rPr lang="es-EC" sz="2200" dirty="0"/>
              <a:t>Hidroeléctrica </a:t>
            </a:r>
            <a:r>
              <a:rPr lang="es-EC" sz="2200" dirty="0" err="1"/>
              <a:t>Manduriacu</a:t>
            </a:r>
            <a:endParaRPr lang="es-EC" sz="2200" dirty="0"/>
          </a:p>
          <a:p>
            <a:pPr algn="just"/>
            <a:r>
              <a:rPr lang="es-EC" sz="2200" dirty="0"/>
              <a:t>Proyecto hidroeléctrica </a:t>
            </a:r>
            <a:r>
              <a:rPr lang="es-EC" sz="2200" dirty="0" err="1"/>
              <a:t>Delsitanisagua</a:t>
            </a:r>
            <a:endParaRPr lang="es-EC" sz="2200" dirty="0"/>
          </a:p>
          <a:p>
            <a:pPr algn="just"/>
            <a:r>
              <a:rPr lang="es-EC" sz="2200" dirty="0"/>
              <a:t>Proyecto Hidroeléctrico Mazar Dudas</a:t>
            </a:r>
          </a:p>
          <a:p>
            <a:pPr algn="just"/>
            <a:r>
              <a:rPr lang="es-EC" sz="2200" dirty="0"/>
              <a:t>Proyecto Hidroeléctrico Minas San Francisco</a:t>
            </a:r>
          </a:p>
          <a:p>
            <a:pPr algn="just"/>
            <a:r>
              <a:rPr lang="es-EC" sz="2200" dirty="0"/>
              <a:t>Proyecto Hidroeléctrico </a:t>
            </a:r>
            <a:r>
              <a:rPr lang="es-EC" sz="2200" dirty="0" err="1"/>
              <a:t>Toachi</a:t>
            </a:r>
            <a:r>
              <a:rPr lang="es-EC" sz="2200" dirty="0"/>
              <a:t> </a:t>
            </a:r>
            <a:r>
              <a:rPr lang="es-EC" sz="2200" dirty="0" err="1"/>
              <a:t>Pilatón</a:t>
            </a:r>
            <a:endParaRPr lang="es-EC" sz="2200" dirty="0"/>
          </a:p>
          <a:p>
            <a:pPr algn="just"/>
            <a:r>
              <a:rPr lang="es-EC" sz="2200" dirty="0"/>
              <a:t>Proyecto Hidroeléctrico Quijos</a:t>
            </a:r>
          </a:p>
          <a:p>
            <a:pPr marL="0" indent="0" algn="just">
              <a:buNone/>
            </a:pPr>
            <a:r>
              <a:rPr lang="es-EC" sz="2200" dirty="0" smtClean="0"/>
              <a:t>Problemas </a:t>
            </a:r>
            <a:r>
              <a:rPr lang="es-EC" sz="2200" dirty="0"/>
              <a:t>en </a:t>
            </a:r>
            <a:r>
              <a:rPr lang="es-EC" sz="2200" dirty="0" smtClean="0"/>
              <a:t>sus ejecuciones no </a:t>
            </a:r>
            <a:r>
              <a:rPr lang="es-EC" sz="2200" dirty="0"/>
              <a:t>demoraron en llegar. Las culminaciones y puesta en marcha de 5 de los 8 proyectos sufrieron desfases y éstos no han sido concluidos por varias falencias tanto </a:t>
            </a:r>
            <a:r>
              <a:rPr lang="es-EC" sz="2200" dirty="0" smtClean="0"/>
              <a:t>administrativas, financieras y de </a:t>
            </a:r>
            <a:r>
              <a:rPr lang="es-EC" sz="2200" dirty="0"/>
              <a:t>como de carácter </a:t>
            </a:r>
            <a:r>
              <a:rPr lang="es-EC" sz="2200" dirty="0" smtClean="0"/>
              <a:t>técnico</a:t>
            </a:r>
            <a:endParaRPr lang="es-EC" sz="2100" dirty="0" smtClean="0"/>
          </a:p>
          <a:p>
            <a:pPr marL="0" indent="0" algn="just">
              <a:buNone/>
            </a:pPr>
            <a:endParaRPr lang="es-EC" sz="2100" dirty="0"/>
          </a:p>
          <a:p>
            <a:pPr algn="just"/>
            <a:endParaRPr lang="es-EC" sz="2100" dirty="0"/>
          </a:p>
          <a:p>
            <a:pPr algn="just"/>
            <a:endParaRPr lang="es-EC" sz="2100" dirty="0"/>
          </a:p>
          <a:p>
            <a:pPr algn="just"/>
            <a:endParaRPr lang="es-EC" dirty="0" smtClean="0"/>
          </a:p>
          <a:p>
            <a:pPr algn="just"/>
            <a:endParaRPr lang="es-EC" sz="2100" i="1" dirty="0"/>
          </a:p>
          <a:p>
            <a:pPr algn="just"/>
            <a:endParaRPr lang="es-EC" dirty="0"/>
          </a:p>
          <a:p>
            <a:pPr algn="just"/>
            <a:endParaRPr lang="es-EC" sz="2100" dirty="0"/>
          </a:p>
          <a:p>
            <a:pPr algn="just"/>
            <a:endParaRPr lang="es-EC" dirty="0"/>
          </a:p>
          <a:p>
            <a:pPr algn="just"/>
            <a:endParaRPr lang="es-EC" sz="2100" dirty="0"/>
          </a:p>
          <a:p>
            <a:pPr algn="just"/>
            <a:endParaRPr lang="es-EC" sz="2100" dirty="0"/>
          </a:p>
        </p:txBody>
      </p:sp>
    </p:spTree>
    <p:extLst>
      <p:ext uri="{BB962C8B-B14F-4D97-AF65-F5344CB8AC3E}">
        <p14:creationId xmlns:p14="http://schemas.microsoft.com/office/powerpoint/2010/main" val="409944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pPr algn="l"/>
            <a:r>
              <a:rPr lang="es-EC" sz="2800" b="1" dirty="0"/>
              <a:t>Sector energético: Proyectos hidroeléctricos</a:t>
            </a:r>
          </a:p>
        </p:txBody>
      </p:sp>
      <p:sp>
        <p:nvSpPr>
          <p:cNvPr id="3" name="Marcador de contenido 2"/>
          <p:cNvSpPr>
            <a:spLocks noGrp="1"/>
          </p:cNvSpPr>
          <p:nvPr>
            <p:ph idx="1"/>
          </p:nvPr>
        </p:nvSpPr>
        <p:spPr>
          <a:xfrm>
            <a:off x="457200" y="1600200"/>
            <a:ext cx="8229600" cy="4853136"/>
          </a:xfrm>
        </p:spPr>
        <p:txBody>
          <a:bodyPr>
            <a:normAutofit/>
          </a:bodyPr>
          <a:lstStyle/>
          <a:p>
            <a:pPr algn="just"/>
            <a:endParaRPr lang="es-EC" sz="2100" dirty="0"/>
          </a:p>
          <a:p>
            <a:pPr algn="just"/>
            <a:endParaRPr lang="es-EC" sz="2100" dirty="0"/>
          </a:p>
          <a:p>
            <a:pPr algn="just"/>
            <a:endParaRPr lang="es-EC" sz="2100" dirty="0"/>
          </a:p>
          <a:p>
            <a:pPr algn="just"/>
            <a:endParaRPr lang="es-EC" dirty="0" smtClean="0"/>
          </a:p>
          <a:p>
            <a:pPr algn="just"/>
            <a:endParaRPr lang="es-EC" sz="2100" i="1" dirty="0"/>
          </a:p>
          <a:p>
            <a:pPr algn="just"/>
            <a:endParaRPr lang="es-EC" dirty="0"/>
          </a:p>
          <a:p>
            <a:pPr algn="just"/>
            <a:endParaRPr lang="es-EC" sz="2100" dirty="0"/>
          </a:p>
          <a:p>
            <a:pPr algn="just"/>
            <a:endParaRPr lang="es-EC" dirty="0"/>
          </a:p>
          <a:p>
            <a:pPr algn="just"/>
            <a:endParaRPr lang="es-EC" sz="2100" dirty="0"/>
          </a:p>
          <a:p>
            <a:pPr algn="just"/>
            <a:endParaRPr lang="es-EC" sz="21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58516"/>
            <a:ext cx="7704856" cy="4536504"/>
          </a:xfrm>
          <a:prstGeom prst="rect">
            <a:avLst/>
          </a:prstGeom>
          <a:noFill/>
          <a:ln>
            <a:noFill/>
          </a:ln>
        </p:spPr>
      </p:pic>
    </p:spTree>
    <p:extLst>
      <p:ext uri="{BB962C8B-B14F-4D97-AF65-F5344CB8AC3E}">
        <p14:creationId xmlns:p14="http://schemas.microsoft.com/office/powerpoint/2010/main" val="411832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 Base Legal</a:t>
            </a:r>
            <a:endParaRPr lang="es-EC" sz="2800" b="1" dirty="0"/>
          </a:p>
        </p:txBody>
      </p:sp>
      <p:sp>
        <p:nvSpPr>
          <p:cNvPr id="3" name="Marcador de contenido 2"/>
          <p:cNvSpPr>
            <a:spLocks noGrp="1"/>
          </p:cNvSpPr>
          <p:nvPr>
            <p:ph idx="1"/>
          </p:nvPr>
        </p:nvSpPr>
        <p:spPr>
          <a:xfrm>
            <a:off x="457200" y="1600200"/>
            <a:ext cx="8229600" cy="4853136"/>
          </a:xfrm>
        </p:spPr>
        <p:txBody>
          <a:bodyPr>
            <a:normAutofit fontScale="77500" lnSpcReduction="20000"/>
          </a:bodyPr>
          <a:lstStyle/>
          <a:p>
            <a:pPr marL="0" indent="0">
              <a:buNone/>
            </a:pPr>
            <a:r>
              <a:rPr lang="es-EC" sz="2400" dirty="0" smtClean="0">
                <a:latin typeface="Arial Black" panose="020B0A04020102020204" pitchFamily="34" charset="0"/>
              </a:rPr>
              <a:t>Constitución de la República del Ecuador C.R.E</a:t>
            </a:r>
            <a:endParaRPr lang="es-EC" sz="2400" dirty="0">
              <a:latin typeface="Arial Black" panose="020B0A04020102020204" pitchFamily="34" charset="0"/>
            </a:endParaRPr>
          </a:p>
          <a:p>
            <a:pPr algn="just"/>
            <a:r>
              <a:rPr lang="es-EC" sz="2400" dirty="0">
                <a:latin typeface="Arial Black" panose="020B0A04020102020204" pitchFamily="34" charset="0"/>
              </a:rPr>
              <a:t>Art. 211</a:t>
            </a:r>
            <a:r>
              <a:rPr lang="es-EC" sz="2400" i="1" dirty="0">
                <a:latin typeface="Arial" panose="020B0604020202020204" pitchFamily="34" charset="0"/>
                <a:cs typeface="Arial" panose="020B0604020202020204" pitchFamily="34" charset="0"/>
              </a:rPr>
              <a:t>.- “La Contraloría General del Estado es un organismo técnico encargado del control de la utilización de los recursos estatales, y la consecución de los objetivos de las instituciones del Estado y de las personas jurídicas de derecho privado que dispongan de recursos públicos”.</a:t>
            </a:r>
          </a:p>
          <a:p>
            <a:pPr algn="just"/>
            <a:r>
              <a:rPr lang="es-EC" sz="2400" i="1" dirty="0">
                <a:latin typeface="Arial Black" panose="020B0A04020102020204" pitchFamily="34" charset="0"/>
                <a:cs typeface="Arial" panose="020B0604020202020204" pitchFamily="34" charset="0"/>
              </a:rPr>
              <a:t>Art. 212.-  </a:t>
            </a:r>
            <a:r>
              <a:rPr lang="es-EC" sz="2400" i="1" dirty="0">
                <a:latin typeface="Arial" panose="020B0604020202020204" pitchFamily="34" charset="0"/>
                <a:cs typeface="Arial" panose="020B0604020202020204" pitchFamily="34" charset="0"/>
              </a:rPr>
              <a:t>“Serán funciones de la Contraloría General del Estado, además de las que determine la ley: </a:t>
            </a:r>
          </a:p>
          <a:p>
            <a:pPr algn="just"/>
            <a:r>
              <a:rPr lang="es-EC" sz="2400" i="1" dirty="0">
                <a:latin typeface="Arial" panose="020B0604020202020204" pitchFamily="34" charset="0"/>
                <a:cs typeface="Arial" panose="020B0604020202020204" pitchFamily="34" charset="0"/>
              </a:rPr>
              <a:t>1. Dirigir el sistema de control administrativo que se compone de auditoría interna, auditoría externa y del control interno de las entidades del sector público y de las entidades privadas que dispongan de recursos públicos. </a:t>
            </a:r>
          </a:p>
          <a:p>
            <a:pPr algn="just"/>
            <a:r>
              <a:rPr lang="es-EC" sz="2400" i="1" dirty="0">
                <a:latin typeface="Arial" panose="020B0604020202020204" pitchFamily="34" charset="0"/>
                <a:cs typeface="Arial" panose="020B0604020202020204" pitchFamily="34" charset="0"/>
              </a:rPr>
              <a:t>2. Determinar responsabilidades administrativas y civiles culposas e indicios de responsabilidad penal, relacionadas con los aspectos y gestiones sujetas a su control, sin perjuicio de las funciones que en esta materia sean propias de la Fiscalía General del Estado. </a:t>
            </a:r>
          </a:p>
          <a:p>
            <a:pPr algn="just"/>
            <a:r>
              <a:rPr lang="es-EC" sz="2400" i="1" dirty="0">
                <a:latin typeface="Arial" panose="020B0604020202020204" pitchFamily="34" charset="0"/>
                <a:cs typeface="Arial" panose="020B0604020202020204" pitchFamily="34" charset="0"/>
              </a:rPr>
              <a:t>3. Expedir la normativa para el cumplimiento de sus funciones. </a:t>
            </a:r>
          </a:p>
          <a:p>
            <a:pPr algn="just"/>
            <a:r>
              <a:rPr lang="es-EC" sz="2400" i="1" dirty="0">
                <a:latin typeface="Arial" panose="020B0604020202020204" pitchFamily="34" charset="0"/>
                <a:cs typeface="Arial" panose="020B0604020202020204" pitchFamily="34" charset="0"/>
              </a:rPr>
              <a:t>4. Asesorar a los órganos y entidades del Estado cuando se le solicite”.</a:t>
            </a:r>
          </a:p>
          <a:p>
            <a:pPr algn="just"/>
            <a:endParaRPr lang="es-EC" sz="2100" dirty="0"/>
          </a:p>
          <a:p>
            <a:pPr algn="just"/>
            <a:endParaRPr lang="es-EC" sz="2100" dirty="0"/>
          </a:p>
          <a:p>
            <a:pPr algn="just"/>
            <a:endParaRPr lang="es-EC" sz="2100" dirty="0"/>
          </a:p>
          <a:p>
            <a:pPr algn="just"/>
            <a:endParaRPr lang="es-EC" dirty="0" smtClean="0"/>
          </a:p>
          <a:p>
            <a:pPr algn="just"/>
            <a:endParaRPr lang="es-EC" sz="2100" i="1" dirty="0"/>
          </a:p>
          <a:p>
            <a:pPr algn="just"/>
            <a:endParaRPr lang="es-EC" dirty="0"/>
          </a:p>
          <a:p>
            <a:pPr algn="just"/>
            <a:endParaRPr lang="es-EC" sz="2100" dirty="0"/>
          </a:p>
          <a:p>
            <a:pPr algn="just"/>
            <a:endParaRPr lang="es-EC" dirty="0"/>
          </a:p>
          <a:p>
            <a:pPr algn="just"/>
            <a:endParaRPr lang="es-EC" sz="2100" dirty="0"/>
          </a:p>
          <a:p>
            <a:pPr algn="just"/>
            <a:endParaRPr lang="es-EC" sz="2100" dirty="0"/>
          </a:p>
        </p:txBody>
      </p:sp>
    </p:spTree>
    <p:extLst>
      <p:ext uri="{BB962C8B-B14F-4D97-AF65-F5344CB8AC3E}">
        <p14:creationId xmlns:p14="http://schemas.microsoft.com/office/powerpoint/2010/main" val="10559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a:t>
            </a:r>
            <a:endParaRPr lang="es-EC" sz="2800" b="1" dirty="0"/>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498947104"/>
              </p:ext>
            </p:extLst>
          </p:nvPr>
        </p:nvGraphicFramePr>
        <p:xfrm>
          <a:off x="-108520" y="1402797"/>
          <a:ext cx="8964488"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65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algn="just"/>
            <a:r>
              <a:rPr lang="es-EC" sz="2400" dirty="0"/>
              <a:t>El control </a:t>
            </a:r>
            <a:r>
              <a:rPr lang="es-EC" sz="2400" dirty="0" smtClean="0"/>
              <a:t>se </a:t>
            </a:r>
            <a:r>
              <a:rPr lang="es-EC" sz="2400" dirty="0"/>
              <a:t>ejerce mediante la auditoría gubernamental y el examen </a:t>
            </a:r>
            <a:r>
              <a:rPr lang="es-EC" sz="2400" dirty="0" smtClean="0"/>
              <a:t>especial, desarrolladas en auditoría financiera, auditoría de aspectos ambientales, auditoría de obras públicas o de ingeniería</a:t>
            </a:r>
            <a:r>
              <a:rPr lang="es-EC" sz="2400" dirty="0" smtClean="0"/>
              <a:t>.</a:t>
            </a:r>
          </a:p>
          <a:p>
            <a:pPr marL="0" indent="0" algn="just">
              <a:buNone/>
            </a:pPr>
            <a:endParaRPr lang="es-EC" sz="2400" dirty="0" smtClean="0"/>
          </a:p>
          <a:p>
            <a:pPr algn="just"/>
            <a:r>
              <a:rPr lang="es-EC" sz="2400" dirty="0" smtClean="0"/>
              <a:t>Para </a:t>
            </a:r>
            <a:r>
              <a:rPr lang="es-EC" sz="2400" dirty="0"/>
              <a:t>el cumplimiento de sus funciones, la </a:t>
            </a:r>
            <a:r>
              <a:rPr lang="es-EC" sz="2400" dirty="0" smtClean="0"/>
              <a:t>CGE </a:t>
            </a:r>
            <a:r>
              <a:rPr lang="es-EC" sz="2400" dirty="0"/>
              <a:t>cuenta con 9 direcciones nacionales de auditoría, 23 direcciones provinciales y 160 unidades de auditoría interna</a:t>
            </a:r>
          </a:p>
        </p:txBody>
      </p:sp>
    </p:spTree>
    <p:extLst>
      <p:ext uri="{BB962C8B-B14F-4D97-AF65-F5344CB8AC3E}">
        <p14:creationId xmlns:p14="http://schemas.microsoft.com/office/powerpoint/2010/main" val="405032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7571184" cy="1228998"/>
          </a:xfrm>
        </p:spPr>
        <p:txBody>
          <a:bodyPr>
            <a:normAutofit/>
          </a:bodyPr>
          <a:lstStyle/>
          <a:p>
            <a:pPr algn="l"/>
            <a:r>
              <a:rPr lang="es-EC" sz="3600" b="1" dirty="0" smtClean="0"/>
              <a:t>OBJETIVO</a:t>
            </a:r>
            <a:endParaRPr lang="es-EC"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86089558"/>
              </p:ext>
            </p:extLst>
          </p:nvPr>
        </p:nvGraphicFramePr>
        <p:xfrm>
          <a:off x="457200" y="1166018"/>
          <a:ext cx="778720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22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a:t>
            </a:r>
            <a:endParaRPr lang="es-EC" sz="2800" b="1" dirty="0"/>
          </a:p>
        </p:txBody>
      </p:sp>
      <p:sp>
        <p:nvSpPr>
          <p:cNvPr id="4" name="Marcador de contenido 3"/>
          <p:cNvSpPr>
            <a:spLocks noGrp="1"/>
          </p:cNvSpPr>
          <p:nvPr>
            <p:ph idx="1"/>
          </p:nvPr>
        </p:nvSpPr>
        <p:spPr>
          <a:xfrm>
            <a:off x="457200" y="1600201"/>
            <a:ext cx="8229600" cy="604663"/>
          </a:xfrm>
        </p:spPr>
        <p:txBody>
          <a:bodyPr>
            <a:noAutofit/>
          </a:bodyPr>
          <a:lstStyle/>
          <a:p>
            <a:pPr marL="0" indent="0" algn="just">
              <a:buNone/>
            </a:pPr>
            <a:r>
              <a:rPr lang="es-EC" sz="1600" dirty="0" smtClean="0"/>
              <a:t>Acciones </a:t>
            </a:r>
            <a:r>
              <a:rPr lang="es-EC" sz="1600" dirty="0"/>
              <a:t>de control realizadas actualmente a los proyectos hidroeléctricas mencionados, se detallan a continuación: </a:t>
            </a:r>
          </a:p>
          <a:p>
            <a:pPr algn="just"/>
            <a:endParaRPr lang="es-EC" sz="2400" dirty="0"/>
          </a:p>
        </p:txBody>
      </p:sp>
      <p:graphicFrame>
        <p:nvGraphicFramePr>
          <p:cNvPr id="5" name="Tabla 4"/>
          <p:cNvGraphicFramePr>
            <a:graphicFrameLocks noGrp="1"/>
          </p:cNvGraphicFramePr>
          <p:nvPr>
            <p:extLst>
              <p:ext uri="{D42A27DB-BD31-4B8C-83A1-F6EECF244321}">
                <p14:modId xmlns:p14="http://schemas.microsoft.com/office/powerpoint/2010/main" val="3219179442"/>
              </p:ext>
            </p:extLst>
          </p:nvPr>
        </p:nvGraphicFramePr>
        <p:xfrm>
          <a:off x="683568" y="2196384"/>
          <a:ext cx="7704853" cy="3952799"/>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3891544656"/>
                    </a:ext>
                  </a:extLst>
                </a:gridCol>
                <a:gridCol w="720080">
                  <a:extLst>
                    <a:ext uri="{9D8B030D-6E8A-4147-A177-3AD203B41FA5}">
                      <a16:colId xmlns:a16="http://schemas.microsoft.com/office/drawing/2014/main" val="3654188402"/>
                    </a:ext>
                  </a:extLst>
                </a:gridCol>
                <a:gridCol w="864096">
                  <a:extLst>
                    <a:ext uri="{9D8B030D-6E8A-4147-A177-3AD203B41FA5}">
                      <a16:colId xmlns:a16="http://schemas.microsoft.com/office/drawing/2014/main" val="1378821819"/>
                    </a:ext>
                  </a:extLst>
                </a:gridCol>
                <a:gridCol w="3407575">
                  <a:extLst>
                    <a:ext uri="{9D8B030D-6E8A-4147-A177-3AD203B41FA5}">
                      <a16:colId xmlns:a16="http://schemas.microsoft.com/office/drawing/2014/main" val="3498635239"/>
                    </a:ext>
                  </a:extLst>
                </a:gridCol>
                <a:gridCol w="856780">
                  <a:extLst>
                    <a:ext uri="{9D8B030D-6E8A-4147-A177-3AD203B41FA5}">
                      <a16:colId xmlns:a16="http://schemas.microsoft.com/office/drawing/2014/main" val="3481982117"/>
                    </a:ext>
                  </a:extLst>
                </a:gridCol>
                <a:gridCol w="855239">
                  <a:extLst>
                    <a:ext uri="{9D8B030D-6E8A-4147-A177-3AD203B41FA5}">
                      <a16:colId xmlns:a16="http://schemas.microsoft.com/office/drawing/2014/main" val="3734188635"/>
                    </a:ext>
                  </a:extLst>
                </a:gridCol>
                <a:gridCol w="641043">
                  <a:extLst>
                    <a:ext uri="{9D8B030D-6E8A-4147-A177-3AD203B41FA5}">
                      <a16:colId xmlns:a16="http://schemas.microsoft.com/office/drawing/2014/main" val="2330182547"/>
                    </a:ext>
                  </a:extLst>
                </a:gridCol>
              </a:tblGrid>
              <a:tr h="186125">
                <a:tc rowSpan="2">
                  <a:txBody>
                    <a:bodyPr/>
                    <a:lstStyle/>
                    <a:p>
                      <a:pPr algn="ctr">
                        <a:lnSpc>
                          <a:spcPct val="107000"/>
                        </a:lnSpc>
                        <a:spcAft>
                          <a:spcPts val="0"/>
                        </a:spcAft>
                      </a:pPr>
                      <a:r>
                        <a:rPr lang="es-EC" sz="10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rowSpan="2">
                  <a:txBody>
                    <a:bodyPr/>
                    <a:lstStyle/>
                    <a:p>
                      <a:pPr algn="ctr">
                        <a:lnSpc>
                          <a:spcPct val="107000"/>
                        </a:lnSpc>
                        <a:spcAft>
                          <a:spcPts val="0"/>
                        </a:spcAft>
                      </a:pPr>
                      <a:r>
                        <a:rPr lang="es-EC" sz="1000">
                          <a:effectLst/>
                        </a:rPr>
                        <a:t>Nº Informe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rowSpan="2">
                  <a:txBody>
                    <a:bodyPr/>
                    <a:lstStyle/>
                    <a:p>
                      <a:pPr algn="ctr">
                        <a:lnSpc>
                          <a:spcPct val="107000"/>
                        </a:lnSpc>
                        <a:spcAft>
                          <a:spcPts val="0"/>
                        </a:spcAft>
                      </a:pPr>
                      <a:r>
                        <a:rPr lang="es-EC" sz="1000">
                          <a:effectLst/>
                        </a:rPr>
                        <a:t>Fecha aprobación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rowSpan="2">
                  <a:txBody>
                    <a:bodyPr/>
                    <a:lstStyle/>
                    <a:p>
                      <a:pPr algn="ctr">
                        <a:lnSpc>
                          <a:spcPct val="107000"/>
                        </a:lnSpc>
                        <a:spcAft>
                          <a:spcPts val="0"/>
                        </a:spcAft>
                      </a:pPr>
                      <a:r>
                        <a:rPr lang="es-EC" sz="1000" dirty="0">
                          <a:effectLst/>
                        </a:rPr>
                        <a:t>Descripción del Examen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gridSpan="2">
                  <a:txBody>
                    <a:bodyPr/>
                    <a:lstStyle/>
                    <a:p>
                      <a:pPr algn="ctr">
                        <a:lnSpc>
                          <a:spcPct val="107000"/>
                        </a:lnSpc>
                        <a:spcAft>
                          <a:spcPts val="0"/>
                        </a:spcAft>
                      </a:pPr>
                      <a:r>
                        <a:rPr lang="es-EC" sz="1000">
                          <a:effectLst/>
                        </a:rPr>
                        <a:t>Período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hMerge="1">
                  <a:txBody>
                    <a:bodyPr/>
                    <a:lstStyle/>
                    <a:p>
                      <a:endParaRPr lang="es-EC"/>
                    </a:p>
                  </a:txBody>
                  <a:tcPr/>
                </a:tc>
                <a:tc rowSpan="2">
                  <a:txBody>
                    <a:bodyPr/>
                    <a:lstStyle/>
                    <a:p>
                      <a:pPr algn="ctr">
                        <a:lnSpc>
                          <a:spcPct val="107000"/>
                        </a:lnSpc>
                        <a:spcAft>
                          <a:spcPts val="0"/>
                        </a:spcAft>
                      </a:pPr>
                      <a:r>
                        <a:rPr lang="es-EC" sz="1000" dirty="0">
                          <a:effectLst/>
                        </a:rPr>
                        <a:t>Proyecto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345394844"/>
                  </a:ext>
                </a:extLst>
              </a:tr>
              <a:tr h="18612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a:effectLst/>
                        </a:rPr>
                        <a:t>Desde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Hasta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vMerge="1">
                  <a:txBody>
                    <a:bodyPr/>
                    <a:lstStyle/>
                    <a:p>
                      <a:endParaRPr lang="es-EC"/>
                    </a:p>
                  </a:txBody>
                  <a:tcPr/>
                </a:tc>
                <a:extLst>
                  <a:ext uri="{0D108BD9-81ED-4DB2-BD59-A6C34878D82A}">
                    <a16:rowId xmlns:a16="http://schemas.microsoft.com/office/drawing/2014/main" val="450454501"/>
                  </a:ext>
                </a:extLst>
              </a:tr>
              <a:tr h="513676">
                <a:tc>
                  <a:txBody>
                    <a:bodyPr/>
                    <a:lstStyle/>
                    <a:p>
                      <a:pPr algn="ctr">
                        <a:lnSpc>
                          <a:spcPct val="107000"/>
                        </a:lnSpc>
                        <a:spcAft>
                          <a:spcPts val="0"/>
                        </a:spcAft>
                      </a:pPr>
                      <a:r>
                        <a:rPr lang="es-EC" sz="10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0020-DIAPA-2012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2012-07-27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dirty="0">
                          <a:effectLst/>
                        </a:rPr>
                        <a:t>Examen Especial de Ingeniería al proceso de contratación de la fiscalización del proyecto hidroeléctrico Coca Codo Sinclair, al control y a la construcción del proyecto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2010-03-20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2012-02-20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900">
                          <a:effectLst/>
                        </a:rPr>
                        <a:t>Coca Codo Sinclair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785813455"/>
                  </a:ext>
                </a:extLst>
              </a:tr>
              <a:tr h="579877">
                <a:tc>
                  <a:txBody>
                    <a:bodyPr/>
                    <a:lstStyle/>
                    <a:p>
                      <a:pPr algn="ctr">
                        <a:lnSpc>
                          <a:spcPct val="107000"/>
                        </a:lnSpc>
                        <a:spcAft>
                          <a:spcPts val="0"/>
                        </a:spcAft>
                      </a:pPr>
                      <a:r>
                        <a:rPr lang="es-EC" sz="10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0060-DAPyA-2015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2015-12-23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dirty="0">
                          <a:effectLst/>
                        </a:rPr>
                        <a:t>Examen Especial de Ingeniería a la construcción, fiscalización y </a:t>
                      </a:r>
                      <a:r>
                        <a:rPr lang="es-EC" sz="1000" dirty="0" err="1">
                          <a:effectLst/>
                        </a:rPr>
                        <a:t>adinistración</a:t>
                      </a:r>
                      <a:r>
                        <a:rPr lang="es-EC" sz="1000" dirty="0">
                          <a:effectLst/>
                        </a:rPr>
                        <a:t> del proyecto Hidroeléctrico Coca Codo Sinclair, que se ejecuta en las provincias de Napo y </a:t>
                      </a:r>
                      <a:r>
                        <a:rPr lang="es-EC" sz="1000" dirty="0" err="1">
                          <a:effectLst/>
                        </a:rPr>
                        <a:t>Sucumbios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2012-09-10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2015-12-15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900">
                          <a:effectLst/>
                        </a:rPr>
                        <a:t>Coca Codo Sinclair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512290342"/>
                  </a:ext>
                </a:extLst>
              </a:tr>
              <a:tr h="687444">
                <a:tc>
                  <a:txBody>
                    <a:bodyPr/>
                    <a:lstStyle/>
                    <a:p>
                      <a:pPr algn="ctr">
                        <a:lnSpc>
                          <a:spcPct val="107000"/>
                        </a:lnSpc>
                        <a:spcAft>
                          <a:spcPts val="0"/>
                        </a:spcAft>
                      </a:pPr>
                      <a:r>
                        <a:rPr lang="es-EC" sz="10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u="none" strike="noStrike">
                          <a:effectLst/>
                          <a:hlinkClick r:id="rId2"/>
                        </a:rPr>
                        <a:t>DNA8-0001-2019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2019-02-01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dirty="0">
                          <a:effectLst/>
                        </a:rPr>
                        <a:t>Examen Especial a la ejecución, terminación, liquidación y recepción de los contratos de construcción y fiscalización del Proyecto Hidroeléctrico COCA CODO SINCLAIR; y, a la operación y mantenimiento del mencionado proyecto, incluye aspectos ambientales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2015-12-16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2018-04-30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900">
                          <a:effectLst/>
                        </a:rPr>
                        <a:t>Coca Codo Sinclair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653042191"/>
                  </a:ext>
                </a:extLst>
              </a:tr>
              <a:tr h="661703">
                <a:tc>
                  <a:txBody>
                    <a:bodyPr/>
                    <a:lstStyle/>
                    <a:p>
                      <a:pPr algn="ctr">
                        <a:lnSpc>
                          <a:spcPct val="107000"/>
                        </a:lnSpc>
                        <a:spcAft>
                          <a:spcPts val="0"/>
                        </a:spcAft>
                      </a:pPr>
                      <a:r>
                        <a:rPr lang="es-EC" sz="10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DAPyA-0009-2017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2017-04-28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practicado a los estudios, proceso de contratación, ejecución y fiscalización del proyecto de la Central Hidroeléctrica Delsitanisagua a cargo de la CORPORACIÓN ELÉCTRICA DEL ECUADOR CELEC EP,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2011-06-01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2016-09-15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900">
                          <a:effectLst/>
                        </a:rPr>
                        <a:t>Delsitanisagua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419862649"/>
                  </a:ext>
                </a:extLst>
              </a:tr>
              <a:tr h="513676">
                <a:tc>
                  <a:txBody>
                    <a:bodyPr/>
                    <a:lstStyle/>
                    <a:p>
                      <a:pPr algn="ctr">
                        <a:lnSpc>
                          <a:spcPct val="107000"/>
                        </a:lnSpc>
                        <a:spcAft>
                          <a:spcPts val="0"/>
                        </a:spcAft>
                      </a:pPr>
                      <a:r>
                        <a:rPr lang="es-EC" sz="10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DAPyA-0009-2013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2013-06-11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al proceso precontractual y ejecución del Proyecto Manduriacu, a cargo de la CORPORACIÓN ELÉCTRICA DEL ECUADOR EP.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2011-10-01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2012-09-20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900">
                          <a:effectLst/>
                        </a:rPr>
                        <a:t>Manduriacu</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3971332931"/>
                  </a:ext>
                </a:extLst>
              </a:tr>
              <a:tr h="496277">
                <a:tc>
                  <a:txBody>
                    <a:bodyPr/>
                    <a:lstStyle/>
                    <a:p>
                      <a:pPr algn="ctr">
                        <a:lnSpc>
                          <a:spcPct val="107000"/>
                        </a:lnSpc>
                        <a:spcAft>
                          <a:spcPts val="0"/>
                        </a:spcAft>
                      </a:pPr>
                      <a:r>
                        <a:rPr lang="es-EC" sz="10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DAPyA-0030-2015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2015-04-29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y control ambiental de seguimiento de la construcción del Proyecto hidroeléctrico Manduriacu, a cargo de la CELEC EP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2012-09-21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2014-09-30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900" dirty="0" err="1">
                          <a:effectLst/>
                        </a:rPr>
                        <a:t>Manduriacu</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581443444"/>
                  </a:ext>
                </a:extLst>
              </a:tr>
            </a:tbl>
          </a:graphicData>
        </a:graphic>
      </p:graphicFrame>
    </p:spTree>
    <p:extLst>
      <p:ext uri="{BB962C8B-B14F-4D97-AF65-F5344CB8AC3E}">
        <p14:creationId xmlns:p14="http://schemas.microsoft.com/office/powerpoint/2010/main" val="140843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a:t>
            </a:r>
            <a:endParaRPr lang="es-EC" sz="2800" b="1" dirty="0"/>
          </a:p>
        </p:txBody>
      </p:sp>
      <p:sp>
        <p:nvSpPr>
          <p:cNvPr id="4" name="Marcador de contenido 3"/>
          <p:cNvSpPr>
            <a:spLocks noGrp="1"/>
          </p:cNvSpPr>
          <p:nvPr>
            <p:ph idx="1"/>
          </p:nvPr>
        </p:nvSpPr>
        <p:spPr>
          <a:xfrm>
            <a:off x="457200" y="1600201"/>
            <a:ext cx="8229600" cy="604663"/>
          </a:xfrm>
        </p:spPr>
        <p:txBody>
          <a:bodyPr>
            <a:noAutofit/>
          </a:bodyPr>
          <a:lstStyle/>
          <a:p>
            <a:pPr marL="0" indent="0" algn="just">
              <a:buNone/>
            </a:pPr>
            <a:r>
              <a:rPr lang="es-EC" sz="1600" dirty="0" smtClean="0"/>
              <a:t>Acciones </a:t>
            </a:r>
            <a:r>
              <a:rPr lang="es-EC" sz="1600" dirty="0"/>
              <a:t>de control realizadas actualmente a los proyectos hidroeléctricas mencionados, se detallan a continuación: </a:t>
            </a:r>
          </a:p>
          <a:p>
            <a:pPr algn="just"/>
            <a:endParaRPr lang="es-EC" sz="2400" dirty="0"/>
          </a:p>
        </p:txBody>
      </p:sp>
      <p:graphicFrame>
        <p:nvGraphicFramePr>
          <p:cNvPr id="6" name="Tabla 5"/>
          <p:cNvGraphicFramePr>
            <a:graphicFrameLocks noGrp="1"/>
          </p:cNvGraphicFramePr>
          <p:nvPr>
            <p:extLst>
              <p:ext uri="{D42A27DB-BD31-4B8C-83A1-F6EECF244321}">
                <p14:modId xmlns:p14="http://schemas.microsoft.com/office/powerpoint/2010/main" val="865877828"/>
              </p:ext>
            </p:extLst>
          </p:nvPr>
        </p:nvGraphicFramePr>
        <p:xfrm>
          <a:off x="539553" y="2204864"/>
          <a:ext cx="8147248" cy="4402836"/>
        </p:xfrm>
        <a:graphic>
          <a:graphicData uri="http://schemas.openxmlformats.org/drawingml/2006/table">
            <a:tbl>
              <a:tblPr firstRow="1" firstCol="1" bandRow="1">
                <a:tableStyleId>{5C22544A-7EE6-4342-B048-85BDC9FD1C3A}</a:tableStyleId>
              </a:tblPr>
              <a:tblGrid>
                <a:gridCol w="437965">
                  <a:extLst>
                    <a:ext uri="{9D8B030D-6E8A-4147-A177-3AD203B41FA5}">
                      <a16:colId xmlns:a16="http://schemas.microsoft.com/office/drawing/2014/main" val="2076491060"/>
                    </a:ext>
                  </a:extLst>
                </a:gridCol>
                <a:gridCol w="855449">
                  <a:extLst>
                    <a:ext uri="{9D8B030D-6E8A-4147-A177-3AD203B41FA5}">
                      <a16:colId xmlns:a16="http://schemas.microsoft.com/office/drawing/2014/main" val="990779276"/>
                    </a:ext>
                  </a:extLst>
                </a:gridCol>
                <a:gridCol w="998024">
                  <a:extLst>
                    <a:ext uri="{9D8B030D-6E8A-4147-A177-3AD203B41FA5}">
                      <a16:colId xmlns:a16="http://schemas.microsoft.com/office/drawing/2014/main" val="245065"/>
                    </a:ext>
                  </a:extLst>
                </a:gridCol>
                <a:gridCol w="3136647">
                  <a:extLst>
                    <a:ext uri="{9D8B030D-6E8A-4147-A177-3AD203B41FA5}">
                      <a16:colId xmlns:a16="http://schemas.microsoft.com/office/drawing/2014/main" val="1832373641"/>
                    </a:ext>
                  </a:extLst>
                </a:gridCol>
                <a:gridCol w="980626">
                  <a:extLst>
                    <a:ext uri="{9D8B030D-6E8A-4147-A177-3AD203B41FA5}">
                      <a16:colId xmlns:a16="http://schemas.microsoft.com/office/drawing/2014/main" val="3728604830"/>
                    </a:ext>
                  </a:extLst>
                </a:gridCol>
                <a:gridCol w="792088">
                  <a:extLst>
                    <a:ext uri="{9D8B030D-6E8A-4147-A177-3AD203B41FA5}">
                      <a16:colId xmlns:a16="http://schemas.microsoft.com/office/drawing/2014/main" val="2298624961"/>
                    </a:ext>
                  </a:extLst>
                </a:gridCol>
                <a:gridCol w="946449">
                  <a:extLst>
                    <a:ext uri="{9D8B030D-6E8A-4147-A177-3AD203B41FA5}">
                      <a16:colId xmlns:a16="http://schemas.microsoft.com/office/drawing/2014/main" val="3142740641"/>
                    </a:ext>
                  </a:extLst>
                </a:gridCol>
              </a:tblGrid>
              <a:tr h="147471">
                <a:tc rowSpan="2">
                  <a:txBody>
                    <a:bodyPr/>
                    <a:lstStyle/>
                    <a:p>
                      <a:pPr algn="ctr">
                        <a:lnSpc>
                          <a:spcPct val="107000"/>
                        </a:lnSpc>
                        <a:spcAft>
                          <a:spcPts val="0"/>
                        </a:spcAft>
                      </a:pPr>
                      <a:r>
                        <a:rPr lang="es-EC" sz="10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rowSpan="2">
                  <a:txBody>
                    <a:bodyPr/>
                    <a:lstStyle/>
                    <a:p>
                      <a:pPr algn="ctr">
                        <a:lnSpc>
                          <a:spcPct val="107000"/>
                        </a:lnSpc>
                        <a:spcAft>
                          <a:spcPts val="0"/>
                        </a:spcAft>
                      </a:pPr>
                      <a:r>
                        <a:rPr lang="es-EC" sz="1000">
                          <a:effectLst/>
                        </a:rPr>
                        <a:t>Nº Informe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rowSpan="2">
                  <a:txBody>
                    <a:bodyPr/>
                    <a:lstStyle/>
                    <a:p>
                      <a:pPr algn="ctr">
                        <a:lnSpc>
                          <a:spcPct val="107000"/>
                        </a:lnSpc>
                        <a:spcAft>
                          <a:spcPts val="0"/>
                        </a:spcAft>
                      </a:pPr>
                      <a:r>
                        <a:rPr lang="es-EC" sz="1000">
                          <a:effectLst/>
                        </a:rPr>
                        <a:t>Fecha aprobación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rowSpan="2">
                  <a:txBody>
                    <a:bodyPr/>
                    <a:lstStyle/>
                    <a:p>
                      <a:pPr algn="ctr">
                        <a:lnSpc>
                          <a:spcPct val="107000"/>
                        </a:lnSpc>
                        <a:spcAft>
                          <a:spcPts val="0"/>
                        </a:spcAft>
                      </a:pPr>
                      <a:r>
                        <a:rPr lang="es-EC" sz="1000">
                          <a:effectLst/>
                        </a:rPr>
                        <a:t>Descripción del Examen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gridSpan="2">
                  <a:txBody>
                    <a:bodyPr/>
                    <a:lstStyle/>
                    <a:p>
                      <a:pPr algn="ctr">
                        <a:lnSpc>
                          <a:spcPct val="107000"/>
                        </a:lnSpc>
                        <a:spcAft>
                          <a:spcPts val="0"/>
                        </a:spcAft>
                      </a:pPr>
                      <a:r>
                        <a:rPr lang="es-EC" sz="1000">
                          <a:effectLst/>
                        </a:rPr>
                        <a:t>Período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hMerge="1">
                  <a:txBody>
                    <a:bodyPr/>
                    <a:lstStyle/>
                    <a:p>
                      <a:endParaRPr lang="es-EC"/>
                    </a:p>
                  </a:txBody>
                  <a:tcPr/>
                </a:tc>
                <a:tc rowSpan="2">
                  <a:txBody>
                    <a:bodyPr/>
                    <a:lstStyle/>
                    <a:p>
                      <a:pPr algn="ctr">
                        <a:lnSpc>
                          <a:spcPct val="107000"/>
                        </a:lnSpc>
                        <a:spcAft>
                          <a:spcPts val="0"/>
                        </a:spcAft>
                      </a:pPr>
                      <a:r>
                        <a:rPr lang="es-EC" sz="1000">
                          <a:effectLst/>
                        </a:rPr>
                        <a:t>Proyecto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571189858"/>
                  </a:ext>
                </a:extLst>
              </a:tr>
              <a:tr h="14747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a:effectLst/>
                        </a:rPr>
                        <a:t>Desde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Hasta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vMerge="1">
                  <a:txBody>
                    <a:bodyPr/>
                    <a:lstStyle/>
                    <a:p>
                      <a:endParaRPr lang="es-EC"/>
                    </a:p>
                  </a:txBody>
                  <a:tcPr/>
                </a:tc>
                <a:extLst>
                  <a:ext uri="{0D108BD9-81ED-4DB2-BD59-A6C34878D82A}">
                    <a16:rowId xmlns:a16="http://schemas.microsoft.com/office/drawing/2014/main" val="778276687"/>
                  </a:ext>
                </a:extLst>
              </a:tr>
              <a:tr h="459448">
                <a:tc>
                  <a:txBody>
                    <a:bodyPr/>
                    <a:lstStyle/>
                    <a:p>
                      <a:pPr algn="ctr">
                        <a:lnSpc>
                          <a:spcPct val="107000"/>
                        </a:lnSpc>
                        <a:spcAft>
                          <a:spcPts val="0"/>
                        </a:spcAft>
                      </a:pPr>
                      <a:r>
                        <a:rPr lang="es-EC" sz="10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DAPyA-0020-2016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2016-04-18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dirty="0">
                          <a:effectLst/>
                        </a:rPr>
                        <a:t>Examen especial de Ingeniería, practicado a la terminación, liquidación y operación del Proyecto Hidroeléctrico </a:t>
                      </a:r>
                      <a:r>
                        <a:rPr lang="es-EC" sz="1000" dirty="0" err="1">
                          <a:effectLst/>
                        </a:rPr>
                        <a:t>Manduriacu</a:t>
                      </a:r>
                      <a:r>
                        <a:rPr lang="es-EC" sz="1000" dirty="0">
                          <a:effectLst/>
                        </a:rPr>
                        <a:t> y análisis del cumplimiento del Plan de Manejo Ambiental, a cargo de CELEC EP</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2014-10-01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2015-06-30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Manduriacu</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247741284"/>
                  </a:ext>
                </a:extLst>
              </a:tr>
              <a:tr h="655352">
                <a:tc>
                  <a:txBody>
                    <a:bodyPr/>
                    <a:lstStyle/>
                    <a:p>
                      <a:pPr algn="ctr">
                        <a:lnSpc>
                          <a:spcPct val="107000"/>
                        </a:lnSpc>
                        <a:spcAft>
                          <a:spcPts val="0"/>
                        </a:spcAft>
                      </a:pPr>
                      <a:r>
                        <a:rPr lang="es-EC" sz="10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DR2-DPA-APyA-0002-2014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2014-02-07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a la construcción y fiscalización del Proyecto Hidroeléctrico Mazar en la Empresa Pública Estratégica Corporación Eléctrica del Ecuador CELEC EP - Unidad de Negocio Hidropaute, por el período comprendido entre el 1 de enero de 2009 y el 15 de diciembre de 2012.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2009-01-01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2012-12-15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Mazar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2873619711"/>
                  </a:ext>
                </a:extLst>
              </a:tr>
              <a:tr h="524282">
                <a:tc>
                  <a:txBody>
                    <a:bodyPr/>
                    <a:lstStyle/>
                    <a:p>
                      <a:pPr algn="ctr">
                        <a:lnSpc>
                          <a:spcPct val="107000"/>
                        </a:lnSpc>
                        <a:spcAft>
                          <a:spcPts val="0"/>
                        </a:spcAft>
                      </a:pPr>
                      <a:r>
                        <a:rPr lang="es-EC" sz="10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DAPyA-0022-2017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2017-08-03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al “Proceso de contratación, ejecución y fiscalización del proyecto Hidroeléctrico Mazar Dudas de 21 Mw de potencia”, a cargo de la CORPORACIÓN ELÉCTRICA DEL ECUADOR CELEC EP.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2011-01-01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2016-03-04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Mazar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163955253"/>
                  </a:ext>
                </a:extLst>
              </a:tr>
              <a:tr h="612598">
                <a:tc>
                  <a:txBody>
                    <a:bodyPr/>
                    <a:lstStyle/>
                    <a:p>
                      <a:pPr algn="ctr">
                        <a:lnSpc>
                          <a:spcPct val="107000"/>
                        </a:lnSpc>
                        <a:spcAft>
                          <a:spcPts val="0"/>
                        </a:spcAft>
                      </a:pPr>
                      <a:r>
                        <a:rPr lang="es-EC" sz="10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DAPyA-0030-2016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2016-07-18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dirty="0">
                          <a:effectLst/>
                        </a:rPr>
                        <a:t>Examen especial de ingeniería a la construcción del proyecto Hidroeléctrico Minas San Francisco, a cargo de la EMPRESA PÚBLICA ESTRATÉGICA CORPORACIÓN ELÉCTRICA DEL ECUADOR, CELEC EP, ubicado/a en el cantón Cuenca, provincia del Azuay.</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2011-12-01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2015-07-31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Minas San Francisco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2412121733"/>
                  </a:ext>
                </a:extLst>
              </a:tr>
              <a:tr h="306299">
                <a:tc>
                  <a:txBody>
                    <a:bodyPr/>
                    <a:lstStyle/>
                    <a:p>
                      <a:pPr algn="ctr">
                        <a:lnSpc>
                          <a:spcPct val="107000"/>
                        </a:lnSpc>
                        <a:spcAft>
                          <a:spcPts val="0"/>
                        </a:spcAft>
                      </a:pPr>
                      <a:r>
                        <a:rPr lang="es-EC" sz="10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0010-DIAPA-2012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2012-03-27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a los procesos de contratación del proyecto Hidroeléctrico Toachi - Pilatón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2008-09-16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2012-03-09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Toachi - Pilatón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3617712008"/>
                  </a:ext>
                </a:extLst>
              </a:tr>
              <a:tr h="459448">
                <a:tc>
                  <a:txBody>
                    <a:bodyPr/>
                    <a:lstStyle/>
                    <a:p>
                      <a:pPr algn="ctr">
                        <a:lnSpc>
                          <a:spcPct val="107000"/>
                        </a:lnSpc>
                        <a:spcAft>
                          <a:spcPts val="0"/>
                        </a:spcAft>
                      </a:pPr>
                      <a:r>
                        <a:rPr lang="es-EC" sz="10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0011-DAPyA-2015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2015-02-18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just">
                        <a:lnSpc>
                          <a:spcPct val="107000"/>
                        </a:lnSpc>
                        <a:spcAft>
                          <a:spcPts val="0"/>
                        </a:spcAft>
                      </a:pPr>
                      <a:r>
                        <a:rPr lang="es-EC" sz="1000">
                          <a:effectLst/>
                        </a:rPr>
                        <a:t>Examen Especial de Ingeniería a los ejecución del proyecto Hidroeléctrico Toachi - Pilatón, al proceso de contratación de la fiscalización del referido proyecto y al cumplimiento de sus actividades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a:effectLst/>
                        </a:rPr>
                        <a:t>2012-03-10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a:effectLst/>
                        </a:rPr>
                        <a:t>2015-02-15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tc>
                  <a:txBody>
                    <a:bodyPr/>
                    <a:lstStyle/>
                    <a:p>
                      <a:pPr algn="ctr">
                        <a:lnSpc>
                          <a:spcPct val="107000"/>
                        </a:lnSpc>
                        <a:spcAft>
                          <a:spcPts val="0"/>
                        </a:spcAft>
                      </a:pPr>
                      <a:r>
                        <a:rPr lang="es-EC" sz="1000" dirty="0" err="1">
                          <a:effectLst/>
                        </a:rPr>
                        <a:t>Toachi</a:t>
                      </a:r>
                      <a:r>
                        <a:rPr lang="es-EC" sz="1000" dirty="0">
                          <a:effectLst/>
                        </a:rPr>
                        <a:t> - </a:t>
                      </a:r>
                      <a:r>
                        <a:rPr lang="es-EC" sz="1000" dirty="0" err="1">
                          <a:effectLst/>
                        </a:rPr>
                        <a:t>Pilatón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tc>
                <a:extLst>
                  <a:ext uri="{0D108BD9-81ED-4DB2-BD59-A6C34878D82A}">
                    <a16:rowId xmlns:a16="http://schemas.microsoft.com/office/drawing/2014/main" val="3493866394"/>
                  </a:ext>
                </a:extLst>
              </a:tr>
            </a:tbl>
          </a:graphicData>
        </a:graphic>
      </p:graphicFrame>
    </p:spTree>
    <p:extLst>
      <p:ext uri="{BB962C8B-B14F-4D97-AF65-F5344CB8AC3E}">
        <p14:creationId xmlns:p14="http://schemas.microsoft.com/office/powerpoint/2010/main" val="240859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algn="just"/>
            <a:r>
              <a:rPr lang="es-EC" sz="2400" dirty="0" smtClean="0"/>
              <a:t>De </a:t>
            </a:r>
            <a:r>
              <a:rPr lang="es-EC" sz="2400" dirty="0"/>
              <a:t>los proyectos </a:t>
            </a:r>
            <a:r>
              <a:rPr lang="es-EC" sz="2400" dirty="0" smtClean="0"/>
              <a:t>mencionados, </a:t>
            </a:r>
            <a:r>
              <a:rPr lang="es-EC" sz="2400" dirty="0"/>
              <a:t>la </a:t>
            </a:r>
            <a:r>
              <a:rPr lang="es-EC" sz="2400" dirty="0" smtClean="0"/>
              <a:t>CGE, elaboró informes, a través de exámenes especiales y auditorías, evidenciando falencias </a:t>
            </a:r>
            <a:r>
              <a:rPr lang="es-EC" sz="2400" dirty="0"/>
              <a:t>a nivel constructivo y deficiencias administrativas en el manejo de los recursos por parte de las entidades contratantes</a:t>
            </a:r>
            <a:r>
              <a:rPr lang="es-EC" sz="2400" dirty="0" smtClean="0"/>
              <a:t>.</a:t>
            </a:r>
          </a:p>
          <a:p>
            <a:pPr algn="just"/>
            <a:endParaRPr lang="es-EC" sz="2400" dirty="0" smtClean="0"/>
          </a:p>
          <a:p>
            <a:pPr algn="just"/>
            <a:r>
              <a:rPr lang="es-EC" sz="2400" dirty="0" smtClean="0"/>
              <a:t>Los equipo de auditoría encontraron incluso fallas </a:t>
            </a:r>
            <a:r>
              <a:rPr lang="es-EC" sz="2400" dirty="0"/>
              <a:t>desde la redacción de estudios hasta en la ejecución de las </a:t>
            </a:r>
            <a:r>
              <a:rPr lang="es-EC" sz="2400" dirty="0" smtClean="0"/>
              <a:t>obras.</a:t>
            </a:r>
            <a:endParaRPr lang="es-EC" sz="2400" dirty="0"/>
          </a:p>
        </p:txBody>
      </p:sp>
    </p:spTree>
    <p:extLst>
      <p:ext uri="{BB962C8B-B14F-4D97-AF65-F5344CB8AC3E}">
        <p14:creationId xmlns:p14="http://schemas.microsoft.com/office/powerpoint/2010/main" val="4083328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Acciones </a:t>
            </a:r>
            <a:r>
              <a:rPr lang="es-EC" sz="2800" b="1" dirty="0"/>
              <a:t>de la 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marL="0" indent="0" algn="just" fontAlgn="base">
              <a:buNone/>
            </a:pPr>
            <a:r>
              <a:rPr lang="es-EC" sz="1600" dirty="0"/>
              <a:t>Solo para </a:t>
            </a:r>
            <a:r>
              <a:rPr lang="es-EC" sz="1600" dirty="0" smtClean="0"/>
              <a:t>citar </a:t>
            </a:r>
            <a:r>
              <a:rPr lang="es-EC" sz="1600" dirty="0"/>
              <a:t>ejemplos para las centrales </a:t>
            </a:r>
            <a:r>
              <a:rPr lang="es-EC" sz="1600" dirty="0" smtClean="0"/>
              <a:t>hidroeléctricas y proyectos multipropósitos, </a:t>
            </a:r>
            <a:r>
              <a:rPr lang="es-EC" sz="1600" dirty="0"/>
              <a:t>y las acciones tomadas por la CGE: </a:t>
            </a:r>
            <a:endParaRPr lang="es-EC" sz="1600" dirty="0" smtClean="0"/>
          </a:p>
          <a:p>
            <a:pPr marL="0" indent="0" algn="just" fontAlgn="base">
              <a:buNone/>
            </a:pPr>
            <a:endParaRPr lang="es-EC" sz="1600" dirty="0" smtClean="0"/>
          </a:p>
          <a:p>
            <a:pPr algn="just" fontAlgn="base"/>
            <a:r>
              <a:rPr lang="es-EC" sz="1600" i="1" dirty="0" smtClean="0"/>
              <a:t>Hidroeléctrica </a:t>
            </a:r>
            <a:r>
              <a:rPr lang="es-EC" sz="1600" i="1" dirty="0"/>
              <a:t>Coca Codo Sinclair</a:t>
            </a:r>
            <a:r>
              <a:rPr lang="es-EC" sz="1600" dirty="0"/>
              <a:t>, la </a:t>
            </a:r>
            <a:r>
              <a:rPr lang="es-EC" sz="1600" dirty="0" smtClean="0"/>
              <a:t>CGE </a:t>
            </a:r>
            <a:r>
              <a:rPr lang="es-EC" sz="1600" dirty="0"/>
              <a:t>aprobó un </a:t>
            </a:r>
            <a:r>
              <a:rPr lang="es-EC" sz="1600" dirty="0" smtClean="0"/>
              <a:t>informe en febrero </a:t>
            </a:r>
            <a:r>
              <a:rPr lang="es-EC" sz="1600" dirty="0"/>
              <a:t>de 2019 </a:t>
            </a:r>
            <a:r>
              <a:rPr lang="es-EC" sz="1600" dirty="0" smtClean="0"/>
              <a:t>y estableció un </a:t>
            </a:r>
            <a:r>
              <a:rPr lang="es-EC" sz="1600" dirty="0"/>
              <a:t>perjuicio </a:t>
            </a:r>
            <a:r>
              <a:rPr lang="es-EC" sz="1600" dirty="0" smtClean="0"/>
              <a:t>económico de </a:t>
            </a:r>
            <a:r>
              <a:rPr lang="es-EC" sz="1600" dirty="0"/>
              <a:t>US$10.088.551,00, </a:t>
            </a:r>
            <a:r>
              <a:rPr lang="es-EC" sz="1600" dirty="0" smtClean="0"/>
              <a:t>por fisuras </a:t>
            </a:r>
            <a:r>
              <a:rPr lang="es-EC" sz="1600" dirty="0"/>
              <a:t>en </a:t>
            </a:r>
            <a:r>
              <a:rPr lang="es-EC" sz="1600" dirty="0" smtClean="0"/>
              <a:t>a lo largo de toda la </a:t>
            </a:r>
            <a:r>
              <a:rPr lang="es-EC" sz="1600" dirty="0"/>
              <a:t>central </a:t>
            </a:r>
            <a:r>
              <a:rPr lang="es-EC" sz="1600" dirty="0" smtClean="0"/>
              <a:t>hidroeléctrica.</a:t>
            </a:r>
          </a:p>
          <a:p>
            <a:pPr marL="0" indent="0" algn="just" fontAlgn="base">
              <a:buNone/>
            </a:pPr>
            <a:endParaRPr lang="es-EC" sz="1600" dirty="0"/>
          </a:p>
          <a:p>
            <a:pPr algn="just" fontAlgn="base"/>
            <a:r>
              <a:rPr lang="es-EC" sz="1600" i="1" dirty="0" smtClean="0"/>
              <a:t>Hidroeléctrica </a:t>
            </a:r>
            <a:r>
              <a:rPr lang="es-EC" sz="1600" i="1" dirty="0" err="1" smtClean="0"/>
              <a:t>Manduriacu</a:t>
            </a:r>
            <a:r>
              <a:rPr lang="es-EC" sz="1600" i="1" dirty="0" smtClean="0"/>
              <a:t>, el</a:t>
            </a:r>
            <a:r>
              <a:rPr lang="es-EC" sz="1600" dirty="0" smtClean="0"/>
              <a:t> </a:t>
            </a:r>
            <a:r>
              <a:rPr lang="es-EC" sz="1600" dirty="0"/>
              <a:t>informe </a:t>
            </a:r>
            <a:r>
              <a:rPr lang="es-EC" sz="1600" dirty="0" smtClean="0"/>
              <a:t>determinó incremento </a:t>
            </a:r>
            <a:r>
              <a:rPr lang="es-EC" sz="1600" dirty="0"/>
              <a:t>de costos de la </a:t>
            </a:r>
            <a:r>
              <a:rPr lang="es-EC" sz="1600" dirty="0" smtClean="0"/>
              <a:t>obra, algunos injustificadamente. Se incrementó </a:t>
            </a:r>
            <a:r>
              <a:rPr lang="es-EC" sz="1600" dirty="0"/>
              <a:t>el valor de la construcción en USD 75,4 millones (60,4%). De esta forma, la </a:t>
            </a:r>
            <a:r>
              <a:rPr lang="es-EC" sz="1600" dirty="0" smtClean="0"/>
              <a:t>hidroeléctrica pasó de $124,8 </a:t>
            </a:r>
            <a:r>
              <a:rPr lang="es-EC" sz="1600" dirty="0"/>
              <a:t>millones</a:t>
            </a:r>
            <a:r>
              <a:rPr lang="es-EC" sz="1600" dirty="0" smtClean="0"/>
              <a:t>, a costar </a:t>
            </a:r>
            <a:r>
              <a:rPr lang="es-EC" sz="1600" dirty="0"/>
              <a:t>$227,3 </a:t>
            </a:r>
            <a:r>
              <a:rPr lang="es-EC" sz="1600" dirty="0" smtClean="0"/>
              <a:t>millones</a:t>
            </a:r>
          </a:p>
          <a:p>
            <a:pPr marL="0" indent="0" algn="just" fontAlgn="base">
              <a:buNone/>
            </a:pPr>
            <a:endParaRPr lang="es-EC" sz="1600" dirty="0"/>
          </a:p>
          <a:p>
            <a:pPr algn="just" fontAlgn="base"/>
            <a:r>
              <a:rPr lang="es-EC" sz="1600" dirty="0" smtClean="0"/>
              <a:t>El Propósito </a:t>
            </a:r>
            <a:r>
              <a:rPr lang="es-EC" sz="1600" dirty="0"/>
              <a:t>Múltiple </a:t>
            </a:r>
            <a:r>
              <a:rPr lang="es-EC" sz="1600" dirty="0" smtClean="0"/>
              <a:t>Chone, la CGE detectó que fue construido con estudios </a:t>
            </a:r>
            <a:r>
              <a:rPr lang="es-EC" sz="1600" dirty="0"/>
              <a:t>elaborados en </a:t>
            </a:r>
            <a:r>
              <a:rPr lang="es-EC" sz="1600" dirty="0" smtClean="0"/>
              <a:t>1986, sin actualizar al 2008. Ello provocó que en la actualidad no haya sido concluido de manera integral. </a:t>
            </a:r>
            <a:r>
              <a:rPr lang="es-EC" sz="1600" dirty="0"/>
              <a:t>Aún están pendientes y sin financiamiento para su </a:t>
            </a:r>
            <a:r>
              <a:rPr lang="es-EC" sz="1600" dirty="0" smtClean="0"/>
              <a:t>culminación.</a:t>
            </a:r>
            <a:endParaRPr lang="es-EC" sz="1600" dirty="0"/>
          </a:p>
        </p:txBody>
      </p:sp>
    </p:spTree>
    <p:extLst>
      <p:ext uri="{BB962C8B-B14F-4D97-AF65-F5344CB8AC3E}">
        <p14:creationId xmlns:p14="http://schemas.microsoft.com/office/powerpoint/2010/main" val="4073787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a:t>Problemas que enfrenta la 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marL="0" indent="0" algn="just">
              <a:buNone/>
            </a:pPr>
            <a:endParaRPr lang="es-EC" sz="2000" dirty="0"/>
          </a:p>
          <a:p>
            <a:pPr marL="0" indent="0" algn="just">
              <a:buNone/>
            </a:pPr>
            <a:r>
              <a:rPr lang="es-EC" sz="2000" dirty="0" smtClean="0"/>
              <a:t>Cambio de Constitución en el 2008:</a:t>
            </a:r>
          </a:p>
          <a:p>
            <a:pPr marL="0" indent="0">
              <a:buNone/>
            </a:pPr>
            <a:endParaRPr lang="es-EC" sz="2000" dirty="0"/>
          </a:p>
          <a:p>
            <a:pPr algn="just">
              <a:buFontTx/>
              <a:buChar char="-"/>
            </a:pPr>
            <a:r>
              <a:rPr lang="es-EC" sz="2000" dirty="0" smtClean="0"/>
              <a:t>A la CGE le fue retirada la facultad de realizar el control previo, solo puede realizar control posterior. Para el caso de las obras, la CGE elaboraba un Informe Previo que era condición vinculante para su construcción.</a:t>
            </a:r>
          </a:p>
          <a:p>
            <a:pPr marL="0" indent="0" algn="just">
              <a:buNone/>
            </a:pPr>
            <a:endParaRPr lang="es-EC" sz="2000" dirty="0" smtClean="0"/>
          </a:p>
          <a:p>
            <a:pPr algn="just">
              <a:buFontTx/>
              <a:buChar char="-"/>
            </a:pPr>
            <a:r>
              <a:rPr lang="es-EC" sz="2000" dirty="0" smtClean="0"/>
              <a:t>Se eliminó la facultad de hacer auditorías de gestión, lo que limita la opción de revisar los proyectos de manera integral.</a:t>
            </a:r>
            <a:endParaRPr lang="es-EC" sz="1600" dirty="0" smtClean="0"/>
          </a:p>
          <a:p>
            <a:pPr marL="0" indent="0" algn="just">
              <a:buNone/>
            </a:pPr>
            <a:endParaRPr lang="es-EC" sz="2400" dirty="0" smtClean="0"/>
          </a:p>
        </p:txBody>
      </p:sp>
    </p:spTree>
    <p:extLst>
      <p:ext uri="{BB962C8B-B14F-4D97-AF65-F5344CB8AC3E}">
        <p14:creationId xmlns:p14="http://schemas.microsoft.com/office/powerpoint/2010/main" val="1198716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Desafíos para la </a:t>
            </a:r>
            <a:r>
              <a:rPr lang="es-EC" sz="2800" b="1" dirty="0"/>
              <a:t>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marL="0" indent="0" algn="just">
              <a:buNone/>
            </a:pPr>
            <a:r>
              <a:rPr lang="es-EC" sz="2400" dirty="0"/>
              <a:t>C</a:t>
            </a:r>
            <a:r>
              <a:rPr lang="es-EC" sz="2400" dirty="0" smtClean="0"/>
              <a:t>omo entidad </a:t>
            </a:r>
            <a:r>
              <a:rPr lang="es-EC" sz="2400" dirty="0"/>
              <a:t>de </a:t>
            </a:r>
            <a:r>
              <a:rPr lang="es-EC" sz="2400" dirty="0" smtClean="0"/>
              <a:t>control, la CGE, </a:t>
            </a:r>
            <a:r>
              <a:rPr lang="es-EC" sz="2400" dirty="0"/>
              <a:t>ha destinado gran parte de su contingente en la revisión de los proyectos hídricos </a:t>
            </a:r>
            <a:r>
              <a:rPr lang="es-EC" sz="2400" dirty="0" smtClean="0"/>
              <a:t>ejecutados.</a:t>
            </a:r>
          </a:p>
          <a:p>
            <a:pPr marL="0" indent="0" algn="just">
              <a:buNone/>
            </a:pPr>
            <a:endParaRPr lang="es-EC" sz="2400" dirty="0" smtClean="0"/>
          </a:p>
          <a:p>
            <a:pPr marL="0" indent="0" algn="just">
              <a:buNone/>
            </a:pPr>
            <a:r>
              <a:rPr lang="es-EC" sz="2400" dirty="0" smtClean="0"/>
              <a:t>Sin </a:t>
            </a:r>
            <a:r>
              <a:rPr lang="es-EC" sz="2400" dirty="0"/>
              <a:t>embargo, al no existir actualmente en el Ecuador, un marco normativo técnico específico que </a:t>
            </a:r>
            <a:r>
              <a:rPr lang="es-EC" sz="2400" dirty="0" smtClean="0"/>
              <a:t>regule la </a:t>
            </a:r>
            <a:r>
              <a:rPr lang="es-EC" sz="2400" dirty="0"/>
              <a:t>seguridad de las presas, represas y embalses; se ve limitada la capacidad de revisar y ejercer su control posterior a la ejecución de los </a:t>
            </a:r>
            <a:r>
              <a:rPr lang="es-EC" sz="2400" dirty="0" smtClean="0"/>
              <a:t>proyectos.</a:t>
            </a:r>
            <a:endParaRPr lang="es-EC" sz="1400" dirty="0"/>
          </a:p>
        </p:txBody>
      </p:sp>
    </p:spTree>
    <p:extLst>
      <p:ext uri="{BB962C8B-B14F-4D97-AF65-F5344CB8AC3E}">
        <p14:creationId xmlns:p14="http://schemas.microsoft.com/office/powerpoint/2010/main" val="426307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Desafíos para la </a:t>
            </a:r>
            <a:r>
              <a:rPr lang="es-EC" sz="2800" b="1" dirty="0"/>
              <a:t>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marL="0" indent="0" algn="just">
              <a:buNone/>
            </a:pPr>
            <a:r>
              <a:rPr lang="es-EC" sz="2400" dirty="0" smtClean="0"/>
              <a:t>Esto </a:t>
            </a:r>
            <a:r>
              <a:rPr lang="es-EC" sz="2400" dirty="0"/>
              <a:t>supone un gran reto institucional para la CGE, puesto que a pesar de haber realizado el </a:t>
            </a:r>
            <a:r>
              <a:rPr lang="es-EC" sz="2400" dirty="0" smtClean="0"/>
              <a:t>control externo, </a:t>
            </a:r>
            <a:r>
              <a:rPr lang="es-EC" sz="2400" dirty="0"/>
              <a:t>no se ha podido avanzar en la misma proporción en materia de seguridad de presas, en su uso y en las posibles afectaciones que se den a </a:t>
            </a:r>
            <a:r>
              <a:rPr lang="es-EC" sz="2400" dirty="0" smtClean="0"/>
              <a:t>futuro.</a:t>
            </a:r>
          </a:p>
          <a:p>
            <a:pPr marL="0" indent="0" algn="just">
              <a:buNone/>
            </a:pPr>
            <a:endParaRPr lang="es-EC" sz="2400" dirty="0"/>
          </a:p>
          <a:p>
            <a:pPr marL="0" indent="0" algn="just">
              <a:buNone/>
            </a:pPr>
            <a:r>
              <a:rPr lang="es-EC" sz="2400" dirty="0" smtClean="0"/>
              <a:t>Más </a:t>
            </a:r>
            <a:r>
              <a:rPr lang="es-EC" sz="2400" dirty="0"/>
              <a:t>aún, cuando </a:t>
            </a:r>
            <a:r>
              <a:rPr lang="es-EC" sz="2400" dirty="0" smtClean="0"/>
              <a:t>las inundaciones </a:t>
            </a:r>
            <a:r>
              <a:rPr lang="es-EC" sz="2400" dirty="0"/>
              <a:t>y sequías provocados por las estaciones invernales; así como, los eventos sísmicos continuaran afectando al </a:t>
            </a:r>
            <a:r>
              <a:rPr lang="es-EC" sz="2400" dirty="0" smtClean="0"/>
              <a:t>país.</a:t>
            </a:r>
            <a:endParaRPr lang="es-EC" sz="2400" dirty="0"/>
          </a:p>
        </p:txBody>
      </p:sp>
    </p:spTree>
    <p:extLst>
      <p:ext uri="{BB962C8B-B14F-4D97-AF65-F5344CB8AC3E}">
        <p14:creationId xmlns:p14="http://schemas.microsoft.com/office/powerpoint/2010/main" val="1734935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Desafíos para la </a:t>
            </a:r>
            <a:r>
              <a:rPr lang="es-EC" sz="2800" b="1" dirty="0"/>
              <a:t>Contraloría General del </a:t>
            </a:r>
            <a:r>
              <a:rPr lang="es-EC" sz="2800" b="1" dirty="0" smtClean="0"/>
              <a:t>Estado</a:t>
            </a:r>
            <a:endParaRPr lang="es-EC" sz="2800" b="1" dirty="0"/>
          </a:p>
        </p:txBody>
      </p:sp>
      <p:sp>
        <p:nvSpPr>
          <p:cNvPr id="4" name="Marcador de contenido 3"/>
          <p:cNvSpPr>
            <a:spLocks noGrp="1"/>
          </p:cNvSpPr>
          <p:nvPr>
            <p:ph idx="1"/>
          </p:nvPr>
        </p:nvSpPr>
        <p:spPr/>
        <p:txBody>
          <a:bodyPr>
            <a:noAutofit/>
          </a:bodyPr>
          <a:lstStyle/>
          <a:p>
            <a:pPr marL="0" indent="0" algn="just">
              <a:buNone/>
            </a:pPr>
            <a:r>
              <a:rPr lang="es-EC" sz="2000" dirty="0" smtClean="0"/>
              <a:t>Es </a:t>
            </a:r>
            <a:r>
              <a:rPr lang="es-EC" sz="2000" dirty="0"/>
              <a:t>por eso, </a:t>
            </a:r>
            <a:r>
              <a:rPr lang="es-EC" sz="2000"/>
              <a:t>que </a:t>
            </a:r>
            <a:r>
              <a:rPr lang="es-EC" sz="2000" smtClean="0"/>
              <a:t>algunos </a:t>
            </a:r>
            <a:r>
              <a:rPr lang="es-EC" sz="2000" dirty="0" smtClean="0"/>
              <a:t>de los objetivos </a:t>
            </a:r>
            <a:r>
              <a:rPr lang="es-EC" sz="2000" dirty="0"/>
              <a:t>actuales de la </a:t>
            </a:r>
            <a:r>
              <a:rPr lang="es-EC" sz="2000" dirty="0" smtClean="0"/>
              <a:t>CGE, con relación a la seguridad </a:t>
            </a:r>
            <a:r>
              <a:rPr lang="es-EC" sz="2000" smtClean="0"/>
              <a:t>en </a:t>
            </a:r>
            <a:r>
              <a:rPr lang="es-EC" sz="2000" smtClean="0"/>
              <a:t>represas, son:</a:t>
            </a:r>
            <a:endParaRPr lang="es-EC" sz="2000" dirty="0" smtClean="0"/>
          </a:p>
          <a:p>
            <a:pPr marL="0" indent="0" algn="just">
              <a:buNone/>
            </a:pPr>
            <a:endParaRPr lang="es-EC" sz="2000" dirty="0" smtClean="0"/>
          </a:p>
          <a:p>
            <a:pPr algn="just">
              <a:buFontTx/>
              <a:buChar char="-"/>
            </a:pPr>
            <a:r>
              <a:rPr lang="es-EC" sz="2000" dirty="0" smtClean="0"/>
              <a:t>Nutrirse </a:t>
            </a:r>
            <a:r>
              <a:rPr lang="es-EC" sz="2000" dirty="0"/>
              <a:t>de las experiencias de los </a:t>
            </a:r>
            <a:r>
              <a:rPr lang="es-EC" sz="2000" dirty="0" smtClean="0"/>
              <a:t>países, </a:t>
            </a:r>
            <a:r>
              <a:rPr lang="es-EC" sz="2000" dirty="0"/>
              <a:t>a fin de poder </a:t>
            </a:r>
            <a:r>
              <a:rPr lang="es-EC" sz="2000" dirty="0" smtClean="0"/>
              <a:t>plantear </a:t>
            </a:r>
            <a:r>
              <a:rPr lang="es-EC" sz="2000" dirty="0"/>
              <a:t>a las funciones del estado ecuatoriano encargadas por la </a:t>
            </a:r>
            <a:r>
              <a:rPr lang="es-EC" sz="2000" dirty="0" smtClean="0"/>
              <a:t>Constitución para crear </a:t>
            </a:r>
            <a:r>
              <a:rPr lang="es-EC" sz="2000" dirty="0"/>
              <a:t>las leyes y demás </a:t>
            </a:r>
            <a:r>
              <a:rPr lang="es-EC" sz="2000" dirty="0" smtClean="0"/>
              <a:t>regulaciones, la </a:t>
            </a:r>
            <a:r>
              <a:rPr lang="es-EC" sz="2000" dirty="0"/>
              <a:t>importancia de contar con una normativa técnica de seguridad en represas congruente con la inversión realizada por el estado </a:t>
            </a:r>
            <a:r>
              <a:rPr lang="es-EC" sz="2000" dirty="0" smtClean="0"/>
              <a:t>ecuatoriano.</a:t>
            </a:r>
          </a:p>
          <a:p>
            <a:pPr marL="0" indent="0" algn="just">
              <a:buNone/>
            </a:pPr>
            <a:endParaRPr lang="es-EC" sz="2000" dirty="0" smtClean="0"/>
          </a:p>
          <a:p>
            <a:pPr algn="just">
              <a:buFontTx/>
              <a:buChar char="-"/>
            </a:pPr>
            <a:r>
              <a:rPr lang="es-EC" sz="2000" dirty="0" smtClean="0"/>
              <a:t>Proponer elementos técnicos de control para elaborar una Ley de Seguridad en Represas y Proyectos hídricos, que </a:t>
            </a:r>
            <a:r>
              <a:rPr lang="es-EC" sz="2000" dirty="0"/>
              <a:t>recopile todas las herramientas necesarias para ejercer el control </a:t>
            </a:r>
            <a:r>
              <a:rPr lang="es-EC" sz="2000" dirty="0" smtClean="0"/>
              <a:t>externo a </a:t>
            </a:r>
            <a:r>
              <a:rPr lang="es-EC" sz="2000" dirty="0"/>
              <a:t>estos proyectos emblemáticos. </a:t>
            </a:r>
          </a:p>
          <a:p>
            <a:pPr marL="0" indent="0" algn="just">
              <a:buNone/>
            </a:pPr>
            <a:endParaRPr lang="es-EC" sz="1200" dirty="0"/>
          </a:p>
        </p:txBody>
      </p:sp>
    </p:spTree>
    <p:extLst>
      <p:ext uri="{BB962C8B-B14F-4D97-AF65-F5344CB8AC3E}">
        <p14:creationId xmlns:p14="http://schemas.microsoft.com/office/powerpoint/2010/main" val="865580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07 LOGOCG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593" y="1412776"/>
            <a:ext cx="2211308" cy="2604988"/>
          </a:xfrm>
          <a:prstGeom prst="rect">
            <a:avLst/>
          </a:prstGeom>
        </p:spPr>
      </p:pic>
      <p:sp>
        <p:nvSpPr>
          <p:cNvPr id="2" name="CuadroTexto 1"/>
          <p:cNvSpPr txBox="1"/>
          <p:nvPr/>
        </p:nvSpPr>
        <p:spPr>
          <a:xfrm>
            <a:off x="3347864" y="4221088"/>
            <a:ext cx="2674766" cy="923330"/>
          </a:xfrm>
          <a:prstGeom prst="rect">
            <a:avLst/>
          </a:prstGeom>
          <a:noFill/>
        </p:spPr>
        <p:txBody>
          <a:bodyPr wrap="square" rtlCol="0">
            <a:spAutoFit/>
          </a:bodyPr>
          <a:lstStyle/>
          <a:p>
            <a:r>
              <a:rPr lang="es-EC" sz="5400" dirty="0" smtClean="0"/>
              <a:t>GRACIAS</a:t>
            </a:r>
            <a:endParaRPr lang="es-EC" sz="5400" dirty="0"/>
          </a:p>
        </p:txBody>
      </p:sp>
    </p:spTree>
    <p:extLst>
      <p:ext uri="{BB962C8B-B14F-4D97-AF65-F5344CB8AC3E}">
        <p14:creationId xmlns:p14="http://schemas.microsoft.com/office/powerpoint/2010/main" val="2576285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7081" y="548680"/>
            <a:ext cx="7560840" cy="504056"/>
          </a:xfrm>
        </p:spPr>
        <p:txBody>
          <a:bodyPr>
            <a:noAutofit/>
          </a:bodyPr>
          <a:lstStyle/>
          <a:p>
            <a:pPr algn="l"/>
            <a:r>
              <a:rPr lang="es-EC" sz="3200" b="1" dirty="0"/>
              <a:t>OBJETIVO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7833296"/>
              </p:ext>
            </p:extLst>
          </p:nvPr>
        </p:nvGraphicFramePr>
        <p:xfrm>
          <a:off x="683568" y="1542492"/>
          <a:ext cx="735516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97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274638"/>
            <a:ext cx="8229600" cy="1143000"/>
          </a:xfrm>
        </p:spPr>
        <p:txBody>
          <a:bodyPr>
            <a:normAutofit/>
          </a:bodyPr>
          <a:lstStyle/>
          <a:p>
            <a:pPr algn="l"/>
            <a:r>
              <a:rPr lang="es-EC" sz="4000" b="1" dirty="0" smtClean="0"/>
              <a:t>Proyectos hídricos en Ecuador</a:t>
            </a:r>
            <a:endParaRPr lang="es-EC" sz="4000" dirty="0"/>
          </a:p>
        </p:txBody>
      </p:sp>
      <p:graphicFrame>
        <p:nvGraphicFramePr>
          <p:cNvPr id="6" name="Marcador de contenido 5">
            <a:extLst>
              <a:ext uri="{FF2B5EF4-FFF2-40B4-BE49-F238E27FC236}">
                <a16:creationId xmlns:a16="http://schemas.microsoft.com/office/drawing/2014/main" id="{57B5DD39-7E8F-4C2F-9E25-275C26B7CF41}"/>
              </a:ext>
            </a:extLst>
          </p:cNvPr>
          <p:cNvGraphicFramePr>
            <a:graphicFrameLocks noGrp="1"/>
          </p:cNvGraphicFramePr>
          <p:nvPr>
            <p:ph idx="1"/>
            <p:extLst>
              <p:ext uri="{D42A27DB-BD31-4B8C-83A1-F6EECF244321}">
                <p14:modId xmlns:p14="http://schemas.microsoft.com/office/powerpoint/2010/main" val="2107698991"/>
              </p:ext>
            </p:extLst>
          </p:nvPr>
        </p:nvGraphicFramePr>
        <p:xfrm>
          <a:off x="611560" y="16288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22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vicepresidencia.gob.ec/wp-content/uploads/2013/10/micse_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48" y="2042133"/>
            <a:ext cx="3347321" cy="80335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15616" y="274638"/>
            <a:ext cx="8229600" cy="1143000"/>
          </a:xfrm>
        </p:spPr>
        <p:txBody>
          <a:bodyPr>
            <a:normAutofit/>
          </a:bodyPr>
          <a:lstStyle/>
          <a:p>
            <a:pPr algn="l"/>
            <a:r>
              <a:rPr lang="es-EC" sz="4000" b="1" dirty="0"/>
              <a:t>Proyectos hídricos en Ecuador</a:t>
            </a:r>
            <a:endParaRPr lang="es-EC" sz="4000" dirty="0"/>
          </a:p>
        </p:txBody>
      </p:sp>
      <p:graphicFrame>
        <p:nvGraphicFramePr>
          <p:cNvPr id="6" name="Marcador de contenido 5">
            <a:extLst>
              <a:ext uri="{FF2B5EF4-FFF2-40B4-BE49-F238E27FC236}">
                <a16:creationId xmlns:a16="http://schemas.microsoft.com/office/drawing/2014/main" id="{57B5DD39-7E8F-4C2F-9E25-275C26B7CF41}"/>
              </a:ext>
            </a:extLst>
          </p:cNvPr>
          <p:cNvGraphicFramePr>
            <a:graphicFrameLocks noGrp="1"/>
          </p:cNvGraphicFramePr>
          <p:nvPr>
            <p:ph idx="1"/>
            <p:extLst>
              <p:ext uri="{D42A27DB-BD31-4B8C-83A1-F6EECF244321}">
                <p14:modId xmlns:p14="http://schemas.microsoft.com/office/powerpoint/2010/main" val="1121947475"/>
              </p:ext>
            </p:extLst>
          </p:nvPr>
        </p:nvGraphicFramePr>
        <p:xfrm>
          <a:off x="2123728" y="1495326"/>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Vicepresidencia de la República del 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924" y="1300812"/>
            <a:ext cx="399257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4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958678" y="1252575"/>
            <a:ext cx="5997698" cy="4849862"/>
          </a:xfrm>
          <a:prstGeom prst="rect">
            <a:avLst/>
          </a:prstGeom>
        </p:spPr>
      </p:pic>
      <p:sp>
        <p:nvSpPr>
          <p:cNvPr id="2" name="Título 1"/>
          <p:cNvSpPr>
            <a:spLocks noGrp="1"/>
          </p:cNvSpPr>
          <p:nvPr>
            <p:ph type="title"/>
          </p:nvPr>
        </p:nvSpPr>
        <p:spPr>
          <a:xfrm>
            <a:off x="914400" y="116632"/>
            <a:ext cx="8229600" cy="1143000"/>
          </a:xfrm>
        </p:spPr>
        <p:txBody>
          <a:bodyPr>
            <a:normAutofit fontScale="90000"/>
          </a:bodyPr>
          <a:lstStyle/>
          <a:p>
            <a:r>
              <a:rPr lang="es-EC" sz="3600" b="1" dirty="0"/>
              <a:t>Autoridad Única del Agua </a:t>
            </a:r>
            <a:r>
              <a:rPr lang="es-EC" sz="3600" b="1" dirty="0" smtClean="0"/>
              <a:t>                SENAGUA</a:t>
            </a:r>
            <a:endParaRPr lang="es-EC" sz="3200" b="1" dirty="0"/>
          </a:p>
        </p:txBody>
      </p:sp>
      <p:graphicFrame>
        <p:nvGraphicFramePr>
          <p:cNvPr id="6" name="Marcador de contenido 5">
            <a:extLst>
              <a:ext uri="{FF2B5EF4-FFF2-40B4-BE49-F238E27FC236}">
                <a16:creationId xmlns:a16="http://schemas.microsoft.com/office/drawing/2014/main" id="{57B5DD39-7E8F-4C2F-9E25-275C26B7CF41}"/>
              </a:ext>
            </a:extLst>
          </p:cNvPr>
          <p:cNvGraphicFramePr>
            <a:graphicFrameLocks noGrp="1"/>
          </p:cNvGraphicFramePr>
          <p:nvPr>
            <p:ph idx="1"/>
            <p:extLst>
              <p:ext uri="{D42A27DB-BD31-4B8C-83A1-F6EECF244321}">
                <p14:modId xmlns:p14="http://schemas.microsoft.com/office/powerpoint/2010/main" val="3507580674"/>
              </p:ext>
            </p:extLst>
          </p:nvPr>
        </p:nvGraphicFramePr>
        <p:xfrm>
          <a:off x="467544" y="688132"/>
          <a:ext cx="8229600" cy="5156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624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smtClean="0"/>
              <a:t>Proyectos para control de inundaciones y riego</a:t>
            </a:r>
            <a:endParaRPr lang="es-EC" sz="2800" b="1" dirty="0"/>
          </a:p>
        </p:txBody>
      </p:sp>
      <p:sp>
        <p:nvSpPr>
          <p:cNvPr id="3" name="Marcador de contenido 2"/>
          <p:cNvSpPr>
            <a:spLocks noGrp="1"/>
          </p:cNvSpPr>
          <p:nvPr>
            <p:ph idx="1"/>
          </p:nvPr>
        </p:nvSpPr>
        <p:spPr>
          <a:xfrm>
            <a:off x="457200" y="1600200"/>
            <a:ext cx="8229600" cy="4853136"/>
          </a:xfrm>
        </p:spPr>
        <p:txBody>
          <a:bodyPr>
            <a:normAutofit/>
          </a:bodyPr>
          <a:lstStyle/>
          <a:p>
            <a:pPr marL="0" indent="0" algn="just">
              <a:buNone/>
            </a:pPr>
            <a:r>
              <a:rPr lang="es-EC" sz="2000" dirty="0" smtClean="0"/>
              <a:t>Llamados por el Estado “Megaproyectos”, fueron 14 proyectos propuestos para el control de inundaciones y de aprovechamiento para riego:</a:t>
            </a:r>
          </a:p>
          <a:p>
            <a:pPr marL="0" indent="0" algn="just">
              <a:buNone/>
            </a:pPr>
            <a:endParaRPr lang="es-EC" sz="2400" dirty="0" smtClean="0"/>
          </a:p>
          <a:p>
            <a:pPr algn="just"/>
            <a:r>
              <a:rPr lang="es-EC" sz="2400" dirty="0" smtClean="0"/>
              <a:t>Trasvase </a:t>
            </a:r>
            <a:r>
              <a:rPr lang="es-EC" sz="2400" dirty="0"/>
              <a:t>Daule – </a:t>
            </a:r>
            <a:r>
              <a:rPr lang="es-EC" sz="2400" dirty="0" err="1"/>
              <a:t>Vinces</a:t>
            </a:r>
            <a:r>
              <a:rPr lang="es-EC" sz="2400" dirty="0"/>
              <a:t>, </a:t>
            </a:r>
            <a:endParaRPr lang="es-EC" sz="2400" dirty="0" smtClean="0"/>
          </a:p>
          <a:p>
            <a:pPr algn="just"/>
            <a:r>
              <a:rPr lang="es-EC" sz="2400" dirty="0" smtClean="0"/>
              <a:t>Trasvase </a:t>
            </a:r>
            <a:r>
              <a:rPr lang="es-EC" sz="2400" dirty="0" err="1"/>
              <a:t>Chongón</a:t>
            </a:r>
            <a:r>
              <a:rPr lang="es-EC" sz="2400" dirty="0"/>
              <a:t> – San Vicente</a:t>
            </a:r>
            <a:r>
              <a:rPr lang="es-EC" sz="2400" dirty="0" smtClean="0"/>
              <a:t>,</a:t>
            </a:r>
          </a:p>
          <a:p>
            <a:pPr algn="just"/>
            <a:r>
              <a:rPr lang="es-EC" sz="2400" dirty="0" smtClean="0"/>
              <a:t>Propósito </a:t>
            </a:r>
            <a:r>
              <a:rPr lang="es-EC" sz="2400" dirty="0"/>
              <a:t>Múltiple Chone</a:t>
            </a:r>
            <a:r>
              <a:rPr lang="es-EC" sz="2400" dirty="0" smtClean="0"/>
              <a:t>,</a:t>
            </a:r>
          </a:p>
          <a:p>
            <a:pPr algn="just"/>
            <a:r>
              <a:rPr lang="es-EC" sz="2400" dirty="0" smtClean="0"/>
              <a:t>Control </a:t>
            </a:r>
            <a:r>
              <a:rPr lang="es-EC" sz="2400" dirty="0"/>
              <a:t>de inundaciones </a:t>
            </a:r>
            <a:r>
              <a:rPr lang="es-EC" sz="2400" dirty="0" err="1"/>
              <a:t>Bulubulu</a:t>
            </a:r>
            <a:r>
              <a:rPr lang="es-EC" sz="2400" dirty="0" smtClean="0"/>
              <a:t>,</a:t>
            </a:r>
          </a:p>
          <a:p>
            <a:pPr algn="just"/>
            <a:r>
              <a:rPr lang="es-EC" sz="2400" dirty="0" smtClean="0"/>
              <a:t>Control </a:t>
            </a:r>
            <a:r>
              <a:rPr lang="es-EC" sz="2400" dirty="0"/>
              <a:t>de Inundaciones Cañar</a:t>
            </a:r>
            <a:r>
              <a:rPr lang="es-EC" sz="2400" dirty="0" smtClean="0"/>
              <a:t>, </a:t>
            </a:r>
          </a:p>
          <a:p>
            <a:pPr algn="just"/>
            <a:r>
              <a:rPr lang="es-EC" sz="2400" dirty="0" smtClean="0"/>
              <a:t>Control </a:t>
            </a:r>
            <a:r>
              <a:rPr lang="es-EC" sz="2400" dirty="0"/>
              <a:t>de Inundaciones Naranjal</a:t>
            </a:r>
            <a:r>
              <a:rPr lang="es-EC" sz="2400" dirty="0" smtClean="0"/>
              <a:t>,</a:t>
            </a:r>
          </a:p>
        </p:txBody>
      </p:sp>
    </p:spTree>
    <p:extLst>
      <p:ext uri="{BB962C8B-B14F-4D97-AF65-F5344CB8AC3E}">
        <p14:creationId xmlns:p14="http://schemas.microsoft.com/office/powerpoint/2010/main" val="204993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2656"/>
            <a:ext cx="7056784" cy="720080"/>
          </a:xfrm>
        </p:spPr>
        <p:txBody>
          <a:bodyPr>
            <a:noAutofit/>
          </a:bodyPr>
          <a:lstStyle/>
          <a:p>
            <a:r>
              <a:rPr lang="es-EC" sz="2800" b="1" dirty="0"/>
              <a:t>Proyectos para control de inundaciones y riego</a:t>
            </a:r>
          </a:p>
        </p:txBody>
      </p:sp>
      <p:sp>
        <p:nvSpPr>
          <p:cNvPr id="3" name="Marcador de contenido 2"/>
          <p:cNvSpPr>
            <a:spLocks noGrp="1"/>
          </p:cNvSpPr>
          <p:nvPr>
            <p:ph idx="1"/>
          </p:nvPr>
        </p:nvSpPr>
        <p:spPr>
          <a:xfrm>
            <a:off x="457200" y="1600200"/>
            <a:ext cx="8229600" cy="4853136"/>
          </a:xfrm>
        </p:spPr>
        <p:txBody>
          <a:bodyPr>
            <a:noAutofit/>
          </a:bodyPr>
          <a:lstStyle/>
          <a:p>
            <a:pPr algn="just"/>
            <a:r>
              <a:rPr lang="es-EC" sz="2400" dirty="0"/>
              <a:t>Proyecto Multipropósito </a:t>
            </a:r>
            <a:r>
              <a:rPr lang="es-EC" sz="2400" dirty="0" err="1"/>
              <a:t>Pacalori</a:t>
            </a:r>
            <a:r>
              <a:rPr lang="es-EC" sz="2400" dirty="0" smtClean="0"/>
              <a:t>,</a:t>
            </a:r>
            <a:endParaRPr lang="es-EC" sz="2400" dirty="0"/>
          </a:p>
          <a:p>
            <a:pPr algn="just"/>
            <a:r>
              <a:rPr lang="es-EC" sz="2400" dirty="0"/>
              <a:t>Proyecto Chalupas</a:t>
            </a:r>
            <a:r>
              <a:rPr lang="es-EC" sz="2400" dirty="0" smtClean="0"/>
              <a:t>,</a:t>
            </a:r>
            <a:endParaRPr lang="es-EC" sz="2400" dirty="0"/>
          </a:p>
          <a:p>
            <a:pPr algn="just"/>
            <a:r>
              <a:rPr lang="es-EC" sz="2400" dirty="0"/>
              <a:t>Proyecto Trasvase Daule – Pedro </a:t>
            </a:r>
            <a:r>
              <a:rPr lang="es-EC" sz="2400" dirty="0" err="1"/>
              <a:t>Carbo</a:t>
            </a:r>
            <a:r>
              <a:rPr lang="es-EC" sz="2400" dirty="0" smtClean="0"/>
              <a:t>,</a:t>
            </a:r>
            <a:endParaRPr lang="es-EC" sz="2400" dirty="0"/>
          </a:p>
          <a:p>
            <a:pPr algn="just"/>
            <a:r>
              <a:rPr lang="es-EC" sz="2400" dirty="0"/>
              <a:t>Multipropósito </a:t>
            </a:r>
            <a:r>
              <a:rPr lang="es-EC" sz="2400" dirty="0" err="1"/>
              <a:t>Tahuín</a:t>
            </a:r>
            <a:r>
              <a:rPr lang="es-EC" sz="2400" dirty="0"/>
              <a:t>, </a:t>
            </a:r>
          </a:p>
          <a:p>
            <a:pPr algn="just"/>
            <a:r>
              <a:rPr lang="es-EC" sz="2400" dirty="0"/>
              <a:t>Proyecto Multipropósito Puma, </a:t>
            </a:r>
          </a:p>
          <a:p>
            <a:pPr algn="just"/>
            <a:r>
              <a:rPr lang="es-EC" sz="2400" dirty="0"/>
              <a:t>Proyecto Multipropósito </a:t>
            </a:r>
            <a:r>
              <a:rPr lang="es-EC" sz="2400" dirty="0" err="1"/>
              <a:t>Puruhanta</a:t>
            </a:r>
            <a:r>
              <a:rPr lang="es-EC" sz="2400" dirty="0"/>
              <a:t> – </a:t>
            </a:r>
            <a:r>
              <a:rPr lang="es-EC" sz="2400" dirty="0" err="1"/>
              <a:t>Pimampiro</a:t>
            </a:r>
            <a:r>
              <a:rPr lang="es-EC" sz="2400" dirty="0"/>
              <a:t> – </a:t>
            </a:r>
            <a:r>
              <a:rPr lang="es-EC" sz="2400" dirty="0" err="1"/>
              <a:t>Yahuarcocha</a:t>
            </a:r>
            <a:r>
              <a:rPr lang="es-EC" sz="2400" dirty="0" smtClean="0"/>
              <a:t>,</a:t>
            </a:r>
            <a:endParaRPr lang="es-EC" sz="2400" dirty="0"/>
          </a:p>
          <a:p>
            <a:pPr algn="just"/>
            <a:r>
              <a:rPr lang="es-EC" sz="2400" dirty="0"/>
              <a:t>Proyecto Multipropósito </a:t>
            </a:r>
            <a:r>
              <a:rPr lang="es-EC" sz="2400" dirty="0" err="1"/>
              <a:t>Tumbabiro</a:t>
            </a:r>
            <a:r>
              <a:rPr lang="es-EC" sz="2400" dirty="0"/>
              <a:t>, </a:t>
            </a:r>
          </a:p>
          <a:p>
            <a:pPr algn="just"/>
            <a:r>
              <a:rPr lang="es-EC" sz="2400" dirty="0"/>
              <a:t>Proyecto Multipropósito Rio Verde, </a:t>
            </a:r>
          </a:p>
          <a:p>
            <a:pPr marL="0" indent="0" algn="just">
              <a:buNone/>
            </a:pPr>
            <a:endParaRPr lang="es-EC" sz="2000" dirty="0" smtClean="0"/>
          </a:p>
        </p:txBody>
      </p:sp>
    </p:spTree>
    <p:extLst>
      <p:ext uri="{BB962C8B-B14F-4D97-AF65-F5344CB8AC3E}">
        <p14:creationId xmlns:p14="http://schemas.microsoft.com/office/powerpoint/2010/main" val="36733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60648"/>
            <a:ext cx="7128792" cy="720080"/>
          </a:xfrm>
        </p:spPr>
        <p:txBody>
          <a:bodyPr>
            <a:noAutofit/>
          </a:bodyPr>
          <a:lstStyle/>
          <a:p>
            <a:r>
              <a:rPr lang="es-EC" sz="2800" b="1" dirty="0"/>
              <a:t>Proyectos para control de </a:t>
            </a:r>
            <a:r>
              <a:rPr lang="es-EC" sz="2800" b="1" dirty="0" smtClean="0"/>
              <a:t>inundaciones y riego </a:t>
            </a:r>
            <a:endParaRPr lang="es-EC" sz="2800" b="1" dirty="0"/>
          </a:p>
        </p:txBody>
      </p:sp>
      <p:sp>
        <p:nvSpPr>
          <p:cNvPr id="3" name="Marcador de contenido 2"/>
          <p:cNvSpPr>
            <a:spLocks noGrp="1"/>
          </p:cNvSpPr>
          <p:nvPr>
            <p:ph idx="1"/>
          </p:nvPr>
        </p:nvSpPr>
        <p:spPr>
          <a:xfrm>
            <a:off x="457200" y="1600200"/>
            <a:ext cx="8229600" cy="4853136"/>
          </a:xfrm>
        </p:spPr>
        <p:txBody>
          <a:bodyPr>
            <a:noAutofit/>
          </a:bodyPr>
          <a:lstStyle/>
          <a:p>
            <a:pPr marL="0" indent="0" algn="just">
              <a:buNone/>
            </a:pPr>
            <a:r>
              <a:rPr lang="es-EC" sz="2800" dirty="0" smtClean="0"/>
              <a:t>Sin embargo, solo </a:t>
            </a:r>
            <a:r>
              <a:rPr lang="es-EC" sz="2800" dirty="0"/>
              <a:t>6 </a:t>
            </a:r>
            <a:r>
              <a:rPr lang="es-EC" sz="2800" dirty="0" smtClean="0"/>
              <a:t>Megaproyectos para control de inundaciones </a:t>
            </a:r>
            <a:r>
              <a:rPr lang="es-EC" sz="2800" dirty="0"/>
              <a:t>fueron </a:t>
            </a:r>
            <a:r>
              <a:rPr lang="es-EC" sz="2800" dirty="0" smtClean="0"/>
              <a:t>construidos:</a:t>
            </a:r>
          </a:p>
          <a:p>
            <a:pPr algn="just"/>
            <a:r>
              <a:rPr lang="es-EC" sz="2800" dirty="0" smtClean="0"/>
              <a:t>Trasvase </a:t>
            </a:r>
            <a:r>
              <a:rPr lang="es-EC" sz="2800" dirty="0" err="1"/>
              <a:t>Chongón</a:t>
            </a:r>
            <a:r>
              <a:rPr lang="es-EC" sz="2800" dirty="0"/>
              <a:t> </a:t>
            </a:r>
            <a:r>
              <a:rPr lang="es-EC" sz="2800" dirty="0" smtClean="0"/>
              <a:t>– San Vicente,</a:t>
            </a:r>
          </a:p>
          <a:p>
            <a:pPr algn="just"/>
            <a:r>
              <a:rPr lang="es-EC" sz="2800" dirty="0" smtClean="0"/>
              <a:t>Control </a:t>
            </a:r>
            <a:r>
              <a:rPr lang="es-EC" sz="2800" dirty="0"/>
              <a:t>de inundaciones </a:t>
            </a:r>
            <a:r>
              <a:rPr lang="es-EC" sz="2800" dirty="0" err="1" smtClean="0"/>
              <a:t>Bulubulu</a:t>
            </a:r>
            <a:r>
              <a:rPr lang="es-EC" sz="2800" dirty="0" smtClean="0"/>
              <a:t>,  </a:t>
            </a:r>
          </a:p>
          <a:p>
            <a:pPr algn="just"/>
            <a:r>
              <a:rPr lang="es-EC" sz="2800" dirty="0" smtClean="0"/>
              <a:t>Propósito </a:t>
            </a:r>
            <a:r>
              <a:rPr lang="es-EC" sz="2800" dirty="0"/>
              <a:t>Múltiple Chone, </a:t>
            </a:r>
            <a:r>
              <a:rPr lang="es-EC" sz="2800" dirty="0" smtClean="0"/>
              <a:t>   </a:t>
            </a:r>
          </a:p>
          <a:p>
            <a:pPr algn="just"/>
            <a:r>
              <a:rPr lang="es-EC" sz="2800" dirty="0" smtClean="0"/>
              <a:t>Daule </a:t>
            </a:r>
            <a:r>
              <a:rPr lang="es-EC" sz="2800" dirty="0" err="1"/>
              <a:t>Vinces</a:t>
            </a:r>
            <a:r>
              <a:rPr lang="es-EC" sz="2800" dirty="0"/>
              <a:t> (</a:t>
            </a:r>
            <a:r>
              <a:rPr lang="es-EC" sz="2800" dirty="0" err="1"/>
              <a:t>Dauvin</a:t>
            </a:r>
            <a:r>
              <a:rPr lang="es-EC" sz="2800" dirty="0" smtClean="0"/>
              <a:t>),</a:t>
            </a:r>
          </a:p>
          <a:p>
            <a:pPr algn="just"/>
            <a:r>
              <a:rPr lang="es-EC" sz="2800" dirty="0" smtClean="0"/>
              <a:t>Cañar,</a:t>
            </a:r>
            <a:endParaRPr lang="es-EC" sz="2800" dirty="0"/>
          </a:p>
          <a:p>
            <a:pPr algn="just"/>
            <a:r>
              <a:rPr lang="es-EC" sz="2800" dirty="0" smtClean="0"/>
              <a:t>Naranjal </a:t>
            </a:r>
          </a:p>
          <a:p>
            <a:pPr marL="0" indent="0" algn="just">
              <a:buNone/>
            </a:pPr>
            <a:endParaRPr lang="es-EC" sz="2400" dirty="0">
              <a:solidFill>
                <a:srgbClr val="FF0000"/>
              </a:solidFill>
            </a:endParaRPr>
          </a:p>
        </p:txBody>
      </p:sp>
    </p:spTree>
    <p:extLst>
      <p:ext uri="{BB962C8B-B14F-4D97-AF65-F5344CB8AC3E}">
        <p14:creationId xmlns:p14="http://schemas.microsoft.com/office/powerpoint/2010/main" val="6528529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6907</TotalTime>
  <Words>2309</Words>
  <Application>Microsoft Office PowerPoint</Application>
  <PresentationFormat>Presentación en pantalla (4:3)</PresentationFormat>
  <Paragraphs>258</Paragraphs>
  <Slides>28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Arial Black</vt:lpstr>
      <vt:lpstr>Calibri</vt:lpstr>
      <vt:lpstr>Century Gothic</vt:lpstr>
      <vt:lpstr>Times New Roman</vt:lpstr>
      <vt:lpstr>Tema de Office</vt:lpstr>
      <vt:lpstr>CONTRALORÍA GENERAL DEL ESTADO</vt:lpstr>
      <vt:lpstr>OBJETIVO</vt:lpstr>
      <vt:lpstr>OBJETIVO</vt:lpstr>
      <vt:lpstr>Proyectos hídricos en Ecuador</vt:lpstr>
      <vt:lpstr>Proyectos hídricos en Ecuador</vt:lpstr>
      <vt:lpstr>Autoridad Única del Agua                 SENAGUA</vt:lpstr>
      <vt:lpstr>Proyectos para control de inundaciones y riego</vt:lpstr>
      <vt:lpstr>Proyectos para control de inundaciones y riego</vt:lpstr>
      <vt:lpstr>Proyectos para control de inundaciones y riego </vt:lpstr>
      <vt:lpstr>Proyectos para control de inundaciones y riego </vt:lpstr>
      <vt:lpstr>Proyectos para control de inundaciones y riego construidos</vt:lpstr>
      <vt:lpstr>Proyectos para control de inundaciones y riego en estudios</vt:lpstr>
      <vt:lpstr>Sector energético: Proyectos hidroeléctricos</vt:lpstr>
      <vt:lpstr>Sector energético: Proyectos hidroeléctricos</vt:lpstr>
      <vt:lpstr>Sector energético: Proyectos hidroeléctricos</vt:lpstr>
      <vt:lpstr>Sector energético: Proyectos hidroeléctricos</vt:lpstr>
      <vt:lpstr>Acciones de la Contraloría General del Estado: Base Legal</vt:lpstr>
      <vt:lpstr>Acciones de la Contraloría General del Estado</vt:lpstr>
      <vt:lpstr>Acciones de la Contraloría General del Estado</vt:lpstr>
      <vt:lpstr>Acciones de la Contraloría General del Estado</vt:lpstr>
      <vt:lpstr>Acciones de la Contraloría General del Estado</vt:lpstr>
      <vt:lpstr>Acciones de la Contraloría General del Estado</vt:lpstr>
      <vt:lpstr>Acciones de la Contraloría General del Estado</vt:lpstr>
      <vt:lpstr>Problemas que enfrenta la Contraloría General del Estado</vt:lpstr>
      <vt:lpstr>Desafíos para la Contraloría General del Estado</vt:lpstr>
      <vt:lpstr>Desafíos para la Contraloría General del Estado</vt:lpstr>
      <vt:lpstr>Desafíos para la Contraloría General del Estado</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Ernesto Vaca Escalante</dc:creator>
  <cp:lastModifiedBy>Gabriel Hernán Morán Palacios</cp:lastModifiedBy>
  <cp:revision>485</cp:revision>
  <cp:lastPrinted>2019-05-23T20:48:25Z</cp:lastPrinted>
  <dcterms:created xsi:type="dcterms:W3CDTF">2015-06-08T15:38:44Z</dcterms:created>
  <dcterms:modified xsi:type="dcterms:W3CDTF">2019-11-12T18:55:36Z</dcterms:modified>
</cp:coreProperties>
</file>