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58" r:id="rId4"/>
    <p:sldId id="259" r:id="rId5"/>
    <p:sldId id="261" r:id="rId6"/>
    <p:sldId id="263" r:id="rId7"/>
    <p:sldId id="267" r:id="rId8"/>
    <p:sldId id="268" r:id="rId9"/>
    <p:sldId id="273" r:id="rId10"/>
    <p:sldId id="274" r:id="rId11"/>
    <p:sldId id="270" r:id="rId12"/>
    <p:sldId id="275" r:id="rId13"/>
    <p:sldId id="276" r:id="rId14"/>
    <p:sldId id="269" r:id="rId15"/>
    <p:sldId id="266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BC6"/>
    <a:srgbClr val="D9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D1756-6976-D4C8-96C9-C555D0D81DE1}" v="2" dt="2019-11-12T13:39:50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A0E28-A453-4C79-80D8-B84ABBF1B7F8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1220-838C-4717-BC56-CBA7D7C176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80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SNSH não é responsável pela implementação da política de segurança de barragens. E não tem condições de </a:t>
            </a:r>
            <a:r>
              <a:rPr lang="pt-BR" dirty="0" err="1"/>
              <a:t>oerar</a:t>
            </a:r>
            <a:r>
              <a:rPr lang="pt-BR" dirty="0"/>
              <a:t> e manter barramentos construídos a partir de repasse de recursos a Estados e Municípios.</a:t>
            </a:r>
          </a:p>
          <a:p>
            <a:endParaRPr lang="pt-BR" dirty="0"/>
          </a:p>
          <a:p>
            <a:r>
              <a:rPr lang="pt-BR" dirty="0"/>
              <a:t>Sobre os </a:t>
            </a:r>
            <a:r>
              <a:rPr lang="pt-BR" dirty="0" err="1"/>
              <a:t>PLs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/>
              <a:t>Há o risco de que o legislador, em virtude de rompimentos de barragens recentes, revise a legislação e introduzas comandos que inviabilizariam o inteiro setor, como seguro, e obrigação de desocupação da inteira área a jusante. </a:t>
            </a:r>
          </a:p>
          <a:p>
            <a:endParaRPr lang="pt-BR" dirty="0"/>
          </a:p>
          <a:p>
            <a:r>
              <a:rPr lang="pt-BR" dirty="0"/>
              <a:t>É preciso lembrar que algumas barragens de abastecimento encontram-se a montante de centros urbanos consolidados, cujas áreas não são passíveis de rápida desocupação, diferente de barragens de rejeitos em áreas predominantemente rurais como Mariana e Brumadinho.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FBF1-9B91-4983-9230-C70D81610A8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49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Planerb foi necessário para efetuar um diagnóstico das barragens que até então eram atribuídas à responsabilidade da União.</a:t>
            </a:r>
          </a:p>
          <a:p>
            <a:endParaRPr lang="pt-BR" dirty="0"/>
          </a:p>
          <a:p>
            <a:r>
              <a:rPr lang="pt-BR" dirty="0"/>
              <a:t>De um lado verificou-se que muitas barragens não eram de fato de responsabilidade da União, pois concedidas em uso ao setor elétrico ou de fato não pertencentes  à União, no caso de muitas das barragens atribuídas à </a:t>
            </a:r>
            <a:r>
              <a:rPr lang="pt-BR" dirty="0" err="1"/>
              <a:t>Codevasf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Ao todo das 164 barragens, serão objetos do Planerb  107, por um valor, parametrizado de 143 milhões, para efetuar as intervenções mínimas que garantam certo grau de segurança das barragens.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FBF1-9B91-4983-9230-C70D81610A8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67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barragens envolvidas pertencem ao DNOC e </a:t>
            </a:r>
            <a:r>
              <a:rPr lang="pt-BR" dirty="0" err="1"/>
              <a:t>Codevasf</a:t>
            </a:r>
            <a:r>
              <a:rPr lang="pt-BR" dirty="0"/>
              <a:t> e diretamente à União no caso de as do extinto DNOS, que constituem os cerne das ações desse ministério quanto à sua regularização.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FBF1-9B91-4983-9230-C70D81610A8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1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todas as barragens foram confeccionadas fichas técnico-administrativas, mapas temáticos, mapa de inundação (DAMBREAK), Relatórios e vistoria, e esboço do PSB e PAE.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FBF1-9B91-4983-9230-C70D81610A8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06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Barragens do extinto DNOS constituem um grave problema quanto à definição de “empreendedor”. De fato, há muitas barragens “sem dono” que a justiça atribui à União por ser dona do território do maciço.  Por ser desprovido de qualquer estrutura material e técnica, é óbvio que o MDR não tem condição de ser operador de qualquer barragem. </a:t>
            </a:r>
          </a:p>
          <a:p>
            <a:endParaRPr lang="pt-BR" dirty="0"/>
          </a:p>
          <a:p>
            <a:r>
              <a:rPr lang="pt-BR" dirty="0"/>
              <a:t>Hoje o DOH enfrenta dificuldades de obter junto à SPU dados de </a:t>
            </a:r>
            <a:r>
              <a:rPr lang="pt-BR" dirty="0" err="1"/>
              <a:t>dominialidade</a:t>
            </a:r>
            <a:r>
              <a:rPr lang="pt-BR" dirty="0"/>
              <a:t> das áreas das barragens e reservatórios.</a:t>
            </a:r>
          </a:p>
          <a:p>
            <a:endParaRPr lang="pt-BR" dirty="0"/>
          </a:p>
          <a:p>
            <a:r>
              <a:rPr lang="pt-BR" dirty="0"/>
              <a:t>Não há registros no PLANERB sobre matrículas e escrituras dos terrenos, e esses dados não são fáceis de obter junto à SPU, em virtude da extinção do DNOS.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FBF1-9B91-4983-9230-C70D81610A8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240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caso de barragens de uso múltiplo, vislumbra-se portanto a necessidade de atribuir ao maior beneficiário da barragem a responsabilidade pela infraestrutura.</a:t>
            </a:r>
          </a:p>
          <a:p>
            <a:endParaRPr lang="pt-BR" dirty="0"/>
          </a:p>
          <a:p>
            <a:r>
              <a:rPr lang="pt-BR" dirty="0"/>
              <a:t>Somente quando não houver nenhum beneficiário, atribuir essa responsabilidade a quem tiver direto real sobre as terras.</a:t>
            </a:r>
          </a:p>
          <a:p>
            <a:endParaRPr lang="pt-BR" dirty="0"/>
          </a:p>
          <a:p>
            <a:r>
              <a:rPr lang="pt-BR" dirty="0"/>
              <a:t>Há necessidade de estudar para o caso de barragens da União sem operador, a possibilidade de </a:t>
            </a:r>
            <a:r>
              <a:rPr lang="pt-BR" dirty="0" err="1"/>
              <a:t>descomissionamento</a:t>
            </a:r>
            <a:r>
              <a:rPr lang="pt-BR" dirty="0"/>
              <a:t> dessas barragens.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FBF1-9B91-4983-9230-C70D81610A8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093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Das barragens DNOS não cedidas ao setor elétrico, 24 foram priorizadas por se encontrarem em situação de Atenção ou Alerta.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FBF1-9B91-4983-9230-C70D81610A8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5690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Departamento de Obras Hídricas da SNSH vem então atuando nessa carteira prioritária de barragens do antigo DNOS.</a:t>
            </a:r>
          </a:p>
          <a:p>
            <a:endParaRPr lang="pt-BR" dirty="0"/>
          </a:p>
          <a:p>
            <a:r>
              <a:rPr lang="pt-BR" dirty="0"/>
              <a:t>Busca-se repassar os recursos aos entes operadores das barragens, para as obras previstas no PLANERB, de modo a garantir a segurança das infraestruturas das barragens.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BFBF1-9B91-4983-9230-C70D81610A8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56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08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47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32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5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4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6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80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77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59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14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89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B0CF-74D5-4D4B-9121-81A34F0A7E27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B733-94D4-457B-9766-B29E3BB4B0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1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gislacao.planalto.gov.br/legisla/legislacao.nsf/Viw_Identificacao/DEC%2010.000-2019?OpenDocum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D409E4E-DED4-4409-9489-9E0B2E741C19}"/>
              </a:ext>
            </a:extLst>
          </p:cNvPr>
          <p:cNvSpPr txBox="1"/>
          <p:nvPr/>
        </p:nvSpPr>
        <p:spPr>
          <a:xfrm>
            <a:off x="355847" y="3009763"/>
            <a:ext cx="98591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solidFill>
                  <a:schemeClr val="bg1"/>
                </a:solidFill>
              </a:rPr>
              <a:t>Desafios do Ministério do Desenvolvimento Regional (MDR) no âmbito da Política Nacional de Segurança de Barragens, atuando no Setor de Usos Múltiplos da Água e no Sistema Nacional de Proteção e Defesa Civil.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18A509-8333-4A6A-B655-E88152155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8" y="5924171"/>
            <a:ext cx="1185169" cy="68517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E3A950D-8741-4DEC-AEDF-DD7B6A68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47" y="5924169"/>
            <a:ext cx="670900" cy="6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9EB89B-2DEB-46BC-858D-796145929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77" y="1080103"/>
            <a:ext cx="3269850" cy="23488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A8D381C-30CD-4C15-95CF-1B2EE916D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784" y="1080103"/>
            <a:ext cx="3269849" cy="239669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A8ADC5F-C1FC-441F-BDE1-A60F93733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5586" y="3369521"/>
            <a:ext cx="2406216" cy="341758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77FA800-D5C9-44D1-9167-9A2A0FD30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1766" y="3047433"/>
            <a:ext cx="5433256" cy="38988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2017982-333D-44B4-B348-757C22182C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0093" y="2392708"/>
            <a:ext cx="2632561" cy="30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8B8A145-B67F-41C3-ABF2-DFB418C081A3}"/>
              </a:ext>
            </a:extLst>
          </p:cNvPr>
          <p:cNvSpPr/>
          <p:nvPr/>
        </p:nvSpPr>
        <p:spPr>
          <a:xfrm>
            <a:off x="929780" y="3541738"/>
            <a:ext cx="10852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2o  Para os efeitos desta Lei, são estabelecidas as seguintes definições: </a:t>
            </a:r>
          </a:p>
          <a:p>
            <a:endParaRPr lang="pt-BR" dirty="0"/>
          </a:p>
          <a:p>
            <a:r>
              <a:rPr lang="pt-BR" dirty="0"/>
              <a:t>...</a:t>
            </a:r>
          </a:p>
          <a:p>
            <a:endParaRPr lang="pt-BR" dirty="0"/>
          </a:p>
          <a:p>
            <a:r>
              <a:rPr lang="pt-BR" dirty="0"/>
              <a:t>IV - empreendedor: agente privado ou governamental com direito real sobre as terras onde se localizam a barragem e o reservatório ou que explore a barragem para benefício próprio ou da coletividade;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C68A1C-5E20-4F18-BABC-35256F181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8" y="1285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8B8A145-B67F-41C3-ABF2-DFB418C081A3}"/>
              </a:ext>
            </a:extLst>
          </p:cNvPr>
          <p:cNvSpPr/>
          <p:nvPr/>
        </p:nvSpPr>
        <p:spPr>
          <a:xfrm>
            <a:off x="929780" y="3541738"/>
            <a:ext cx="10852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Barragens com escassa manutenção (falta de recursos);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Falta ou mal conservação de documentação técnica (projetos, planos de manutenção, manuais,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caso do DNOCS, falta de receitas para manutenção e reabilitação de barragens exploradas por outra empresa;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Falta de taxas de manutenção e reabilitação de barragens de irrigação;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Falta de recursos para elaboração de PSB e PAE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Barragens “sem dono”: sem uso e com indefinição do real “proprietário” das barragens por falhas nos registros imobiliários;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Todas as barragens desprovidas de PSB e PAE.</a:t>
            </a:r>
          </a:p>
          <a:p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C68A1C-5E20-4F18-BABC-35256F181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74" y="11731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CF91EEF-1847-4AF2-BD09-ECD2793E2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253" y="2159063"/>
            <a:ext cx="3905250" cy="28384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24C736C-4639-489A-8310-36B2EAF6A011}"/>
              </a:ext>
            </a:extLst>
          </p:cNvPr>
          <p:cNvSpPr txBox="1"/>
          <p:nvPr/>
        </p:nvSpPr>
        <p:spPr>
          <a:xfrm>
            <a:off x="1567543" y="2276669"/>
            <a:ext cx="478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Barragens do extinto DNOS não do setor elétrico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C3CB1A-A330-4A17-8A7D-4F3CCE89489F}"/>
              </a:ext>
            </a:extLst>
          </p:cNvPr>
          <p:cNvSpPr txBox="1"/>
          <p:nvPr/>
        </p:nvSpPr>
        <p:spPr>
          <a:xfrm>
            <a:off x="4655952" y="3361200"/>
            <a:ext cx="151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Prioridade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1077115-60BB-4F31-8B07-98C1CE37FCAE}"/>
              </a:ext>
            </a:extLst>
          </p:cNvPr>
          <p:cNvSpPr txBox="1"/>
          <p:nvPr/>
        </p:nvSpPr>
        <p:spPr>
          <a:xfrm flipH="1">
            <a:off x="1613261" y="5184396"/>
            <a:ext cx="914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Operadoras de 24 barragens oficiadas, propondo convênio para recuperação das estruturas e elaboração do PSB, inclusive PAE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6AD598A-5C34-462B-9B29-3354F8D1CE92}"/>
              </a:ext>
            </a:extLst>
          </p:cNvPr>
          <p:cNvCxnSpPr/>
          <p:nvPr/>
        </p:nvCxnSpPr>
        <p:spPr>
          <a:xfrm flipV="1">
            <a:off x="5855855" y="3429000"/>
            <a:ext cx="993398" cy="11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B6D3AA3-F062-48BE-B797-A76B0688C1C3}"/>
              </a:ext>
            </a:extLst>
          </p:cNvPr>
          <p:cNvCxnSpPr/>
          <p:nvPr/>
        </p:nvCxnSpPr>
        <p:spPr>
          <a:xfrm>
            <a:off x="5874327" y="3545866"/>
            <a:ext cx="974926" cy="219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9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1E2549A-B72C-4CCD-91A3-7EEB5C9DF56E}"/>
              </a:ext>
            </a:extLst>
          </p:cNvPr>
          <p:cNvSpPr txBox="1"/>
          <p:nvPr/>
        </p:nvSpPr>
        <p:spPr>
          <a:xfrm>
            <a:off x="880844" y="1845577"/>
            <a:ext cx="109811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Ações previstas no âmbito do Departamento de Obras Hídricas:</a:t>
            </a:r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PPA 2020-2024 e PLOA 2020: Rubrica orçamentária específica para recuperação de infraestruturas de barragens.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Decreto definindo responsabilidades aos operadores.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Definição de questões fundiárias pendentes junto à SPU.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Formalização de instrumentos de repasse (convênios) para obras de recuperação das barragens do PLANERB.</a:t>
            </a:r>
          </a:p>
        </p:txBody>
      </p:sp>
    </p:spTree>
    <p:extLst>
      <p:ext uri="{BB962C8B-B14F-4D97-AF65-F5344CB8AC3E}">
        <p14:creationId xmlns:p14="http://schemas.microsoft.com/office/powerpoint/2010/main" val="243920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15">
            <a:extLst>
              <a:ext uri="{FF2B5EF4-FFF2-40B4-BE49-F238E27FC236}">
                <a16:creationId xmlns:a16="http://schemas.microsoft.com/office/drawing/2014/main" id="{B8120FB4-0781-4DC7-83DC-A3AED9DFB6E4}"/>
              </a:ext>
            </a:extLst>
          </p:cNvPr>
          <p:cNvSpPr txBox="1"/>
          <p:nvPr/>
        </p:nvSpPr>
        <p:spPr>
          <a:xfrm>
            <a:off x="4061133" y="131094"/>
            <a:ext cx="6041877" cy="369333"/>
          </a:xfrm>
          <a:prstGeom prst="rect">
            <a:avLst/>
          </a:prstGeom>
        </p:spPr>
        <p:txBody>
          <a:bodyPr vert="horz" anchor="t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bg1"/>
                </a:solidFill>
              </a:rPr>
              <a:t>OBRIGADO!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B5D5A7-D9F4-45D7-9717-DCD139DBCDEB}"/>
              </a:ext>
            </a:extLst>
          </p:cNvPr>
          <p:cNvSpPr txBox="1"/>
          <p:nvPr/>
        </p:nvSpPr>
        <p:spPr>
          <a:xfrm>
            <a:off x="1344892" y="3079049"/>
            <a:ext cx="9859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Paulo Roberto Farias Falcão – Diretor DOP/SEDEC/MDR</a:t>
            </a:r>
          </a:p>
          <a:p>
            <a:pPr algn="ctr"/>
            <a:r>
              <a:rPr lang="pt-BR" sz="2400" b="1" u="sng" dirty="0">
                <a:solidFill>
                  <a:srgbClr val="0070C0"/>
                </a:solidFill>
              </a:rPr>
              <a:t>paulo.falcão@mdr.gov.br</a:t>
            </a:r>
          </a:p>
          <a:p>
            <a:endParaRPr lang="pt-BR" sz="2400" b="1" dirty="0">
              <a:solidFill>
                <a:schemeClr val="tx2"/>
              </a:solidFill>
            </a:endParaRPr>
          </a:p>
          <a:p>
            <a:endParaRPr lang="pt-BR" sz="2400" b="1" dirty="0">
              <a:solidFill>
                <a:schemeClr val="tx2"/>
              </a:solidFill>
            </a:endParaRPr>
          </a:p>
          <a:p>
            <a:endParaRPr lang="pt-BR" sz="2400" b="1" dirty="0">
              <a:solidFill>
                <a:schemeClr val="tx2"/>
              </a:solidFill>
            </a:endParaRPr>
          </a:p>
          <a:p>
            <a:pPr algn="ctr"/>
            <a:r>
              <a:rPr lang="pt-BR" sz="2400" b="1" dirty="0">
                <a:solidFill>
                  <a:schemeClr val="tx2"/>
                </a:solidFill>
              </a:rPr>
              <a:t>Paulo Roberto Soares – Coordenador Geral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>
                <a:solidFill>
                  <a:schemeClr val="tx2"/>
                </a:solidFill>
              </a:rPr>
              <a:t>CGAEP/DOH/SNSH/MDR</a:t>
            </a:r>
          </a:p>
          <a:p>
            <a:pPr algn="ctr"/>
            <a:r>
              <a:rPr lang="pt-BR" sz="2400" b="1" u="sng" dirty="0">
                <a:solidFill>
                  <a:srgbClr val="0070C0"/>
                </a:solidFill>
              </a:rPr>
              <a:t>paulo.soares@mdr.gov.br</a:t>
            </a:r>
            <a:endParaRPr lang="pt-BR" sz="2400" b="1" dirty="0">
              <a:solidFill>
                <a:schemeClr val="tx2"/>
              </a:solidFill>
            </a:endParaRPr>
          </a:p>
          <a:p>
            <a:pPr algn="ctr"/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26F032-E3FD-40EE-B2B3-4571D620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876" y="156772"/>
            <a:ext cx="1185169" cy="68517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39C2C39-4B73-4C34-9A1A-22E1D0DC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635" y="156770"/>
            <a:ext cx="670900" cy="6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40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0"/>
            <a:ext cx="1219200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CaixaDeTexto 15">
            <a:extLst>
              <a:ext uri="{FF2B5EF4-FFF2-40B4-BE49-F238E27FC236}">
                <a16:creationId xmlns:a16="http://schemas.microsoft.com/office/drawing/2014/main" id="{ECF36161-EC7C-41E0-8CEA-1A353E5FE100}"/>
              </a:ext>
            </a:extLst>
          </p:cNvPr>
          <p:cNvSpPr txBox="1"/>
          <p:nvPr/>
        </p:nvSpPr>
        <p:spPr>
          <a:xfrm>
            <a:off x="3771901" y="81956"/>
            <a:ext cx="6084324" cy="369333"/>
          </a:xfrm>
          <a:prstGeom prst="rect">
            <a:avLst/>
          </a:prstGeom>
        </p:spPr>
        <p:txBody>
          <a:bodyPr vert="horz" anchor="t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</a:rPr>
              <a:t>Contextualização: alguns elementos na linha do tempo  da segurança de barragens NO BRASIL</a:t>
            </a:r>
          </a:p>
        </p:txBody>
      </p:sp>
      <p:sp>
        <p:nvSpPr>
          <p:cNvPr id="7" name="Fluxograma: Documento 2">
            <a:extLst>
              <a:ext uri="{FF2B5EF4-FFF2-40B4-BE49-F238E27FC236}">
                <a16:creationId xmlns:a16="http://schemas.microsoft.com/office/drawing/2014/main" id="{B29EA704-9834-4A92-B06F-0EE0A4D6C2CC}"/>
              </a:ext>
            </a:extLst>
          </p:cNvPr>
          <p:cNvSpPr/>
          <p:nvPr/>
        </p:nvSpPr>
        <p:spPr>
          <a:xfrm>
            <a:off x="3385328" y="2299278"/>
            <a:ext cx="1088419" cy="766259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Lei 12.334/2010</a:t>
            </a:r>
          </a:p>
        </p:txBody>
      </p:sp>
      <p:sp>
        <p:nvSpPr>
          <p:cNvPr id="8" name="Fluxograma: Documento 14">
            <a:extLst>
              <a:ext uri="{FF2B5EF4-FFF2-40B4-BE49-F238E27FC236}">
                <a16:creationId xmlns:a16="http://schemas.microsoft.com/office/drawing/2014/main" id="{8D2B5E16-534E-4D69-A037-A00947CD2188}"/>
              </a:ext>
            </a:extLst>
          </p:cNvPr>
          <p:cNvSpPr/>
          <p:nvPr/>
        </p:nvSpPr>
        <p:spPr>
          <a:xfrm>
            <a:off x="4765035" y="2273660"/>
            <a:ext cx="1088408" cy="791877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Resoluções CNRH 143 e 144/2012</a:t>
            </a:r>
          </a:p>
        </p:txBody>
      </p:sp>
      <p:sp>
        <p:nvSpPr>
          <p:cNvPr id="9" name="Fluxograma: Documento 18">
            <a:extLst>
              <a:ext uri="{FF2B5EF4-FFF2-40B4-BE49-F238E27FC236}">
                <a16:creationId xmlns:a16="http://schemas.microsoft.com/office/drawing/2014/main" id="{D96737BF-FD7C-4434-AD38-B6DF83D6610E}"/>
              </a:ext>
            </a:extLst>
          </p:cNvPr>
          <p:cNvSpPr/>
          <p:nvPr/>
        </p:nvSpPr>
        <p:spPr>
          <a:xfrm>
            <a:off x="8048567" y="3116295"/>
            <a:ext cx="1223003" cy="690463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ANM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Portaria 70.389/2017</a:t>
            </a:r>
          </a:p>
        </p:txBody>
      </p:sp>
      <p:sp>
        <p:nvSpPr>
          <p:cNvPr id="10" name="Fluxograma: Documento 19">
            <a:extLst>
              <a:ext uri="{FF2B5EF4-FFF2-40B4-BE49-F238E27FC236}">
                <a16:creationId xmlns:a16="http://schemas.microsoft.com/office/drawing/2014/main" id="{062DC6B0-EDEF-44DA-8415-393D2264968A}"/>
              </a:ext>
            </a:extLst>
          </p:cNvPr>
          <p:cNvSpPr/>
          <p:nvPr/>
        </p:nvSpPr>
        <p:spPr>
          <a:xfrm>
            <a:off x="8039831" y="2269920"/>
            <a:ext cx="1223003" cy="690463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ANA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Resolução 236/2017</a:t>
            </a:r>
          </a:p>
        </p:txBody>
      </p:sp>
      <p:sp>
        <p:nvSpPr>
          <p:cNvPr id="11" name="Fluxograma: Documento 20">
            <a:extLst>
              <a:ext uri="{FF2B5EF4-FFF2-40B4-BE49-F238E27FC236}">
                <a16:creationId xmlns:a16="http://schemas.microsoft.com/office/drawing/2014/main" id="{FC925A8D-1745-4F0E-B0A9-455AD342DC38}"/>
              </a:ext>
            </a:extLst>
          </p:cNvPr>
          <p:cNvSpPr/>
          <p:nvPr/>
        </p:nvSpPr>
        <p:spPr>
          <a:xfrm>
            <a:off x="6256533" y="2269921"/>
            <a:ext cx="1223003" cy="690463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ANEEL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Resolução 696/2015</a:t>
            </a:r>
          </a:p>
        </p:txBody>
      </p:sp>
      <p:sp>
        <p:nvSpPr>
          <p:cNvPr id="17" name="CaixaDeTexto 5">
            <a:extLst>
              <a:ext uri="{FF2B5EF4-FFF2-40B4-BE49-F238E27FC236}">
                <a16:creationId xmlns:a16="http://schemas.microsoft.com/office/drawing/2014/main" id="{84B96E69-44B3-4B47-B1DB-74FFDC4DDA3B}"/>
              </a:ext>
            </a:extLst>
          </p:cNvPr>
          <p:cNvSpPr txBox="1"/>
          <p:nvPr/>
        </p:nvSpPr>
        <p:spPr>
          <a:xfrm>
            <a:off x="3200007" y="5521612"/>
            <a:ext cx="1223003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dirty="0"/>
              <a:t>Instituiu PNSB, PSB, PAE</a:t>
            </a:r>
          </a:p>
        </p:txBody>
      </p:sp>
      <p:sp>
        <p:nvSpPr>
          <p:cNvPr id="18" name="CaixaDeTexto 25">
            <a:extLst>
              <a:ext uri="{FF2B5EF4-FFF2-40B4-BE49-F238E27FC236}">
                <a16:creationId xmlns:a16="http://schemas.microsoft.com/office/drawing/2014/main" id="{2A42B520-25FD-4E0C-A23C-F2D451F6A0A8}"/>
              </a:ext>
            </a:extLst>
          </p:cNvPr>
          <p:cNvSpPr txBox="1"/>
          <p:nvPr/>
        </p:nvSpPr>
        <p:spPr>
          <a:xfrm>
            <a:off x="4647007" y="5520976"/>
            <a:ext cx="1088408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/>
            </a:lvl1pPr>
          </a:lstStyle>
          <a:p>
            <a:r>
              <a:rPr lang="pt-BR" sz="1300" dirty="0" err="1"/>
              <a:t>Classif</a:t>
            </a:r>
            <a:r>
              <a:rPr lang="pt-BR" sz="1300" dirty="0"/>
              <a:t>. de Risco e DPA</a:t>
            </a:r>
          </a:p>
        </p:txBody>
      </p:sp>
      <p:sp>
        <p:nvSpPr>
          <p:cNvPr id="26" name="Seta: para a Direita Listrada 25">
            <a:extLst>
              <a:ext uri="{FF2B5EF4-FFF2-40B4-BE49-F238E27FC236}">
                <a16:creationId xmlns:a16="http://schemas.microsoft.com/office/drawing/2014/main" id="{E256E3CB-B926-40BE-8DBF-A485A63FF293}"/>
              </a:ext>
            </a:extLst>
          </p:cNvPr>
          <p:cNvSpPr/>
          <p:nvPr/>
        </p:nvSpPr>
        <p:spPr>
          <a:xfrm>
            <a:off x="174401" y="1803163"/>
            <a:ext cx="11815350" cy="348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5">
            <a:extLst>
              <a:ext uri="{FF2B5EF4-FFF2-40B4-BE49-F238E27FC236}">
                <a16:creationId xmlns:a16="http://schemas.microsoft.com/office/drawing/2014/main" id="{D6E8AF7E-0B71-4461-ABFC-A0742EFB4204}"/>
              </a:ext>
            </a:extLst>
          </p:cNvPr>
          <p:cNvSpPr txBox="1"/>
          <p:nvPr/>
        </p:nvSpPr>
        <p:spPr>
          <a:xfrm>
            <a:off x="3631345" y="1567537"/>
            <a:ext cx="64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2010</a:t>
            </a:r>
          </a:p>
        </p:txBody>
      </p:sp>
      <p:sp>
        <p:nvSpPr>
          <p:cNvPr id="31" name="CaixaDeTexto 5">
            <a:extLst>
              <a:ext uri="{FF2B5EF4-FFF2-40B4-BE49-F238E27FC236}">
                <a16:creationId xmlns:a16="http://schemas.microsoft.com/office/drawing/2014/main" id="{4C0BABDE-B195-43B2-B491-6AAE2121E530}"/>
              </a:ext>
            </a:extLst>
          </p:cNvPr>
          <p:cNvSpPr txBox="1"/>
          <p:nvPr/>
        </p:nvSpPr>
        <p:spPr>
          <a:xfrm>
            <a:off x="5047464" y="1566878"/>
            <a:ext cx="64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2012</a:t>
            </a:r>
          </a:p>
        </p:txBody>
      </p:sp>
      <p:sp>
        <p:nvSpPr>
          <p:cNvPr id="32" name="CaixaDeTexto 5">
            <a:extLst>
              <a:ext uri="{FF2B5EF4-FFF2-40B4-BE49-F238E27FC236}">
                <a16:creationId xmlns:a16="http://schemas.microsoft.com/office/drawing/2014/main" id="{557D1DFD-8FA4-4C6E-8A89-4B8DEE015C16}"/>
              </a:ext>
            </a:extLst>
          </p:cNvPr>
          <p:cNvSpPr txBox="1"/>
          <p:nvPr/>
        </p:nvSpPr>
        <p:spPr>
          <a:xfrm>
            <a:off x="6689963" y="1576792"/>
            <a:ext cx="64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2015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BDDF1E6-2414-4116-B5CB-C1F94562D246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929538" y="2041013"/>
            <a:ext cx="0" cy="258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4E78AF83-013A-405A-8204-D9A1E715933A}"/>
              </a:ext>
            </a:extLst>
          </p:cNvPr>
          <p:cNvCxnSpPr>
            <a:cxnSpLocks/>
          </p:cNvCxnSpPr>
          <p:nvPr/>
        </p:nvCxnSpPr>
        <p:spPr>
          <a:xfrm>
            <a:off x="5336390" y="2041225"/>
            <a:ext cx="0" cy="23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1D7EED77-3382-40F3-B751-61C27ED80A51}"/>
              </a:ext>
            </a:extLst>
          </p:cNvPr>
          <p:cNvCxnSpPr>
            <a:cxnSpLocks/>
          </p:cNvCxnSpPr>
          <p:nvPr/>
        </p:nvCxnSpPr>
        <p:spPr>
          <a:xfrm flipH="1">
            <a:off x="6899498" y="2050256"/>
            <a:ext cx="2" cy="23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26">
            <a:extLst>
              <a:ext uri="{FF2B5EF4-FFF2-40B4-BE49-F238E27FC236}">
                <a16:creationId xmlns:a16="http://schemas.microsoft.com/office/drawing/2014/main" id="{0660BE93-5ACF-4084-B1F0-FCC87F8A8E59}"/>
              </a:ext>
            </a:extLst>
          </p:cNvPr>
          <p:cNvSpPr txBox="1"/>
          <p:nvPr/>
        </p:nvSpPr>
        <p:spPr>
          <a:xfrm>
            <a:off x="6286508" y="5514348"/>
            <a:ext cx="1223003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/>
            </a:lvl1pPr>
          </a:lstStyle>
          <a:p>
            <a:r>
              <a:rPr lang="pt-BR" sz="1300" dirty="0"/>
              <a:t>Requisitos do PSB e PAE</a:t>
            </a:r>
          </a:p>
        </p:txBody>
      </p:sp>
      <p:sp>
        <p:nvSpPr>
          <p:cNvPr id="38" name="CaixaDeTexto 5">
            <a:extLst>
              <a:ext uri="{FF2B5EF4-FFF2-40B4-BE49-F238E27FC236}">
                <a16:creationId xmlns:a16="http://schemas.microsoft.com/office/drawing/2014/main" id="{0C6B6D0D-1B96-4C49-A0BE-A0DE6CDFE847}"/>
              </a:ext>
            </a:extLst>
          </p:cNvPr>
          <p:cNvSpPr txBox="1"/>
          <p:nvPr/>
        </p:nvSpPr>
        <p:spPr>
          <a:xfrm>
            <a:off x="8395683" y="1568141"/>
            <a:ext cx="64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2017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0959384-1198-4863-92A7-6AE7A08A14CC}"/>
              </a:ext>
            </a:extLst>
          </p:cNvPr>
          <p:cNvCxnSpPr/>
          <p:nvPr/>
        </p:nvCxnSpPr>
        <p:spPr>
          <a:xfrm flipV="1">
            <a:off x="393105" y="3847539"/>
            <a:ext cx="11596643" cy="9206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0D77E546-C2F5-41D7-A545-C6A8D08ACD17}"/>
              </a:ext>
            </a:extLst>
          </p:cNvPr>
          <p:cNvCxnSpPr/>
          <p:nvPr/>
        </p:nvCxnSpPr>
        <p:spPr>
          <a:xfrm flipV="1">
            <a:off x="400827" y="5275026"/>
            <a:ext cx="11596643" cy="9206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9826522F-7D3F-4E64-94A9-E0B6EFB7ECC8}"/>
              </a:ext>
            </a:extLst>
          </p:cNvPr>
          <p:cNvCxnSpPr>
            <a:cxnSpLocks/>
          </p:cNvCxnSpPr>
          <p:nvPr/>
        </p:nvCxnSpPr>
        <p:spPr>
          <a:xfrm>
            <a:off x="3237775" y="1896782"/>
            <a:ext cx="7018" cy="250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2AD76B16-67D3-4224-B960-D5AA0B4EF983}"/>
              </a:ext>
            </a:extLst>
          </p:cNvPr>
          <p:cNvSpPr/>
          <p:nvPr/>
        </p:nvSpPr>
        <p:spPr>
          <a:xfrm>
            <a:off x="2545065" y="4400054"/>
            <a:ext cx="1426185" cy="542173"/>
          </a:xfrm>
          <a:prstGeom prst="rect">
            <a:avLst/>
          </a:prstGeom>
          <a:solidFill>
            <a:srgbClr val="D9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Acidente Barragem de Algodões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2784F021-26E4-4C2B-ABE4-1B8E84C0407B}"/>
              </a:ext>
            </a:extLst>
          </p:cNvPr>
          <p:cNvCxnSpPr>
            <a:cxnSpLocks/>
          </p:cNvCxnSpPr>
          <p:nvPr/>
        </p:nvCxnSpPr>
        <p:spPr>
          <a:xfrm>
            <a:off x="7660479" y="1887502"/>
            <a:ext cx="9922" cy="2490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extLst>
              <a:ext uri="{FF2B5EF4-FFF2-40B4-BE49-F238E27FC236}">
                <a16:creationId xmlns:a16="http://schemas.microsoft.com/office/drawing/2014/main" id="{6B006B23-AEEE-4734-BC6B-367121D81EF5}"/>
              </a:ext>
            </a:extLst>
          </p:cNvPr>
          <p:cNvSpPr/>
          <p:nvPr/>
        </p:nvSpPr>
        <p:spPr>
          <a:xfrm>
            <a:off x="7105022" y="4379931"/>
            <a:ext cx="1426185" cy="542173"/>
          </a:xfrm>
          <a:prstGeom prst="rect">
            <a:avLst/>
          </a:prstGeom>
          <a:solidFill>
            <a:srgbClr val="D9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Acidente Barragem de Fundão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9CDEECC6-B0B5-4284-9CAF-FAE22998DCD5}"/>
              </a:ext>
            </a:extLst>
          </p:cNvPr>
          <p:cNvCxnSpPr>
            <a:cxnSpLocks/>
          </p:cNvCxnSpPr>
          <p:nvPr/>
        </p:nvCxnSpPr>
        <p:spPr>
          <a:xfrm>
            <a:off x="9845908" y="1898048"/>
            <a:ext cx="10317" cy="2490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:a16="http://schemas.microsoft.com/office/drawing/2014/main" id="{8BEAD945-71A8-418E-BB33-A70907ED405F}"/>
              </a:ext>
            </a:extLst>
          </p:cNvPr>
          <p:cNvSpPr/>
          <p:nvPr/>
        </p:nvSpPr>
        <p:spPr>
          <a:xfrm>
            <a:off x="9186063" y="4390774"/>
            <a:ext cx="1745555" cy="542173"/>
          </a:xfrm>
          <a:prstGeom prst="rect">
            <a:avLst/>
          </a:prstGeom>
          <a:solidFill>
            <a:srgbClr val="D9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Acidente Barragem do Córrego do Feijão</a:t>
            </a:r>
          </a:p>
        </p:txBody>
      </p:sp>
      <p:sp>
        <p:nvSpPr>
          <p:cNvPr id="49" name="CaixaDeTexto 5">
            <a:extLst>
              <a:ext uri="{FF2B5EF4-FFF2-40B4-BE49-F238E27FC236}">
                <a16:creationId xmlns:a16="http://schemas.microsoft.com/office/drawing/2014/main" id="{7744FC86-0D4F-4EDD-8CA8-AA65A00E85E7}"/>
              </a:ext>
            </a:extLst>
          </p:cNvPr>
          <p:cNvSpPr txBox="1"/>
          <p:nvPr/>
        </p:nvSpPr>
        <p:spPr>
          <a:xfrm>
            <a:off x="2921954" y="1566718"/>
            <a:ext cx="64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2009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4A400130-7BFA-433F-BA89-3FFD923E4753}"/>
              </a:ext>
            </a:extLst>
          </p:cNvPr>
          <p:cNvCxnSpPr>
            <a:cxnSpLocks/>
          </p:cNvCxnSpPr>
          <p:nvPr/>
        </p:nvCxnSpPr>
        <p:spPr>
          <a:xfrm flipH="1">
            <a:off x="8694732" y="2861598"/>
            <a:ext cx="2" cy="23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">
            <a:extLst>
              <a:ext uri="{FF2B5EF4-FFF2-40B4-BE49-F238E27FC236}">
                <a16:creationId xmlns:a16="http://schemas.microsoft.com/office/drawing/2014/main" id="{6D0E7854-1624-4545-A02E-AA89B26C519F}"/>
              </a:ext>
            </a:extLst>
          </p:cNvPr>
          <p:cNvSpPr txBox="1"/>
          <p:nvPr/>
        </p:nvSpPr>
        <p:spPr>
          <a:xfrm>
            <a:off x="9510291" y="1566878"/>
            <a:ext cx="64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2019</a:t>
            </a:r>
          </a:p>
        </p:txBody>
      </p:sp>
      <p:sp>
        <p:nvSpPr>
          <p:cNvPr id="53" name="Fluxograma: Documento 18">
            <a:extLst>
              <a:ext uri="{FF2B5EF4-FFF2-40B4-BE49-F238E27FC236}">
                <a16:creationId xmlns:a16="http://schemas.microsoft.com/office/drawing/2014/main" id="{5AC1A984-E8E4-455B-B8CA-ED41F0CBCF52}"/>
              </a:ext>
            </a:extLst>
          </p:cNvPr>
          <p:cNvSpPr/>
          <p:nvPr/>
        </p:nvSpPr>
        <p:spPr>
          <a:xfrm>
            <a:off x="10512612" y="2228209"/>
            <a:ext cx="1223003" cy="690463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PL 550/2019</a:t>
            </a: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PL 2791/2019</a:t>
            </a: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CPI de Brumadinho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7226866F-EA87-416D-AFEF-2F0A8442DBF4}"/>
              </a:ext>
            </a:extLst>
          </p:cNvPr>
          <p:cNvCxnSpPr>
            <a:cxnSpLocks/>
          </p:cNvCxnSpPr>
          <p:nvPr/>
        </p:nvCxnSpPr>
        <p:spPr>
          <a:xfrm flipH="1">
            <a:off x="8703160" y="2041225"/>
            <a:ext cx="2" cy="23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26">
            <a:extLst>
              <a:ext uri="{FF2B5EF4-FFF2-40B4-BE49-F238E27FC236}">
                <a16:creationId xmlns:a16="http://schemas.microsoft.com/office/drawing/2014/main" id="{B7BDB061-DAC3-4870-ADC9-398DAD45AAA1}"/>
              </a:ext>
            </a:extLst>
          </p:cNvPr>
          <p:cNvSpPr txBox="1"/>
          <p:nvPr/>
        </p:nvSpPr>
        <p:spPr>
          <a:xfrm>
            <a:off x="9186210" y="6421593"/>
            <a:ext cx="2925105" cy="292388"/>
          </a:xfrm>
          <a:prstGeom prst="rect">
            <a:avLst/>
          </a:prstGeom>
          <a:solidFill>
            <a:srgbClr val="ECCBC6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/>
            </a:lvl1pPr>
          </a:lstStyle>
          <a:p>
            <a:r>
              <a:rPr lang="pt-BR" dirty="0"/>
              <a:t>Apelo: revisão Lei 12.334/2019 e PNSB</a:t>
            </a:r>
          </a:p>
        </p:txBody>
      </p:sp>
      <p:sp>
        <p:nvSpPr>
          <p:cNvPr id="57" name="Fluxograma: Documento 20">
            <a:extLst>
              <a:ext uri="{FF2B5EF4-FFF2-40B4-BE49-F238E27FC236}">
                <a16:creationId xmlns:a16="http://schemas.microsoft.com/office/drawing/2014/main" id="{D6D90A27-75DF-4BB1-A496-BF0DE9555BC3}"/>
              </a:ext>
            </a:extLst>
          </p:cNvPr>
          <p:cNvSpPr/>
          <p:nvPr/>
        </p:nvSpPr>
        <p:spPr>
          <a:xfrm>
            <a:off x="5595174" y="3148179"/>
            <a:ext cx="1223003" cy="690463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ANM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Portaria 526/2013</a:t>
            </a:r>
            <a:endParaRPr lang="pt-BR" sz="1100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7A585653-AF5E-4EF9-BF91-A4F1EFF25F2E}"/>
              </a:ext>
            </a:extLst>
          </p:cNvPr>
          <p:cNvCxnSpPr>
            <a:cxnSpLocks/>
          </p:cNvCxnSpPr>
          <p:nvPr/>
        </p:nvCxnSpPr>
        <p:spPr>
          <a:xfrm flipH="1">
            <a:off x="6116014" y="1979609"/>
            <a:ext cx="2" cy="117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5">
            <a:extLst>
              <a:ext uri="{FF2B5EF4-FFF2-40B4-BE49-F238E27FC236}">
                <a16:creationId xmlns:a16="http://schemas.microsoft.com/office/drawing/2014/main" id="{0A3C9121-75BB-4274-8644-6BF5AB6DAD8B}"/>
              </a:ext>
            </a:extLst>
          </p:cNvPr>
          <p:cNvSpPr txBox="1"/>
          <p:nvPr/>
        </p:nvSpPr>
        <p:spPr>
          <a:xfrm>
            <a:off x="84842" y="6421593"/>
            <a:ext cx="2160958" cy="292388"/>
          </a:xfrm>
          <a:prstGeom prst="rect">
            <a:avLst/>
          </a:prstGeom>
          <a:solidFill>
            <a:srgbClr val="ECCBC6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/>
            </a:lvl1pPr>
          </a:lstStyle>
          <a:p>
            <a:r>
              <a:rPr lang="pt-BR" dirty="0"/>
              <a:t>Apelo: construir barragens</a:t>
            </a:r>
          </a:p>
        </p:txBody>
      </p:sp>
      <p:sp>
        <p:nvSpPr>
          <p:cNvPr id="55" name="CaixaDeTexto 5">
            <a:extLst>
              <a:ext uri="{FF2B5EF4-FFF2-40B4-BE49-F238E27FC236}">
                <a16:creationId xmlns:a16="http://schemas.microsoft.com/office/drawing/2014/main" id="{3FC68671-002B-428D-B5C8-B431AA6B87EC}"/>
              </a:ext>
            </a:extLst>
          </p:cNvPr>
          <p:cNvSpPr txBox="1"/>
          <p:nvPr/>
        </p:nvSpPr>
        <p:spPr>
          <a:xfrm>
            <a:off x="8966" y="1579235"/>
            <a:ext cx="1782490" cy="3539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700" dirty="0"/>
              <a:t>1877/80 – 1903/06</a:t>
            </a: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64EAC2DA-D03C-4A2B-8D2E-513656B96494}"/>
              </a:ext>
            </a:extLst>
          </p:cNvPr>
          <p:cNvCxnSpPr>
            <a:cxnSpLocks/>
          </p:cNvCxnSpPr>
          <p:nvPr/>
        </p:nvCxnSpPr>
        <p:spPr>
          <a:xfrm flipH="1">
            <a:off x="597702" y="1874276"/>
            <a:ext cx="15885" cy="2525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extLst>
              <a:ext uri="{FF2B5EF4-FFF2-40B4-BE49-F238E27FC236}">
                <a16:creationId xmlns:a16="http://schemas.microsoft.com/office/drawing/2014/main" id="{CA3E2B50-D2DB-4438-A233-F387F368C5D4}"/>
              </a:ext>
            </a:extLst>
          </p:cNvPr>
          <p:cNvSpPr/>
          <p:nvPr/>
        </p:nvSpPr>
        <p:spPr>
          <a:xfrm>
            <a:off x="128954" y="4377548"/>
            <a:ext cx="1426185" cy="542173"/>
          </a:xfrm>
          <a:prstGeom prst="rect">
            <a:avLst/>
          </a:prstGeom>
          <a:solidFill>
            <a:srgbClr val="D9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Grandes Secas</a:t>
            </a: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D0008869-732E-42E6-9F19-5C4103FDF968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2036575" y="2016951"/>
            <a:ext cx="0" cy="3005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5">
            <a:extLst>
              <a:ext uri="{FF2B5EF4-FFF2-40B4-BE49-F238E27FC236}">
                <a16:creationId xmlns:a16="http://schemas.microsoft.com/office/drawing/2014/main" id="{4491D837-E336-4F4E-B6F0-225FDCD7E36B}"/>
              </a:ext>
            </a:extLst>
          </p:cNvPr>
          <p:cNvSpPr txBox="1"/>
          <p:nvPr/>
        </p:nvSpPr>
        <p:spPr>
          <a:xfrm>
            <a:off x="1762034" y="1573802"/>
            <a:ext cx="83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1909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6A6BFBF6-E44B-427C-A604-29BC415874DE}"/>
              </a:ext>
            </a:extLst>
          </p:cNvPr>
          <p:cNvSpPr/>
          <p:nvPr/>
        </p:nvSpPr>
        <p:spPr>
          <a:xfrm>
            <a:off x="1323480" y="5022846"/>
            <a:ext cx="1426190" cy="2413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Criação do DNOCS</a:t>
            </a:r>
          </a:p>
        </p:txBody>
      </p:sp>
      <p:sp>
        <p:nvSpPr>
          <p:cNvPr id="43" name="CaixaDeTexto 5">
            <a:extLst>
              <a:ext uri="{FF2B5EF4-FFF2-40B4-BE49-F238E27FC236}">
                <a16:creationId xmlns:a16="http://schemas.microsoft.com/office/drawing/2014/main" id="{2A0B2A1C-811D-40A8-9B4D-9F02971A04C8}"/>
              </a:ext>
            </a:extLst>
          </p:cNvPr>
          <p:cNvSpPr txBox="1"/>
          <p:nvPr/>
        </p:nvSpPr>
        <p:spPr>
          <a:xfrm>
            <a:off x="174399" y="2118178"/>
            <a:ext cx="184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Normativos</a:t>
            </a:r>
          </a:p>
        </p:txBody>
      </p:sp>
      <p:sp>
        <p:nvSpPr>
          <p:cNvPr id="44" name="CaixaDeTexto 5">
            <a:extLst>
              <a:ext uri="{FF2B5EF4-FFF2-40B4-BE49-F238E27FC236}">
                <a16:creationId xmlns:a16="http://schemas.microsoft.com/office/drawing/2014/main" id="{120089B5-576D-4F8E-9CFF-20DBE5DF8980}"/>
              </a:ext>
            </a:extLst>
          </p:cNvPr>
          <p:cNvSpPr txBox="1"/>
          <p:nvPr/>
        </p:nvSpPr>
        <p:spPr>
          <a:xfrm>
            <a:off x="174400" y="3990983"/>
            <a:ext cx="184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Fatos Relevantes</a:t>
            </a:r>
          </a:p>
        </p:txBody>
      </p:sp>
      <p:sp>
        <p:nvSpPr>
          <p:cNvPr id="51" name="CaixaDeTexto 5">
            <a:extLst>
              <a:ext uri="{FF2B5EF4-FFF2-40B4-BE49-F238E27FC236}">
                <a16:creationId xmlns:a16="http://schemas.microsoft.com/office/drawing/2014/main" id="{77356004-B3C7-450A-8B60-6AFC59DDEFD2}"/>
              </a:ext>
            </a:extLst>
          </p:cNvPr>
          <p:cNvSpPr txBox="1"/>
          <p:nvPr/>
        </p:nvSpPr>
        <p:spPr>
          <a:xfrm>
            <a:off x="174399" y="5419391"/>
            <a:ext cx="184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Consequência</a:t>
            </a:r>
          </a:p>
        </p:txBody>
      </p:sp>
      <p:sp>
        <p:nvSpPr>
          <p:cNvPr id="65" name="CaixaDeTexto 5">
            <a:extLst>
              <a:ext uri="{FF2B5EF4-FFF2-40B4-BE49-F238E27FC236}">
                <a16:creationId xmlns:a16="http://schemas.microsoft.com/office/drawing/2014/main" id="{C2ABC8DD-D80A-42DD-92A8-7E0F35CD71A9}"/>
              </a:ext>
            </a:extLst>
          </p:cNvPr>
          <p:cNvSpPr txBox="1"/>
          <p:nvPr/>
        </p:nvSpPr>
        <p:spPr>
          <a:xfrm>
            <a:off x="2393772" y="1537878"/>
            <a:ext cx="64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(...)</a:t>
            </a:r>
          </a:p>
        </p:txBody>
      </p:sp>
      <p:pic>
        <p:nvPicPr>
          <p:cNvPr id="66" name="Imagem 65">
            <a:extLst>
              <a:ext uri="{FF2B5EF4-FFF2-40B4-BE49-F238E27FC236}">
                <a16:creationId xmlns:a16="http://schemas.microsoft.com/office/drawing/2014/main" id="{0B61CCB2-AEA1-49AF-BBBF-7281541878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2226" y="171677"/>
            <a:ext cx="1185169" cy="685176"/>
          </a:xfrm>
          <a:prstGeom prst="rect">
            <a:avLst/>
          </a:prstGeom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7FDAC816-E7BD-408B-BB19-ECE7DFE6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985" y="171675"/>
            <a:ext cx="670900" cy="6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BF9ADB97-7B52-4144-9599-474537A33D6D}"/>
              </a:ext>
            </a:extLst>
          </p:cNvPr>
          <p:cNvSpPr/>
          <p:nvPr/>
        </p:nvSpPr>
        <p:spPr>
          <a:xfrm>
            <a:off x="1829504" y="3211204"/>
            <a:ext cx="1795823" cy="10431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Desafio:</a:t>
            </a:r>
          </a:p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Passivo de mais de 100 anos!</a:t>
            </a:r>
          </a:p>
        </p:txBody>
      </p:sp>
      <p:sp>
        <p:nvSpPr>
          <p:cNvPr id="28" name="Seta: da Esquerda para a Direita 27">
            <a:extLst>
              <a:ext uri="{FF2B5EF4-FFF2-40B4-BE49-F238E27FC236}">
                <a16:creationId xmlns:a16="http://schemas.microsoft.com/office/drawing/2014/main" id="{97B61F62-E54B-4A2F-ABB1-A9049731FC4E}"/>
              </a:ext>
            </a:extLst>
          </p:cNvPr>
          <p:cNvSpPr/>
          <p:nvPr/>
        </p:nvSpPr>
        <p:spPr>
          <a:xfrm>
            <a:off x="2101210" y="2940088"/>
            <a:ext cx="1209417" cy="2034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D7C5D058-7F9D-4C0B-A465-DE9A28506042}"/>
              </a:ext>
            </a:extLst>
          </p:cNvPr>
          <p:cNvSpPr/>
          <p:nvPr/>
        </p:nvSpPr>
        <p:spPr>
          <a:xfrm>
            <a:off x="10342967" y="3148418"/>
            <a:ext cx="1635543" cy="10431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Desafio:</a:t>
            </a:r>
          </a:p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Proposições influenciadas pelos desastres!</a:t>
            </a:r>
          </a:p>
        </p:txBody>
      </p:sp>
      <p:sp>
        <p:nvSpPr>
          <p:cNvPr id="69" name="CaixaDeTexto 26">
            <a:extLst>
              <a:ext uri="{FF2B5EF4-FFF2-40B4-BE49-F238E27FC236}">
                <a16:creationId xmlns:a16="http://schemas.microsoft.com/office/drawing/2014/main" id="{E0E72349-4A17-43CE-AE21-670BE17E2CA2}"/>
              </a:ext>
            </a:extLst>
          </p:cNvPr>
          <p:cNvSpPr txBox="1"/>
          <p:nvPr/>
        </p:nvSpPr>
        <p:spPr>
          <a:xfrm>
            <a:off x="8002751" y="5508649"/>
            <a:ext cx="1315339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/>
            </a:lvl1pPr>
          </a:lstStyle>
          <a:p>
            <a:r>
              <a:rPr lang="pt-BR" sz="1300" dirty="0"/>
              <a:t>Novos </a:t>
            </a:r>
            <a:r>
              <a:rPr lang="pt-BR" sz="1300" dirty="0" err="1"/>
              <a:t>equisitos</a:t>
            </a:r>
            <a:r>
              <a:rPr lang="pt-BR" sz="1300" dirty="0"/>
              <a:t> do PSB e PAE</a:t>
            </a:r>
          </a:p>
        </p:txBody>
      </p:sp>
      <p:sp>
        <p:nvSpPr>
          <p:cNvPr id="70" name="CaixaDeTexto 26">
            <a:extLst>
              <a:ext uri="{FF2B5EF4-FFF2-40B4-BE49-F238E27FC236}">
                <a16:creationId xmlns:a16="http://schemas.microsoft.com/office/drawing/2014/main" id="{B28634B8-43B9-4736-9EEF-9C6136C42AD1}"/>
              </a:ext>
            </a:extLst>
          </p:cNvPr>
          <p:cNvSpPr txBox="1"/>
          <p:nvPr/>
        </p:nvSpPr>
        <p:spPr>
          <a:xfrm>
            <a:off x="6465193" y="6421593"/>
            <a:ext cx="2390571" cy="292388"/>
          </a:xfrm>
          <a:prstGeom prst="rect">
            <a:avLst/>
          </a:prstGeom>
          <a:solidFill>
            <a:srgbClr val="ECCBC6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/>
            </a:lvl1pPr>
          </a:lstStyle>
          <a:p>
            <a:r>
              <a:rPr lang="pt-BR" sz="1300" dirty="0"/>
              <a:t>Apelo: melhorias normativas</a:t>
            </a:r>
          </a:p>
        </p:txBody>
      </p:sp>
      <p:sp>
        <p:nvSpPr>
          <p:cNvPr id="71" name="CaixaDeTexto 26">
            <a:extLst>
              <a:ext uri="{FF2B5EF4-FFF2-40B4-BE49-F238E27FC236}">
                <a16:creationId xmlns:a16="http://schemas.microsoft.com/office/drawing/2014/main" id="{E5AF9381-7DBA-430E-BEAD-BA6D8FE85E54}"/>
              </a:ext>
            </a:extLst>
          </p:cNvPr>
          <p:cNvSpPr txBox="1"/>
          <p:nvPr/>
        </p:nvSpPr>
        <p:spPr>
          <a:xfrm>
            <a:off x="2583016" y="6421593"/>
            <a:ext cx="1859763" cy="292388"/>
          </a:xfrm>
          <a:prstGeom prst="rect">
            <a:avLst/>
          </a:prstGeom>
          <a:solidFill>
            <a:srgbClr val="ECCBC6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/>
            </a:lvl1pPr>
          </a:lstStyle>
          <a:p>
            <a:r>
              <a:rPr lang="pt-BR" sz="1300" dirty="0"/>
              <a:t>Apelo: normatização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185F3140-CBE1-4961-B144-2574C7679828}"/>
              </a:ext>
            </a:extLst>
          </p:cNvPr>
          <p:cNvSpPr txBox="1"/>
          <p:nvPr/>
        </p:nvSpPr>
        <p:spPr>
          <a:xfrm>
            <a:off x="5769812" y="1576792"/>
            <a:ext cx="64768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7591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6" grpId="0" animBg="1"/>
      <p:bldP spid="30" grpId="0"/>
      <p:bldP spid="31" grpId="0"/>
      <p:bldP spid="32" grpId="0"/>
      <p:bldP spid="36" grpId="0" animBg="1"/>
      <p:bldP spid="38" grpId="0"/>
      <p:bldP spid="5" grpId="0" animBg="1"/>
      <p:bldP spid="45" grpId="0" animBg="1"/>
      <p:bldP spid="47" grpId="0" animBg="1"/>
      <p:bldP spid="49" grpId="0"/>
      <p:bldP spid="52" grpId="0"/>
      <p:bldP spid="53" grpId="0" animBg="1"/>
      <p:bldP spid="56" grpId="0" animBg="1"/>
      <p:bldP spid="57" grpId="0" animBg="1"/>
      <p:bldP spid="40" grpId="0" animBg="1"/>
      <p:bldP spid="55" grpId="0"/>
      <p:bldP spid="60" grpId="0" animBg="1"/>
      <p:bldP spid="63" grpId="0"/>
      <p:bldP spid="64" grpId="0" animBg="1"/>
      <p:bldP spid="43" grpId="0"/>
      <p:bldP spid="44" grpId="0"/>
      <p:bldP spid="51" grpId="0"/>
      <p:bldP spid="65" grpId="0"/>
      <p:bldP spid="27" grpId="0" animBg="1"/>
      <p:bldP spid="28" grpId="0" animBg="1"/>
      <p:bldP spid="68" grpId="0" animBg="1"/>
      <p:bldP spid="69" grpId="0" animBg="1"/>
      <p:bldP spid="70" grpId="0" animBg="1"/>
      <p:bldP spid="71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uxograma: Documento 2">
            <a:extLst>
              <a:ext uri="{FF2B5EF4-FFF2-40B4-BE49-F238E27FC236}">
                <a16:creationId xmlns:a16="http://schemas.microsoft.com/office/drawing/2014/main" id="{8C3900AD-A02D-4CAC-9182-DC60D5811B1D}"/>
              </a:ext>
            </a:extLst>
          </p:cNvPr>
          <p:cNvSpPr/>
          <p:nvPr/>
        </p:nvSpPr>
        <p:spPr>
          <a:xfrm>
            <a:off x="5013670" y="1238901"/>
            <a:ext cx="1367020" cy="873388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Lei 12.334/2010</a:t>
            </a:r>
          </a:p>
        </p:txBody>
      </p:sp>
      <p:sp>
        <p:nvSpPr>
          <p:cNvPr id="4" name="Fluxograma: Documento 14">
            <a:extLst>
              <a:ext uri="{FF2B5EF4-FFF2-40B4-BE49-F238E27FC236}">
                <a16:creationId xmlns:a16="http://schemas.microsoft.com/office/drawing/2014/main" id="{434C11D0-4B15-4B27-8CA5-4B34EDF1CE04}"/>
              </a:ext>
            </a:extLst>
          </p:cNvPr>
          <p:cNvSpPr/>
          <p:nvPr/>
        </p:nvSpPr>
        <p:spPr>
          <a:xfrm>
            <a:off x="5021009" y="2267112"/>
            <a:ext cx="1359681" cy="822856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Resoluções CNRH 143 e 144/2012</a:t>
            </a:r>
          </a:p>
        </p:txBody>
      </p:sp>
      <p:sp>
        <p:nvSpPr>
          <p:cNvPr id="5" name="Fluxograma: Documento 18">
            <a:extLst>
              <a:ext uri="{FF2B5EF4-FFF2-40B4-BE49-F238E27FC236}">
                <a16:creationId xmlns:a16="http://schemas.microsoft.com/office/drawing/2014/main" id="{7C0E5903-2F85-4EE7-AB4B-8A128C8DF930}"/>
              </a:ext>
            </a:extLst>
          </p:cNvPr>
          <p:cNvSpPr/>
          <p:nvPr/>
        </p:nvSpPr>
        <p:spPr>
          <a:xfrm>
            <a:off x="4244816" y="3300377"/>
            <a:ext cx="1223003" cy="690463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ANEEL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Requisitos PSB / PAE</a:t>
            </a: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Fluxograma: Documento 19">
            <a:extLst>
              <a:ext uri="{FF2B5EF4-FFF2-40B4-BE49-F238E27FC236}">
                <a16:creationId xmlns:a16="http://schemas.microsoft.com/office/drawing/2014/main" id="{3255BF8B-E1AD-436D-81A2-3187E5269CA5}"/>
              </a:ext>
            </a:extLst>
          </p:cNvPr>
          <p:cNvSpPr/>
          <p:nvPr/>
        </p:nvSpPr>
        <p:spPr>
          <a:xfrm>
            <a:off x="2462673" y="3331668"/>
            <a:ext cx="1223003" cy="690463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ANA e Estaduais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Requisitos PSB / PAE</a:t>
            </a:r>
          </a:p>
        </p:txBody>
      </p:sp>
      <p:sp>
        <p:nvSpPr>
          <p:cNvPr id="7" name="Fluxograma: Documento 20">
            <a:extLst>
              <a:ext uri="{FF2B5EF4-FFF2-40B4-BE49-F238E27FC236}">
                <a16:creationId xmlns:a16="http://schemas.microsoft.com/office/drawing/2014/main" id="{25CAA2B0-5D59-4830-AC4F-3245D1A62E2E}"/>
              </a:ext>
            </a:extLst>
          </p:cNvPr>
          <p:cNvSpPr/>
          <p:nvPr/>
        </p:nvSpPr>
        <p:spPr>
          <a:xfrm>
            <a:off x="5874806" y="3300376"/>
            <a:ext cx="1223003" cy="690463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ANM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Requisitos PSB / PAE</a:t>
            </a:r>
          </a:p>
        </p:txBody>
      </p:sp>
      <p:sp>
        <p:nvSpPr>
          <p:cNvPr id="8" name="Fluxograma: Documento 21">
            <a:extLst>
              <a:ext uri="{FF2B5EF4-FFF2-40B4-BE49-F238E27FC236}">
                <a16:creationId xmlns:a16="http://schemas.microsoft.com/office/drawing/2014/main" id="{B47982A4-B904-406C-99BB-B14E09C18FF3}"/>
              </a:ext>
            </a:extLst>
          </p:cNvPr>
          <p:cNvSpPr/>
          <p:nvPr/>
        </p:nvSpPr>
        <p:spPr>
          <a:xfrm>
            <a:off x="7525185" y="3298125"/>
            <a:ext cx="1223003" cy="690463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IBAMA e Estaduais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  <a:p>
            <a:pPr algn="ctr"/>
            <a:r>
              <a:rPr lang="pt-BR" sz="1100" dirty="0">
                <a:solidFill>
                  <a:schemeClr val="tx1"/>
                </a:solidFill>
              </a:rPr>
              <a:t>Requisitos PSB / PAE</a:t>
            </a:r>
          </a:p>
        </p:txBody>
      </p:sp>
      <p:sp>
        <p:nvSpPr>
          <p:cNvPr id="9" name="Fluxograma: Documento 22">
            <a:extLst>
              <a:ext uri="{FF2B5EF4-FFF2-40B4-BE49-F238E27FC236}">
                <a16:creationId xmlns:a16="http://schemas.microsoft.com/office/drawing/2014/main" id="{C3CE128F-5902-4901-92D3-57BE61BEBECF}"/>
              </a:ext>
            </a:extLst>
          </p:cNvPr>
          <p:cNvSpPr/>
          <p:nvPr/>
        </p:nvSpPr>
        <p:spPr>
          <a:xfrm>
            <a:off x="5013670" y="5306099"/>
            <a:ext cx="1367020" cy="827221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Lei 12.608/2012</a:t>
            </a:r>
          </a:p>
        </p:txBody>
      </p:sp>
      <p:cxnSp>
        <p:nvCxnSpPr>
          <p:cNvPr id="10" name="Conector reto 4">
            <a:extLst>
              <a:ext uri="{FF2B5EF4-FFF2-40B4-BE49-F238E27FC236}">
                <a16:creationId xmlns:a16="http://schemas.microsoft.com/office/drawing/2014/main" id="{36E3E0F3-27FF-4848-8051-D1A33ADCD946}"/>
              </a:ext>
            </a:extLst>
          </p:cNvPr>
          <p:cNvCxnSpPr/>
          <p:nvPr/>
        </p:nvCxnSpPr>
        <p:spPr>
          <a:xfrm>
            <a:off x="1564062" y="2149529"/>
            <a:ext cx="813690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23">
            <a:extLst>
              <a:ext uri="{FF2B5EF4-FFF2-40B4-BE49-F238E27FC236}">
                <a16:creationId xmlns:a16="http://schemas.microsoft.com/office/drawing/2014/main" id="{34958502-BC30-4BDA-8ECB-1E0F82E2B938}"/>
              </a:ext>
            </a:extLst>
          </p:cNvPr>
          <p:cNvCxnSpPr/>
          <p:nvPr/>
        </p:nvCxnSpPr>
        <p:spPr>
          <a:xfrm>
            <a:off x="1471447" y="3116830"/>
            <a:ext cx="813690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24">
            <a:extLst>
              <a:ext uri="{FF2B5EF4-FFF2-40B4-BE49-F238E27FC236}">
                <a16:creationId xmlns:a16="http://schemas.microsoft.com/office/drawing/2014/main" id="{663C0EE1-4425-4CA8-86D3-50DF4D0BC749}"/>
              </a:ext>
            </a:extLst>
          </p:cNvPr>
          <p:cNvCxnSpPr/>
          <p:nvPr/>
        </p:nvCxnSpPr>
        <p:spPr>
          <a:xfrm>
            <a:off x="1425159" y="5119404"/>
            <a:ext cx="813690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28">
            <a:extLst>
              <a:ext uri="{FF2B5EF4-FFF2-40B4-BE49-F238E27FC236}">
                <a16:creationId xmlns:a16="http://schemas.microsoft.com/office/drawing/2014/main" id="{100F321B-0AB8-408E-A500-DD7B167450D8}"/>
              </a:ext>
            </a:extLst>
          </p:cNvPr>
          <p:cNvCxnSpPr/>
          <p:nvPr/>
        </p:nvCxnSpPr>
        <p:spPr>
          <a:xfrm>
            <a:off x="1453914" y="4096052"/>
            <a:ext cx="813690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5">
            <a:extLst>
              <a:ext uri="{FF2B5EF4-FFF2-40B4-BE49-F238E27FC236}">
                <a16:creationId xmlns:a16="http://schemas.microsoft.com/office/drawing/2014/main" id="{D61645CF-D16B-4E95-8BF7-9D8981881380}"/>
              </a:ext>
            </a:extLst>
          </p:cNvPr>
          <p:cNvSpPr txBox="1"/>
          <p:nvPr/>
        </p:nvSpPr>
        <p:spPr>
          <a:xfrm>
            <a:off x="3997831" y="102890"/>
            <a:ext cx="4517799" cy="369333"/>
          </a:xfrm>
          <a:prstGeom prst="rect">
            <a:avLst/>
          </a:prstGeom>
        </p:spPr>
        <p:txBody>
          <a:bodyPr vert="horz" anchor="t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>
                <a:solidFill>
                  <a:schemeClr val="bg1"/>
                </a:solidFill>
              </a:rPr>
              <a:t>PNSB: ESTRUTURA NORMATIVA e </a:t>
            </a:r>
            <a:r>
              <a:rPr lang="pt-BR" sz="2600" b="1" dirty="0" err="1">
                <a:solidFill>
                  <a:schemeClr val="bg1"/>
                </a:solidFill>
              </a:rPr>
              <a:t>ATUAção</a:t>
            </a:r>
            <a:r>
              <a:rPr lang="pt-BR" sz="2600" b="1" dirty="0">
                <a:solidFill>
                  <a:schemeClr val="bg1"/>
                </a:solidFill>
              </a:rPr>
              <a:t> do </a:t>
            </a:r>
            <a:r>
              <a:rPr lang="pt-BR" sz="2600" b="1" dirty="0" err="1">
                <a:solidFill>
                  <a:schemeClr val="bg1"/>
                </a:solidFill>
              </a:rPr>
              <a:t>mdr</a:t>
            </a:r>
            <a:endParaRPr lang="pt-BR" sz="2600" b="1" dirty="0">
              <a:solidFill>
                <a:schemeClr val="bg1"/>
              </a:solidFill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E75B47C-2C90-4467-9BAB-2215F0370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321" y="2717497"/>
            <a:ext cx="652020" cy="37694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9AB4229-51F9-4326-B73C-51D99995E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764" y="3867643"/>
            <a:ext cx="652020" cy="37694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4922485-8754-4CF3-9A05-C3AA9465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956" y="5698293"/>
            <a:ext cx="652020" cy="376949"/>
          </a:xfrm>
          <a:prstGeom prst="rect">
            <a:avLst/>
          </a:prstGeom>
        </p:spPr>
      </p:pic>
      <p:sp>
        <p:nvSpPr>
          <p:cNvPr id="27" name="Seta: para a Direita Listrada 26">
            <a:extLst>
              <a:ext uri="{FF2B5EF4-FFF2-40B4-BE49-F238E27FC236}">
                <a16:creationId xmlns:a16="http://schemas.microsoft.com/office/drawing/2014/main" id="{9547A96E-54B3-4896-A58F-6AA31ECB6FCB}"/>
              </a:ext>
            </a:extLst>
          </p:cNvPr>
          <p:cNvSpPr/>
          <p:nvPr/>
        </p:nvSpPr>
        <p:spPr>
          <a:xfrm rot="5400000">
            <a:off x="-1454791" y="3724320"/>
            <a:ext cx="4616390" cy="348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01D048A-9D92-4D40-BE38-C635698EA623}"/>
              </a:ext>
            </a:extLst>
          </p:cNvPr>
          <p:cNvSpPr txBox="1"/>
          <p:nvPr/>
        </p:nvSpPr>
        <p:spPr>
          <a:xfrm>
            <a:off x="8203475" y="2040242"/>
            <a:ext cx="3300713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ESTABELECE A PNSB, O PSB E O PAE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76C1012-E40E-4BD9-AA4B-5364B199D171}"/>
              </a:ext>
            </a:extLst>
          </p:cNvPr>
          <p:cNvSpPr txBox="1"/>
          <p:nvPr/>
        </p:nvSpPr>
        <p:spPr>
          <a:xfrm>
            <a:off x="7241722" y="2998946"/>
            <a:ext cx="3554190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DEFINE CRITÉRIOS DE CLASSIFICAÇÃO DE RISCO E DANO POTENCIAL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81AA682-90A2-4DC4-9B90-AAE96A14DE28}"/>
              </a:ext>
            </a:extLst>
          </p:cNvPr>
          <p:cNvSpPr txBox="1"/>
          <p:nvPr/>
        </p:nvSpPr>
        <p:spPr>
          <a:xfrm>
            <a:off x="8532891" y="3972241"/>
            <a:ext cx="2156787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DEFINEM REQUISITOS DE PSB E PAE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5062D37-5624-4675-B55E-49FBFCE75A3C}"/>
              </a:ext>
            </a:extLst>
          </p:cNvPr>
          <p:cNvSpPr txBox="1"/>
          <p:nvPr/>
        </p:nvSpPr>
        <p:spPr>
          <a:xfrm>
            <a:off x="8949293" y="4965928"/>
            <a:ext cx="2156787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ELABORAM O PSB E O PAE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927B31C-CE39-49CB-AEAF-B9CA666A174C}"/>
              </a:ext>
            </a:extLst>
          </p:cNvPr>
          <p:cNvSpPr txBox="1"/>
          <p:nvPr/>
        </p:nvSpPr>
        <p:spPr>
          <a:xfrm>
            <a:off x="8693300" y="6062834"/>
            <a:ext cx="2156787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>
                <a:solidFill>
                  <a:srgbClr val="FF0000"/>
                </a:solidFill>
              </a:rPr>
              <a:t>ARTICULA E COORDENA A PNPDEC</a:t>
            </a:r>
          </a:p>
        </p:txBody>
      </p:sp>
      <p:cxnSp>
        <p:nvCxnSpPr>
          <p:cNvPr id="33" name="Conector reto 24">
            <a:extLst>
              <a:ext uri="{FF2B5EF4-FFF2-40B4-BE49-F238E27FC236}">
                <a16:creationId xmlns:a16="http://schemas.microsoft.com/office/drawing/2014/main" id="{1F0CAEED-D550-4600-9085-710D4B025095}"/>
              </a:ext>
            </a:extLst>
          </p:cNvPr>
          <p:cNvCxnSpPr/>
          <p:nvPr/>
        </p:nvCxnSpPr>
        <p:spPr>
          <a:xfrm>
            <a:off x="1400274" y="6204867"/>
            <a:ext cx="813690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>
            <a:extLst>
              <a:ext uri="{FF2B5EF4-FFF2-40B4-BE49-F238E27FC236}">
                <a16:creationId xmlns:a16="http://schemas.microsoft.com/office/drawing/2014/main" id="{E81A50C3-4F36-4388-A987-0549BCFB7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979" y="128568"/>
            <a:ext cx="1185169" cy="685176"/>
          </a:xfrm>
          <a:prstGeom prst="rect">
            <a:avLst/>
          </a:prstGeom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D9C5FF31-C4EE-415F-8BE8-D17DBE5C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738" y="128566"/>
            <a:ext cx="670900" cy="6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92C6B4D4-14B8-41EF-985C-41D0D28E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76" y="5686932"/>
            <a:ext cx="382383" cy="39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1D87949-7208-4306-BE36-9266D6297D25}"/>
              </a:ext>
            </a:extLst>
          </p:cNvPr>
          <p:cNvSpPr/>
          <p:nvPr/>
        </p:nvSpPr>
        <p:spPr>
          <a:xfrm>
            <a:off x="2462672" y="4329083"/>
            <a:ext cx="1223003" cy="644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Empreendedores Usos Múltiplos</a:t>
            </a:r>
          </a:p>
          <a:p>
            <a:pPr algn="ctr"/>
            <a:endParaRPr lang="pt-BR" sz="1100" dirty="0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903E1749-3A20-41E8-BAFE-D61BE5AFF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108" y="4739743"/>
            <a:ext cx="652020" cy="376949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A3F8065D-E72F-4FA3-A641-F06A4FA2FA2F}"/>
              </a:ext>
            </a:extLst>
          </p:cNvPr>
          <p:cNvSpPr/>
          <p:nvPr/>
        </p:nvSpPr>
        <p:spPr>
          <a:xfrm>
            <a:off x="4244816" y="4320127"/>
            <a:ext cx="1223003" cy="644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Empreendedores Geração de Energia</a:t>
            </a:r>
          </a:p>
          <a:p>
            <a:pPr algn="ctr"/>
            <a:endParaRPr lang="pt-BR" sz="110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6CE9017F-EC05-4CA2-8834-0B8B2D6D1682}"/>
              </a:ext>
            </a:extLst>
          </p:cNvPr>
          <p:cNvSpPr/>
          <p:nvPr/>
        </p:nvSpPr>
        <p:spPr>
          <a:xfrm>
            <a:off x="5874806" y="4315601"/>
            <a:ext cx="1223003" cy="644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Empreendedores Mineração</a:t>
            </a:r>
          </a:p>
          <a:p>
            <a:pPr algn="ctr"/>
            <a:endParaRPr lang="pt-BR" sz="1100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A4676B5A-4F67-48CC-BBCD-A3D6EC159A7B}"/>
              </a:ext>
            </a:extLst>
          </p:cNvPr>
          <p:cNvSpPr/>
          <p:nvPr/>
        </p:nvSpPr>
        <p:spPr>
          <a:xfrm>
            <a:off x="7525185" y="4315538"/>
            <a:ext cx="1223003" cy="644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1"/>
                </a:solidFill>
              </a:rPr>
              <a:t>Empreendedores rejeitos industriais</a:t>
            </a:r>
          </a:p>
          <a:p>
            <a:pPr algn="ctr"/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542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3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2"/>
            <a:ext cx="12192000" cy="6858000"/>
          </a:xfrm>
          <a:prstGeom prst="rect">
            <a:avLst/>
          </a:prstGeom>
        </p:spPr>
      </p:pic>
      <p:sp>
        <p:nvSpPr>
          <p:cNvPr id="3" name="CaixaDeTexto 15">
            <a:extLst>
              <a:ext uri="{FF2B5EF4-FFF2-40B4-BE49-F238E27FC236}">
                <a16:creationId xmlns:a16="http://schemas.microsoft.com/office/drawing/2014/main" id="{71B1727C-FCBD-4C17-B26B-2F38C7FD03E3}"/>
              </a:ext>
            </a:extLst>
          </p:cNvPr>
          <p:cNvSpPr txBox="1"/>
          <p:nvPr/>
        </p:nvSpPr>
        <p:spPr>
          <a:xfrm>
            <a:off x="120403" y="149096"/>
            <a:ext cx="5061197" cy="369333"/>
          </a:xfrm>
          <a:prstGeom prst="rect">
            <a:avLst/>
          </a:prstGeom>
        </p:spPr>
        <p:txBody>
          <a:bodyPr vert="horz" anchor="t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>
                <a:solidFill>
                  <a:schemeClr val="bg1"/>
                </a:solidFill>
              </a:rPr>
              <a:t>Setores de barragens </a:t>
            </a:r>
            <a:r>
              <a:rPr lang="pt-BR" sz="2600" b="1" dirty="0" err="1">
                <a:solidFill>
                  <a:schemeClr val="bg1"/>
                </a:solidFill>
              </a:rPr>
              <a:t>dapnsb</a:t>
            </a:r>
            <a:r>
              <a:rPr lang="pt-BR" sz="2600" b="1" dirty="0">
                <a:solidFill>
                  <a:schemeClr val="bg1"/>
                </a:solidFill>
              </a:rPr>
              <a:t> e a atuação do </a:t>
            </a:r>
            <a:r>
              <a:rPr lang="pt-BR" sz="2600" b="1" dirty="0" err="1">
                <a:solidFill>
                  <a:schemeClr val="bg1"/>
                </a:solidFill>
              </a:rPr>
              <a:t>mdr</a:t>
            </a:r>
            <a:endParaRPr lang="pt-BR" sz="2600" b="1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3FE950-5F34-4CC3-8447-B2F2B4740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67" y="1925467"/>
            <a:ext cx="2153921" cy="4520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5824DA0A-3631-469C-9C67-18AB552D2D29}"/>
              </a:ext>
            </a:extLst>
          </p:cNvPr>
          <p:cNvSpPr/>
          <p:nvPr/>
        </p:nvSpPr>
        <p:spPr>
          <a:xfrm>
            <a:off x="4210635" y="4983073"/>
            <a:ext cx="7643757" cy="61264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SEDEC</a:t>
            </a:r>
          </a:p>
        </p:txBody>
      </p:sp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FC950DB6-1F95-4710-ADB4-C1DF99B6280E}"/>
              </a:ext>
            </a:extLst>
          </p:cNvPr>
          <p:cNvSpPr/>
          <p:nvPr/>
        </p:nvSpPr>
        <p:spPr>
          <a:xfrm>
            <a:off x="3221238" y="6027868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DPE</a:t>
            </a:r>
          </a:p>
        </p:txBody>
      </p:sp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8273F316-7959-46B8-86D1-0E810EBC084B}"/>
              </a:ext>
            </a:extLst>
          </p:cNvPr>
          <p:cNvSpPr/>
          <p:nvPr/>
        </p:nvSpPr>
        <p:spPr>
          <a:xfrm>
            <a:off x="1726887" y="6058176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DOH</a:t>
            </a:r>
          </a:p>
        </p:txBody>
      </p:sp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D9822DA2-45B6-40BC-AD91-99D60341D29A}"/>
              </a:ext>
            </a:extLst>
          </p:cNvPr>
          <p:cNvSpPr/>
          <p:nvPr/>
        </p:nvSpPr>
        <p:spPr>
          <a:xfrm>
            <a:off x="1634396" y="4983073"/>
            <a:ext cx="236852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SNSH</a:t>
            </a:r>
          </a:p>
        </p:txBody>
      </p:sp>
      <p:sp>
        <p:nvSpPr>
          <p:cNvPr id="10" name="Fluxograma: Processo Alternativo 9">
            <a:extLst>
              <a:ext uri="{FF2B5EF4-FFF2-40B4-BE49-F238E27FC236}">
                <a16:creationId xmlns:a16="http://schemas.microsoft.com/office/drawing/2014/main" id="{5CCE81C2-8C0E-47DC-9CEE-CA5DEBA2C970}"/>
              </a:ext>
            </a:extLst>
          </p:cNvPr>
          <p:cNvSpPr/>
          <p:nvPr/>
        </p:nvSpPr>
        <p:spPr>
          <a:xfrm>
            <a:off x="53161" y="4983073"/>
            <a:ext cx="127130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SNS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CFA8DE-0DBB-4754-A447-6844A3123EAD}"/>
              </a:ext>
            </a:extLst>
          </p:cNvPr>
          <p:cNvSpPr txBox="1"/>
          <p:nvPr/>
        </p:nvSpPr>
        <p:spPr>
          <a:xfrm>
            <a:off x="27994" y="1465359"/>
            <a:ext cx="544789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Usos Múltiplos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697060-E84E-474C-8E8B-6B8C7D752FD4}"/>
              </a:ext>
            </a:extLst>
          </p:cNvPr>
          <p:cNvSpPr txBox="1"/>
          <p:nvPr/>
        </p:nvSpPr>
        <p:spPr>
          <a:xfrm>
            <a:off x="5576244" y="1461466"/>
            <a:ext cx="199542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Geração de Energia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6DC414D-6441-4FC1-815B-4F0F207D386B}"/>
              </a:ext>
            </a:extLst>
          </p:cNvPr>
          <p:cNvSpPr txBox="1"/>
          <p:nvPr/>
        </p:nvSpPr>
        <p:spPr>
          <a:xfrm>
            <a:off x="7672031" y="1469863"/>
            <a:ext cx="231857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Rejeitos de Mineração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C6FE536-0DAE-4111-9992-220F55024C00}"/>
              </a:ext>
            </a:extLst>
          </p:cNvPr>
          <p:cNvSpPr txBox="1"/>
          <p:nvPr/>
        </p:nvSpPr>
        <p:spPr>
          <a:xfrm>
            <a:off x="10091854" y="1461466"/>
            <a:ext cx="19732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Rejeitos Industriais</a:t>
            </a:r>
          </a:p>
        </p:txBody>
      </p: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D98C3E89-E0E0-4185-A728-E326318870CD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 rot="5400000">
            <a:off x="573089" y="2457180"/>
            <a:ext cx="1207994" cy="1048684"/>
          </a:xfrm>
          <a:prstGeom prst="bentConnector3">
            <a:avLst>
              <a:gd name="adj1" fmla="val 537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508F8873-9594-4A9B-A300-5BD143EB5EE4}"/>
              </a:ext>
            </a:extLst>
          </p:cNvPr>
          <p:cNvCxnSpPr>
            <a:cxnSpLocks/>
            <a:stCxn id="4" idx="2"/>
            <a:endCxn id="11" idx="1"/>
          </p:cNvCxnSpPr>
          <p:nvPr/>
        </p:nvCxnSpPr>
        <p:spPr>
          <a:xfrm rot="16200000" flipH="1">
            <a:off x="1371860" y="2707093"/>
            <a:ext cx="812709" cy="1535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6E694C91-CF58-4A4A-960F-6F46D8062891}"/>
              </a:ext>
            </a:extLst>
          </p:cNvPr>
          <p:cNvCxnSpPr>
            <a:cxnSpLocks/>
            <a:endCxn id="13" idx="1"/>
          </p:cNvCxnSpPr>
          <p:nvPr/>
        </p:nvCxnSpPr>
        <p:spPr>
          <a:xfrm rot="16200000" flipH="1">
            <a:off x="767586" y="3346719"/>
            <a:ext cx="2010407" cy="13263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9FEEFE9F-CE61-4358-958F-8B6F01787C48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-111392" y="3159749"/>
            <a:ext cx="2595044" cy="1030596"/>
          </a:xfrm>
          <a:prstGeom prst="bentConnector3">
            <a:avLst>
              <a:gd name="adj1" fmla="val 952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CD7CA5E6-EC14-4039-94BB-79A3A9B99216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rot="16200000" flipH="1">
            <a:off x="957268" y="3121684"/>
            <a:ext cx="2605548" cy="1117229"/>
          </a:xfrm>
          <a:prstGeom prst="bentConnector3">
            <a:avLst>
              <a:gd name="adj1" fmla="val 947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3383BFBC-8CBD-46B6-BBD9-C078D5EC25CD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16200000" flipH="1">
            <a:off x="3564197" y="514756"/>
            <a:ext cx="2605548" cy="6331086"/>
          </a:xfrm>
          <a:prstGeom prst="bentConnector3">
            <a:avLst>
              <a:gd name="adj1" fmla="val 947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69E0EA46-22F2-4F5C-9CDE-9CD2F3CA9A25}"/>
              </a:ext>
            </a:extLst>
          </p:cNvPr>
          <p:cNvSpPr txBox="1"/>
          <p:nvPr/>
        </p:nvSpPr>
        <p:spPr>
          <a:xfrm>
            <a:off x="2048238" y="6516935"/>
            <a:ext cx="10191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/>
              <a:t>APOIA EMPREENDEDORES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94E12329-40AA-4B7F-9852-EF1246D598F7}"/>
              </a:ext>
            </a:extLst>
          </p:cNvPr>
          <p:cNvSpPr txBox="1"/>
          <p:nvPr/>
        </p:nvSpPr>
        <p:spPr>
          <a:xfrm>
            <a:off x="3559297" y="6584878"/>
            <a:ext cx="723865" cy="153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/>
              <a:t>EMPREENDE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F3F2F421-EA4C-4FF9-8957-8537BB061A84}"/>
              </a:ext>
            </a:extLst>
          </p:cNvPr>
          <p:cNvSpPr txBox="1"/>
          <p:nvPr/>
        </p:nvSpPr>
        <p:spPr>
          <a:xfrm>
            <a:off x="27995" y="1060205"/>
            <a:ext cx="120371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SETORES DA PNSB</a:t>
            </a:r>
          </a:p>
        </p:txBody>
      </p:sp>
      <p:cxnSp>
        <p:nvCxnSpPr>
          <p:cNvPr id="112" name="Conector: Angulado 111">
            <a:extLst>
              <a:ext uri="{FF2B5EF4-FFF2-40B4-BE49-F238E27FC236}">
                <a16:creationId xmlns:a16="http://schemas.microsoft.com/office/drawing/2014/main" id="{B9748B2F-D419-48FD-82FE-C8DC4FCDEE17}"/>
              </a:ext>
            </a:extLst>
          </p:cNvPr>
          <p:cNvCxnSpPr>
            <a:cxnSpLocks/>
            <a:stCxn id="4" idx="2"/>
            <a:endCxn id="115" idx="0"/>
          </p:cNvCxnSpPr>
          <p:nvPr/>
        </p:nvCxnSpPr>
        <p:spPr>
          <a:xfrm rot="16200000" flipH="1">
            <a:off x="4679334" y="-600381"/>
            <a:ext cx="375270" cy="633108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m 37">
            <a:extLst>
              <a:ext uri="{FF2B5EF4-FFF2-40B4-BE49-F238E27FC236}">
                <a16:creationId xmlns:a16="http://schemas.microsoft.com/office/drawing/2014/main" id="{436E67CB-5698-4297-8946-504586261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867" y="186448"/>
            <a:ext cx="1185169" cy="685176"/>
          </a:xfrm>
          <a:prstGeom prst="rect">
            <a:avLst/>
          </a:prstGeom>
        </p:spPr>
      </p:pic>
      <p:pic>
        <p:nvPicPr>
          <p:cNvPr id="39" name="Picture 3">
            <a:extLst>
              <a:ext uri="{FF2B5EF4-FFF2-40B4-BE49-F238E27FC236}">
                <a16:creationId xmlns:a16="http://schemas.microsoft.com/office/drawing/2014/main" id="{90C18F33-9C13-4CCC-A393-551EE46C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26" y="186446"/>
            <a:ext cx="670900" cy="6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Fluxograma: Processo Alternativo 114">
            <a:extLst>
              <a:ext uri="{FF2B5EF4-FFF2-40B4-BE49-F238E27FC236}">
                <a16:creationId xmlns:a16="http://schemas.microsoft.com/office/drawing/2014/main" id="{2742428B-EB2D-4441-8DD0-84E1D5C55801}"/>
              </a:ext>
            </a:extLst>
          </p:cNvPr>
          <p:cNvSpPr/>
          <p:nvPr/>
        </p:nvSpPr>
        <p:spPr>
          <a:xfrm>
            <a:off x="4210628" y="2752795"/>
            <a:ext cx="764376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CNRH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78EA07E-D444-4D89-8092-6DEC82166C13}"/>
              </a:ext>
            </a:extLst>
          </p:cNvPr>
          <p:cNvCxnSpPr>
            <a:cxnSpLocks/>
          </p:cNvCxnSpPr>
          <p:nvPr/>
        </p:nvCxnSpPr>
        <p:spPr>
          <a:xfrm flipH="1">
            <a:off x="7601574" y="1464573"/>
            <a:ext cx="14434" cy="539342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C3DA0C3-4F9F-4119-AD78-573BD2F004D7}"/>
              </a:ext>
            </a:extLst>
          </p:cNvPr>
          <p:cNvCxnSpPr>
            <a:cxnSpLocks/>
          </p:cNvCxnSpPr>
          <p:nvPr/>
        </p:nvCxnSpPr>
        <p:spPr>
          <a:xfrm flipH="1">
            <a:off x="5513233" y="1464571"/>
            <a:ext cx="20461" cy="539342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43DB1CD-344F-4DD9-A3F4-5C578C16ECE3}"/>
              </a:ext>
            </a:extLst>
          </p:cNvPr>
          <p:cNvCxnSpPr>
            <a:cxnSpLocks/>
          </p:cNvCxnSpPr>
          <p:nvPr/>
        </p:nvCxnSpPr>
        <p:spPr>
          <a:xfrm>
            <a:off x="10035441" y="1461467"/>
            <a:ext cx="0" cy="539653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362376F4-42D0-49C5-B377-D14C2A70C94A}"/>
              </a:ext>
            </a:extLst>
          </p:cNvPr>
          <p:cNvSpPr txBox="1"/>
          <p:nvPr/>
        </p:nvSpPr>
        <p:spPr>
          <a:xfrm>
            <a:off x="11046926" y="3244648"/>
            <a:ext cx="935377" cy="153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/>
              <a:t>REGULAMENTA</a:t>
            </a:r>
          </a:p>
        </p:txBody>
      </p:sp>
      <p:sp>
        <p:nvSpPr>
          <p:cNvPr id="43" name="Fluxograma: Processo Alternativo 42">
            <a:extLst>
              <a:ext uri="{FF2B5EF4-FFF2-40B4-BE49-F238E27FC236}">
                <a16:creationId xmlns:a16="http://schemas.microsoft.com/office/drawing/2014/main" id="{591ABBD0-70CC-4CC9-9A47-5C2DEFFB3586}"/>
              </a:ext>
            </a:extLst>
          </p:cNvPr>
          <p:cNvSpPr/>
          <p:nvPr/>
        </p:nvSpPr>
        <p:spPr>
          <a:xfrm>
            <a:off x="200587" y="3585518"/>
            <a:ext cx="11653805" cy="612648"/>
          </a:xfrm>
          <a:prstGeom prst="flowChartAlternate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Fluxograma: Processo Alternativo 11">
            <a:extLst>
              <a:ext uri="{FF2B5EF4-FFF2-40B4-BE49-F238E27FC236}">
                <a16:creationId xmlns:a16="http://schemas.microsoft.com/office/drawing/2014/main" id="{0E4A40AC-9380-4189-8DC6-32FA8F31209A}"/>
              </a:ext>
            </a:extLst>
          </p:cNvPr>
          <p:cNvSpPr/>
          <p:nvPr/>
        </p:nvSpPr>
        <p:spPr>
          <a:xfrm>
            <a:off x="195544" y="3585519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ANA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6C037B1-D1F1-40DA-8811-B869EEB46BA5}"/>
              </a:ext>
            </a:extLst>
          </p:cNvPr>
          <p:cNvSpPr txBox="1"/>
          <p:nvPr/>
        </p:nvSpPr>
        <p:spPr>
          <a:xfrm>
            <a:off x="337607" y="4127294"/>
            <a:ext cx="1307408" cy="153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/>
              <a:t>OUTORGA, FISCALIZA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FAA6A65-B37E-4AC6-B9D1-CB9CC9D3F61C}"/>
              </a:ext>
            </a:extLst>
          </p:cNvPr>
          <p:cNvSpPr txBox="1"/>
          <p:nvPr/>
        </p:nvSpPr>
        <p:spPr>
          <a:xfrm>
            <a:off x="9473855" y="4104484"/>
            <a:ext cx="2509734" cy="153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/>
              <a:t>ARTICULA FISCALIZADORES E CONSOLIDA O RSB</a:t>
            </a:r>
          </a:p>
        </p:txBody>
      </p:sp>
      <p:sp>
        <p:nvSpPr>
          <p:cNvPr id="11" name="Fluxograma: Processo Alternativo 10">
            <a:extLst>
              <a:ext uri="{FF2B5EF4-FFF2-40B4-BE49-F238E27FC236}">
                <a16:creationId xmlns:a16="http://schemas.microsoft.com/office/drawing/2014/main" id="{94C0F53B-0316-4996-AA81-2C27566A98B6}"/>
              </a:ext>
            </a:extLst>
          </p:cNvPr>
          <p:cNvSpPr/>
          <p:nvPr/>
        </p:nvSpPr>
        <p:spPr>
          <a:xfrm>
            <a:off x="1855000" y="2883910"/>
            <a:ext cx="1256986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CODEVASF</a:t>
            </a:r>
          </a:p>
        </p:txBody>
      </p:sp>
      <p:sp>
        <p:nvSpPr>
          <p:cNvPr id="13" name="Fluxograma: Processo Alternativo 12">
            <a:extLst>
              <a:ext uri="{FF2B5EF4-FFF2-40B4-BE49-F238E27FC236}">
                <a16:creationId xmlns:a16="http://schemas.microsoft.com/office/drawing/2014/main" id="{28B161F3-D657-4E4E-8694-2F4F2267E059}"/>
              </a:ext>
            </a:extLst>
          </p:cNvPr>
          <p:cNvSpPr/>
          <p:nvPr/>
        </p:nvSpPr>
        <p:spPr>
          <a:xfrm>
            <a:off x="1839107" y="4111917"/>
            <a:ext cx="1256986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DNOCS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BD7043D5-24D8-4CB6-AD2E-89CDC3AF35EA}"/>
              </a:ext>
            </a:extLst>
          </p:cNvPr>
          <p:cNvSpPr txBox="1"/>
          <p:nvPr/>
        </p:nvSpPr>
        <p:spPr>
          <a:xfrm>
            <a:off x="2497373" y="3394980"/>
            <a:ext cx="723865" cy="153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/>
              <a:t>EMPREENDE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5F63712-EC98-4DE4-BB6A-A14D7AC3FB55}"/>
              </a:ext>
            </a:extLst>
          </p:cNvPr>
          <p:cNvSpPr txBox="1"/>
          <p:nvPr/>
        </p:nvSpPr>
        <p:spPr>
          <a:xfrm>
            <a:off x="2497373" y="4616074"/>
            <a:ext cx="723865" cy="153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/>
              <a:t>EMPREENDE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6FA564B9-F68A-4353-9D81-E37BD9A82EF6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 rot="5400000">
            <a:off x="2270145" y="5509663"/>
            <a:ext cx="462455" cy="634570"/>
          </a:xfrm>
          <a:prstGeom prst="bentConnector3">
            <a:avLst>
              <a:gd name="adj1" fmla="val 771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: Angulado 56">
            <a:extLst>
              <a:ext uri="{FF2B5EF4-FFF2-40B4-BE49-F238E27FC236}">
                <a16:creationId xmlns:a16="http://schemas.microsoft.com/office/drawing/2014/main" id="{73D86412-3229-4719-9D4C-AD12DF9FDDD4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rot="16200000" flipH="1">
            <a:off x="3032474" y="5381903"/>
            <a:ext cx="432147" cy="859781"/>
          </a:xfrm>
          <a:prstGeom prst="bentConnector3">
            <a:avLst>
              <a:gd name="adj1" fmla="val 831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B6B88CE0-6712-4BB7-930E-D0CA0D6AF4B2}"/>
              </a:ext>
            </a:extLst>
          </p:cNvPr>
          <p:cNvSpPr txBox="1"/>
          <p:nvPr/>
        </p:nvSpPr>
        <p:spPr>
          <a:xfrm>
            <a:off x="154763" y="5524849"/>
            <a:ext cx="1453361" cy="153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/>
              <a:t>APOIA EMPREENDEDORES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1788106-066F-411E-AAFE-EA48D5732446}"/>
              </a:ext>
            </a:extLst>
          </p:cNvPr>
          <p:cNvSpPr txBox="1"/>
          <p:nvPr/>
        </p:nvSpPr>
        <p:spPr>
          <a:xfrm>
            <a:off x="2290643" y="5450403"/>
            <a:ext cx="180811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/>
              <a:t>POLÍTICA DE RECURSOS HÍDRICOS E DE SEGURANÇA HÍDRICA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EAE2D97D-9F70-4E0B-9AB7-FF1F31907ECF}"/>
              </a:ext>
            </a:extLst>
          </p:cNvPr>
          <p:cNvSpPr txBox="1"/>
          <p:nvPr/>
        </p:nvSpPr>
        <p:spPr>
          <a:xfrm>
            <a:off x="9212856" y="5502641"/>
            <a:ext cx="2769447" cy="1538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000" dirty="0"/>
              <a:t>POLÍTICA NACIONAL DE PROTEÇÃO E DEFESA CIVIL</a:t>
            </a:r>
          </a:p>
        </p:txBody>
      </p:sp>
    </p:spTree>
    <p:extLst>
      <p:ext uri="{BB962C8B-B14F-4D97-AF65-F5344CB8AC3E}">
        <p14:creationId xmlns:p14="http://schemas.microsoft.com/office/powerpoint/2010/main" val="29509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65" grpId="0" animBg="1"/>
      <p:bldP spid="66" grpId="0" animBg="1"/>
      <p:bldP spid="105" grpId="0" animBg="1"/>
      <p:bldP spid="115" grpId="0" animBg="1"/>
      <p:bldP spid="116" grpId="0" animBg="1"/>
      <p:bldP spid="43" grpId="0" animBg="1"/>
      <p:bldP spid="12" grpId="0" animBg="1"/>
      <p:bldP spid="53" grpId="0" animBg="1"/>
      <p:bldP spid="47" grpId="0" animBg="1"/>
      <p:bldP spid="11" grpId="0" animBg="1"/>
      <p:bldP spid="13" grpId="0" animBg="1"/>
      <p:bldP spid="54" grpId="0" animBg="1"/>
      <p:bldP spid="55" grpId="0" animBg="1"/>
      <p:bldP spid="56" grpId="0" animBg="1"/>
      <p:bldP spid="64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15">
            <a:extLst>
              <a:ext uri="{FF2B5EF4-FFF2-40B4-BE49-F238E27FC236}">
                <a16:creationId xmlns:a16="http://schemas.microsoft.com/office/drawing/2014/main" id="{159C4D2A-6E40-4601-91F9-6459CDA1D8BB}"/>
              </a:ext>
            </a:extLst>
          </p:cNvPr>
          <p:cNvSpPr txBox="1"/>
          <p:nvPr/>
        </p:nvSpPr>
        <p:spPr>
          <a:xfrm>
            <a:off x="183853" y="256929"/>
            <a:ext cx="5507820" cy="369333"/>
          </a:xfrm>
          <a:prstGeom prst="rect">
            <a:avLst/>
          </a:prstGeom>
        </p:spPr>
        <p:txBody>
          <a:bodyPr vert="horz" anchor="t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>
                <a:solidFill>
                  <a:schemeClr val="bg1"/>
                </a:solidFill>
              </a:rPr>
              <a:t>Desafios do CNRH e ANA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2B5BAE-4CD5-47CB-A8A2-2C4E6A0A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712" y="148522"/>
            <a:ext cx="1185169" cy="68517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9FC41D9-EF60-4D5D-B48C-1A154DCB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471" y="148520"/>
            <a:ext cx="670900" cy="6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4256D7-BDA4-4895-93FF-97E92CB99C9D}"/>
              </a:ext>
            </a:extLst>
          </p:cNvPr>
          <p:cNvSpPr txBox="1"/>
          <p:nvPr/>
        </p:nvSpPr>
        <p:spPr>
          <a:xfrm>
            <a:off x="347827" y="2182505"/>
            <a:ext cx="1116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Zelar pela implementação da PNSB.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631C50C9-BD39-4024-BED1-0EDEC488C78E}"/>
              </a:ext>
            </a:extLst>
          </p:cNvPr>
          <p:cNvSpPr/>
          <p:nvPr/>
        </p:nvSpPr>
        <p:spPr>
          <a:xfrm>
            <a:off x="347827" y="1343530"/>
            <a:ext cx="764376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CNRH</a:t>
            </a:r>
          </a:p>
        </p:txBody>
      </p:sp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C870B807-5216-489C-90C6-9B8F2AA3B202}"/>
              </a:ext>
            </a:extLst>
          </p:cNvPr>
          <p:cNvSpPr/>
          <p:nvPr/>
        </p:nvSpPr>
        <p:spPr>
          <a:xfrm>
            <a:off x="347827" y="3044871"/>
            <a:ext cx="764376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2E41F5-93EA-4FAF-9447-D6CB24A01AD1}"/>
              </a:ext>
            </a:extLst>
          </p:cNvPr>
          <p:cNvSpPr/>
          <p:nvPr/>
        </p:nvSpPr>
        <p:spPr>
          <a:xfrm>
            <a:off x="347827" y="37601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Regulação;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Outorga;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Fiscalização;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SNISB;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RSB;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Articulação de Fiscalizadores.</a:t>
            </a:r>
          </a:p>
        </p:txBody>
      </p:sp>
    </p:spTree>
    <p:extLst>
      <p:ext uri="{BB962C8B-B14F-4D97-AF65-F5344CB8AC3E}">
        <p14:creationId xmlns:p14="http://schemas.microsoft.com/office/powerpoint/2010/main" val="14995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aixaDeTexto 15">
            <a:extLst>
              <a:ext uri="{FF2B5EF4-FFF2-40B4-BE49-F238E27FC236}">
                <a16:creationId xmlns:a16="http://schemas.microsoft.com/office/drawing/2014/main" id="{B8120FB4-0781-4DC7-83DC-A3AED9DFB6E4}"/>
              </a:ext>
            </a:extLst>
          </p:cNvPr>
          <p:cNvSpPr txBox="1"/>
          <p:nvPr/>
        </p:nvSpPr>
        <p:spPr>
          <a:xfrm>
            <a:off x="4004920" y="79666"/>
            <a:ext cx="5885742" cy="369333"/>
          </a:xfrm>
          <a:prstGeom prst="rect">
            <a:avLst/>
          </a:prstGeom>
        </p:spPr>
        <p:txBody>
          <a:bodyPr vert="horz" anchor="t">
            <a:no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all" spc="0" normalizeH="0" baseline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>
                <a:solidFill>
                  <a:schemeClr val="bg1"/>
                </a:solidFill>
              </a:rPr>
              <a:t>Desafios do </a:t>
            </a:r>
            <a:r>
              <a:rPr lang="pt-BR" sz="2600" b="1" dirty="0" err="1">
                <a:solidFill>
                  <a:schemeClr val="bg1"/>
                </a:solidFill>
              </a:rPr>
              <a:t>mdr</a:t>
            </a:r>
            <a:r>
              <a:rPr lang="pt-BR" sz="2600" b="1" dirty="0">
                <a:solidFill>
                  <a:schemeClr val="bg1"/>
                </a:solidFill>
              </a:rPr>
              <a:t> na proteção e defesa civil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22059D-9C99-460A-A8BC-7B56718F5E83}"/>
              </a:ext>
            </a:extLst>
          </p:cNvPr>
          <p:cNvSpPr txBox="1"/>
          <p:nvPr/>
        </p:nvSpPr>
        <p:spPr>
          <a:xfrm>
            <a:off x="110980" y="1562082"/>
            <a:ext cx="2871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PREVENÇÃO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DE6CC8-5BF1-4BBA-97D4-07A168974F8C}"/>
              </a:ext>
            </a:extLst>
          </p:cNvPr>
          <p:cNvSpPr txBox="1"/>
          <p:nvPr/>
        </p:nvSpPr>
        <p:spPr>
          <a:xfrm>
            <a:off x="3193896" y="1560632"/>
            <a:ext cx="287144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PREPARAÇÃO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FD8ECE-FD19-4ECE-92A6-CF00311890E4}"/>
              </a:ext>
            </a:extLst>
          </p:cNvPr>
          <p:cNvSpPr txBox="1"/>
          <p:nvPr/>
        </p:nvSpPr>
        <p:spPr>
          <a:xfrm>
            <a:off x="6257846" y="1560632"/>
            <a:ext cx="287144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RESPOSTA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37642C-F5D1-4868-871E-28A783F981D1}"/>
              </a:ext>
            </a:extLst>
          </p:cNvPr>
          <p:cNvSpPr txBox="1"/>
          <p:nvPr/>
        </p:nvSpPr>
        <p:spPr>
          <a:xfrm>
            <a:off x="9259008" y="1560632"/>
            <a:ext cx="287144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RECUPERAÇÃO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74C96F5-50EC-4F22-A3E4-AC484840539C}"/>
              </a:ext>
            </a:extLst>
          </p:cNvPr>
          <p:cNvCxnSpPr>
            <a:cxnSpLocks/>
          </p:cNvCxnSpPr>
          <p:nvPr/>
        </p:nvCxnSpPr>
        <p:spPr>
          <a:xfrm>
            <a:off x="9186341" y="1467322"/>
            <a:ext cx="0" cy="539653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B99C29-664C-4C31-8129-57E8F9473A3A}"/>
              </a:ext>
            </a:extLst>
          </p:cNvPr>
          <p:cNvCxnSpPr>
            <a:cxnSpLocks/>
          </p:cNvCxnSpPr>
          <p:nvPr/>
        </p:nvCxnSpPr>
        <p:spPr>
          <a:xfrm flipH="1">
            <a:off x="6160847" y="1476653"/>
            <a:ext cx="14434" cy="539342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41958FB-1AA7-4353-B227-C66C7F491094}"/>
              </a:ext>
            </a:extLst>
          </p:cNvPr>
          <p:cNvCxnSpPr>
            <a:cxnSpLocks/>
          </p:cNvCxnSpPr>
          <p:nvPr/>
        </p:nvCxnSpPr>
        <p:spPr>
          <a:xfrm flipH="1">
            <a:off x="3059270" y="1464571"/>
            <a:ext cx="20461" cy="539342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C2D4D1-08B2-4384-8FAC-6B99BC233427}"/>
              </a:ext>
            </a:extLst>
          </p:cNvPr>
          <p:cNvSpPr txBox="1"/>
          <p:nvPr/>
        </p:nvSpPr>
        <p:spPr>
          <a:xfrm>
            <a:off x="27994" y="1097529"/>
            <a:ext cx="121230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PROTEÇÃO E DEFESA CIVIL: CICLO DO GERENCIAMENTO DE RISCOS E DESASTRES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C5B74D-7DC7-4624-BBAE-754A0BBACF66}"/>
              </a:ext>
            </a:extLst>
          </p:cNvPr>
          <p:cNvSpPr txBox="1"/>
          <p:nvPr/>
        </p:nvSpPr>
        <p:spPr>
          <a:xfrm>
            <a:off x="120879" y="2996772"/>
            <a:ext cx="2865725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/>
              <a:t>Ações típicas da etapa:</a:t>
            </a:r>
          </a:p>
          <a:p>
            <a:pPr algn="ctr"/>
            <a:endParaRPr lang="pt-BR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Obras de recuperação emergencial em barragens;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Remoção de populações à jusante de barragens em risco.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9F1FB6-1F60-46A7-8EB9-E9F391DCFB9C}"/>
              </a:ext>
            </a:extLst>
          </p:cNvPr>
          <p:cNvSpPr txBox="1"/>
          <p:nvPr/>
        </p:nvSpPr>
        <p:spPr>
          <a:xfrm>
            <a:off x="110980" y="2026635"/>
            <a:ext cx="2865725" cy="8617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Natureza das ações: </a:t>
            </a:r>
          </a:p>
          <a:p>
            <a:pPr algn="ctr"/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</a:rPr>
              <a:t>Reduzir a chance de ocorrência de um desastre, e/ou reduzir sua magnitude.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18992B3-1775-45CE-924F-623EC1F4FF64}"/>
              </a:ext>
            </a:extLst>
          </p:cNvPr>
          <p:cNvSpPr txBox="1"/>
          <p:nvPr/>
        </p:nvSpPr>
        <p:spPr>
          <a:xfrm>
            <a:off x="110979" y="4592269"/>
            <a:ext cx="2865725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/>
              <a:t>Desafios</a:t>
            </a:r>
            <a:r>
              <a:rPr lang="pt-BR" sz="14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Recursos financeiros escassos;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Grande universo de empreendedores omissos ou incapazes;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Caracterização da Urgência para priorizar recursos;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Estrutura deficiente dos órgãos de proteção e defesa civil.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6A832BF-7C5D-4161-A5FE-C1C88286B2D7}"/>
              </a:ext>
            </a:extLst>
          </p:cNvPr>
          <p:cNvSpPr txBox="1"/>
          <p:nvPr/>
        </p:nvSpPr>
        <p:spPr>
          <a:xfrm>
            <a:off x="3185133" y="2996772"/>
            <a:ext cx="2865725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/>
              <a:t>Ações típicas da etapa:</a:t>
            </a:r>
          </a:p>
          <a:p>
            <a:pPr algn="ctr"/>
            <a:endParaRPr lang="pt-BR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Capacitação;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Plano de Contingência;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Simulados;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Evacuação prévia de população.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pt-BR" sz="1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2F5C31D-DF99-4B2E-A3A8-B90236374669}"/>
              </a:ext>
            </a:extLst>
          </p:cNvPr>
          <p:cNvSpPr txBox="1"/>
          <p:nvPr/>
        </p:nvSpPr>
        <p:spPr>
          <a:xfrm>
            <a:off x="3175234" y="2026635"/>
            <a:ext cx="2865725" cy="8617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Natureza das ações: </a:t>
            </a:r>
          </a:p>
          <a:p>
            <a:pPr algn="ctr"/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</a:rPr>
              <a:t>Reduzir os efeitos do desastre.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1AB4DED-6767-4024-9CFC-DE1A55F29B3E}"/>
              </a:ext>
            </a:extLst>
          </p:cNvPr>
          <p:cNvSpPr txBox="1"/>
          <p:nvPr/>
        </p:nvSpPr>
        <p:spPr>
          <a:xfrm>
            <a:off x="3175234" y="4604871"/>
            <a:ext cx="2865725" cy="2154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/>
              <a:t>Desafios</a:t>
            </a:r>
            <a:r>
              <a:rPr lang="pt-BR" sz="14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Recursos financeiros escassos;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Alta rotatividade de profissionais da Defesa Civil;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Baixa capacidade técnica nos municípios;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Barragens “sem dono”;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Resistências de gestores e população;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Falta de cultura de risco.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99CB197-6AC2-41B2-9D6C-59D8905C1DE2}"/>
              </a:ext>
            </a:extLst>
          </p:cNvPr>
          <p:cNvSpPr txBox="1"/>
          <p:nvPr/>
        </p:nvSpPr>
        <p:spPr>
          <a:xfrm>
            <a:off x="6267745" y="2993872"/>
            <a:ext cx="2865725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/>
              <a:t>Ações típicas da etapa:</a:t>
            </a:r>
          </a:p>
          <a:p>
            <a:pPr algn="ctr"/>
            <a:endParaRPr lang="pt-BR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Resgate de vítimas;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Apoio à população afetada;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Obras emergenciais de restabelecimento;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Obras emergenciais em barragens.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1A03D51-18A9-4284-AA97-25FE6686E133}"/>
              </a:ext>
            </a:extLst>
          </p:cNvPr>
          <p:cNvSpPr txBox="1"/>
          <p:nvPr/>
        </p:nvSpPr>
        <p:spPr>
          <a:xfrm>
            <a:off x="6257846" y="2023735"/>
            <a:ext cx="2865725" cy="8617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Natureza das ações: </a:t>
            </a:r>
          </a:p>
          <a:p>
            <a:pPr algn="ctr"/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</a:rPr>
              <a:t>Socorro, Assistência Humanitária e Restabelecimento de Serviços.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2055FD9-A976-41E5-AB07-5180F42B9851}"/>
              </a:ext>
            </a:extLst>
          </p:cNvPr>
          <p:cNvSpPr txBox="1"/>
          <p:nvPr/>
        </p:nvSpPr>
        <p:spPr>
          <a:xfrm>
            <a:off x="6257846" y="4604871"/>
            <a:ext cx="2865725" cy="2154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/>
              <a:t>Desafios</a:t>
            </a:r>
            <a:r>
              <a:rPr lang="pt-BR" sz="14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Empreendedores incapazes e/ou omissos;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Defesas Civis municipais pouco estruturadas;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Baixa capacidade de municípios;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Potencial de grandes impactos.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046264F-484B-4AA0-B7CD-E278815627D5}"/>
              </a:ext>
            </a:extLst>
          </p:cNvPr>
          <p:cNvSpPr txBox="1"/>
          <p:nvPr/>
        </p:nvSpPr>
        <p:spPr>
          <a:xfrm>
            <a:off x="9274628" y="2993872"/>
            <a:ext cx="2865725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/>
              <a:t>Ações típicas da etapa:</a:t>
            </a:r>
          </a:p>
          <a:p>
            <a:pPr algn="ctr"/>
            <a:endParaRPr lang="pt-BR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Obras de reconstrução de infraestrutura pública destruída;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Obras de reconstrução de unidades habitacionais.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17518E7-7FF3-45C3-BA6E-19640E3F8672}"/>
              </a:ext>
            </a:extLst>
          </p:cNvPr>
          <p:cNvSpPr txBox="1"/>
          <p:nvPr/>
        </p:nvSpPr>
        <p:spPr>
          <a:xfrm>
            <a:off x="9264729" y="2023735"/>
            <a:ext cx="2865725" cy="8617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Natureza das ações: </a:t>
            </a:r>
          </a:p>
          <a:p>
            <a:pPr algn="ctr"/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</a:rPr>
              <a:t>Reconstrução de infraestrutura pública destruída.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8D6F603-73B5-4487-9AF2-BB911B84AABD}"/>
              </a:ext>
            </a:extLst>
          </p:cNvPr>
          <p:cNvSpPr txBox="1"/>
          <p:nvPr/>
        </p:nvSpPr>
        <p:spPr>
          <a:xfrm>
            <a:off x="9284051" y="4604871"/>
            <a:ext cx="2865725" cy="2154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1400" b="1" dirty="0"/>
              <a:t>Desafios</a:t>
            </a:r>
            <a:r>
              <a:rPr lang="pt-BR" sz="1400" dirty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Empreendedores incapazes e/ou omissos;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Recursos públicos escassos;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Gestão do processo de recuperação complexa;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400" dirty="0"/>
              <a:t>Ações de recuperação ambiental.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pt-BR" sz="1400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FFE0D8A8-193F-4AA3-AD13-F6F96E27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57" y="157003"/>
            <a:ext cx="1185169" cy="685176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A4BDEF7E-2C8A-491F-82DC-B6CA7311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216" y="157001"/>
            <a:ext cx="670900" cy="6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CF93559-D880-42FE-99E9-C6F18BB9277C}"/>
              </a:ext>
            </a:extLst>
          </p:cNvPr>
          <p:cNvSpPr txBox="1"/>
          <p:nvPr/>
        </p:nvSpPr>
        <p:spPr>
          <a:xfrm>
            <a:off x="880217" y="1871529"/>
            <a:ext cx="11177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Atuação da SNSH: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Participa dos debates sobre a regulamentação da lei 12.334/2010.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Viabiliza o cumprimento da lei nas barragens de uso múltiplo.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Conselho Nacional de Recursos Hídrico com Câmara técnica de Segurança de Barragem (</a:t>
            </a:r>
            <a:r>
              <a:rPr lang="pt-BR" sz="2800" dirty="0">
                <a:hlinkClick r:id="rId4"/>
              </a:rPr>
              <a:t>DECRETO Nº 10.000, DE 3 DE SETEMBRO DE 2019</a:t>
            </a:r>
            <a:r>
              <a:rPr lang="pt-BR" sz="2800" dirty="0"/>
              <a:t> art. 9º, inciso V);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Acompanhamento do trâmite legislativo de </a:t>
            </a:r>
            <a:r>
              <a:rPr lang="pt-BR" sz="2800" dirty="0" err="1"/>
              <a:t>PLs</a:t>
            </a:r>
            <a:r>
              <a:rPr lang="pt-BR" sz="2800" dirty="0"/>
              <a:t> no tema: PL 2791/2019 CD e PL 550/2019 SF.</a:t>
            </a:r>
          </a:p>
        </p:txBody>
      </p:sp>
    </p:spTree>
    <p:extLst>
      <p:ext uri="{BB962C8B-B14F-4D97-AF65-F5344CB8AC3E}">
        <p14:creationId xmlns:p14="http://schemas.microsoft.com/office/powerpoint/2010/main" val="66228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6C73C99-D0B5-4B7C-8B1F-DB688D1918D6}"/>
              </a:ext>
            </a:extLst>
          </p:cNvPr>
          <p:cNvSpPr txBox="1"/>
          <p:nvPr/>
        </p:nvSpPr>
        <p:spPr>
          <a:xfrm>
            <a:off x="396216" y="1225689"/>
            <a:ext cx="114322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pt-BR" sz="2400" dirty="0">
                <a:sym typeface="Arial"/>
              </a:rPr>
              <a:t>Plano de Ações Estratégicas para a Reabilitação de Barragens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83A799-E8CC-482C-94B1-7A3A876E2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26" y="1779687"/>
            <a:ext cx="5007052" cy="45173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8C615A4-6171-4674-8476-9F521A340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299" y="2332654"/>
            <a:ext cx="4439476" cy="36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9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6C73C99-D0B5-4B7C-8B1F-DB688D1918D6}"/>
              </a:ext>
            </a:extLst>
          </p:cNvPr>
          <p:cNvSpPr txBox="1"/>
          <p:nvPr/>
        </p:nvSpPr>
        <p:spPr>
          <a:xfrm>
            <a:off x="396215" y="1133356"/>
            <a:ext cx="120130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pt-BR" sz="3600" dirty="0">
                <a:sym typeface="Arial"/>
              </a:rPr>
              <a:t>Plano de Ações Estratégicas para a Reabilitação de Barragens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40EF86-04ED-486B-B4C2-9D1735E64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43" y="1660505"/>
            <a:ext cx="3810000" cy="2505075"/>
          </a:xfrm>
          <a:prstGeom prst="rect">
            <a:avLst/>
          </a:prstGeom>
        </p:spPr>
      </p:pic>
      <p:pic>
        <p:nvPicPr>
          <p:cNvPr id="1026" name="Picture 2" descr="Resultado de imagem para DNOCS">
            <a:extLst>
              <a:ext uri="{FF2B5EF4-FFF2-40B4-BE49-F238E27FC236}">
                <a16:creationId xmlns:a16="http://schemas.microsoft.com/office/drawing/2014/main" id="{54AFB14B-1844-402C-997B-D9512D53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74" y="1831955"/>
            <a:ext cx="1952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002E4FF-D1FF-49E8-9D76-A8BB74911F1D}"/>
              </a:ext>
            </a:extLst>
          </p:cNvPr>
          <p:cNvSpPr txBox="1"/>
          <p:nvPr/>
        </p:nvSpPr>
        <p:spPr>
          <a:xfrm>
            <a:off x="4189444" y="4828163"/>
            <a:ext cx="31197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/>
              <a:t>DNOS</a:t>
            </a:r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4A811491-4DAA-4108-B1D9-26A8C6F436F1}"/>
              </a:ext>
            </a:extLst>
          </p:cNvPr>
          <p:cNvSpPr/>
          <p:nvPr/>
        </p:nvSpPr>
        <p:spPr>
          <a:xfrm>
            <a:off x="4618653" y="4497355"/>
            <a:ext cx="2509935" cy="23606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1532</Words>
  <Application>Microsoft Office PowerPoint</Application>
  <PresentationFormat>Widescreen</PresentationFormat>
  <Paragraphs>249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RESENDE</dc:creator>
  <cp:lastModifiedBy>Paulo Roberto Soares Júnior</cp:lastModifiedBy>
  <cp:revision>158</cp:revision>
  <dcterms:created xsi:type="dcterms:W3CDTF">2019-09-24T17:27:35Z</dcterms:created>
  <dcterms:modified xsi:type="dcterms:W3CDTF">2019-11-12T13:40:53Z</dcterms:modified>
</cp:coreProperties>
</file>