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507" r:id="rId5"/>
    <p:sldId id="719" r:id="rId6"/>
    <p:sldId id="709" r:id="rId7"/>
    <p:sldId id="726" r:id="rId8"/>
    <p:sldId id="734" r:id="rId9"/>
    <p:sldId id="508" r:id="rId10"/>
    <p:sldId id="727" r:id="rId11"/>
    <p:sldId id="730" r:id="rId12"/>
    <p:sldId id="509" r:id="rId13"/>
    <p:sldId id="731" r:id="rId14"/>
    <p:sldId id="728" r:id="rId15"/>
    <p:sldId id="659" r:id="rId16"/>
    <p:sldId id="733" r:id="rId17"/>
    <p:sldId id="722" r:id="rId18"/>
    <p:sldId id="710" r:id="rId1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Julia Bastian" initials="giz" lastIdx="1" clrIdx="3">
    <p:extLst>
      <p:ext uri="{19B8F6BF-5375-455C-9EA6-DF929625EA0E}">
        <p15:presenceInfo xmlns:p15="http://schemas.microsoft.com/office/powerpoint/2012/main" userId="Julia Bastian" providerId="None"/>
      </p:ext>
    </p:extLst>
  </p:cmAuthor>
  <p:cmAuthor id="5" name="Sauer, Leticia GIZ BR" initials="SLGB" lastIdx="1" clrIdx="4">
    <p:extLst>
      <p:ext uri="{19B8F6BF-5375-455C-9EA6-DF929625EA0E}">
        <p15:presenceInfo xmlns:p15="http://schemas.microsoft.com/office/powerpoint/2012/main" userId="S::leticia.sauer@giz.de::71e597b5-4b70-4dd1-ae1d-8b1bb2aeaf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F6B859"/>
    <a:srgbClr val="F8E946"/>
    <a:srgbClr val="E6E6E6"/>
    <a:srgbClr val="C80F0F"/>
    <a:srgbClr val="C00000"/>
    <a:srgbClr val="CC00CC"/>
    <a:srgbClr val="2321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D7322-E475-4174-9CFC-C88F41B97293}" v="11" dt="2019-11-10T20:06:32.1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2107" autoAdjust="0"/>
  </p:normalViewPr>
  <p:slideViewPr>
    <p:cSldViewPr snapToGrid="0">
      <p:cViewPr varScale="1">
        <p:scale>
          <a:sx n="78" d="100"/>
          <a:sy n="78" d="100"/>
        </p:scale>
        <p:origin x="1356" y="84"/>
      </p:cViewPr>
      <p:guideLst>
        <p:guide pos="2880"/>
        <p:guide orient="horz" pos="1620"/>
      </p:guideLst>
    </p:cSldViewPr>
  </p:slideViewPr>
  <p:outlineViewPr>
    <p:cViewPr>
      <p:scale>
        <a:sx n="33" d="100"/>
        <a:sy n="33" d="100"/>
      </p:scale>
      <p:origin x="0" y="-3078"/>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BBFF3-FF46-494F-B8F3-C4B4F1041D4C}" type="datetimeFigureOut">
              <a:rPr lang="de-DE" smtClean="0"/>
              <a:t>11.11.2019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99248-2FF2-4ACB-934C-4F518F2081D3}" type="slidenum">
              <a:rPr lang="de-DE" smtClean="0"/>
              <a:t>‹nº›</a:t>
            </a:fld>
            <a:endParaRPr lang="de-DE"/>
          </a:p>
        </p:txBody>
      </p:sp>
    </p:spTree>
    <p:extLst>
      <p:ext uri="{BB962C8B-B14F-4D97-AF65-F5344CB8AC3E}">
        <p14:creationId xmlns:p14="http://schemas.microsoft.com/office/powerpoint/2010/main" val="2787902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11/11/2019</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‹nº›</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805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dirty="0"/>
          </a:p>
        </p:txBody>
      </p:sp>
    </p:spTree>
    <p:extLst>
      <p:ext uri="{BB962C8B-B14F-4D97-AF65-F5344CB8AC3E}">
        <p14:creationId xmlns:p14="http://schemas.microsoft.com/office/powerpoint/2010/main" val="421295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eriod"/>
            </a:pPr>
            <a:r>
              <a:rPr lang="pt-BR" sz="900" kern="1200" dirty="0">
                <a:solidFill>
                  <a:schemeClr val="tx1"/>
                </a:solidFill>
                <a:effectLst/>
                <a:latin typeface="Arial" panose="020B0604020202020204" pitchFamily="34" charset="0"/>
                <a:ea typeface="+mn-ea"/>
                <a:cs typeface="+mn-cs"/>
              </a:rPr>
              <a:t>Dever de prevenção, exemplo: antes da possível flexibilização na regulação relativa às concessões de licenças no setor da mineração o Estado é obrigado a avaliar previamente o impacto aos direitos humanos, baseando-se na participação/consulta previa, livre e informada</a:t>
            </a:r>
          </a:p>
          <a:p>
            <a:pPr marL="228600" indent="-228600">
              <a:buAutoNum type="arabicPeriod"/>
            </a:pPr>
            <a:endParaRPr lang="pt-BR" sz="900" kern="1200" dirty="0">
              <a:solidFill>
                <a:schemeClr val="tx1"/>
              </a:solidFill>
              <a:effectLst/>
              <a:latin typeface="Arial" panose="020B0604020202020204" pitchFamily="34" charset="0"/>
              <a:ea typeface="+mn-ea"/>
              <a:cs typeface="+mn-cs"/>
            </a:endParaRPr>
          </a:p>
          <a:p>
            <a:r>
              <a:rPr lang="pt-BR" sz="900" kern="1200" dirty="0">
                <a:solidFill>
                  <a:schemeClr val="tx1"/>
                </a:solidFill>
                <a:effectLst/>
                <a:latin typeface="Arial" panose="020B0604020202020204" pitchFamily="34" charset="0"/>
                <a:ea typeface="+mn-ea"/>
                <a:cs typeface="+mn-cs"/>
              </a:rPr>
              <a:t>2. Dever de supervisão e fiscalização: dever de prevenção de violações aos direitos humanos aplica-se durante a implementação do projeto analisado, mediante medidas de supervisão e fiscalização</a:t>
            </a:r>
          </a:p>
          <a:p>
            <a:endParaRPr lang="pt-BR" sz="900" kern="1200" dirty="0">
              <a:solidFill>
                <a:schemeClr val="tx1"/>
              </a:solidFill>
              <a:effectLst/>
              <a:latin typeface="Arial" panose="020B0604020202020204" pitchFamily="34" charset="0"/>
              <a:ea typeface="+mn-ea"/>
              <a:cs typeface="+mn-cs"/>
            </a:endParaRPr>
          </a:p>
          <a:p>
            <a:r>
              <a:rPr lang="pt-BR" sz="900" kern="1200" dirty="0">
                <a:solidFill>
                  <a:schemeClr val="tx1"/>
                </a:solidFill>
                <a:effectLst/>
                <a:latin typeface="Arial" panose="020B0604020202020204" pitchFamily="34" charset="0"/>
                <a:ea typeface="+mn-ea"/>
                <a:cs typeface="+mn-cs"/>
              </a:rPr>
              <a:t>3. Posteriormente o dever de minimizar e reparar danos: Estado deve determinar as responsabilidades e ações correspondentes, incluída a reparação integral às vítimas por parte da empresa. O Estado deve ativar planos de emergência, que incluam ações de mitigação, limpeza e restauração da zona afetada, segundo os mais elevados padrões internacionais. Posterior: localizar o paradeiro das pessoas desaparecidas e assegurar que todas as vítimas da catástrofe e seus familiares tenham acesso a uma reparação integral, que inclua atenção médica, psicológica e humanitária. Para isso, é essencial que a empresa forneça rapidamente todas as informações relevantes e necessárias relacionadas a esses acontecimentos e atue coordenadamente com os órgãos públicos envolvidos</a:t>
            </a:r>
            <a:endParaRPr lang="es-ES" sz="1200" dirty="0"/>
          </a:p>
        </p:txBody>
      </p:sp>
      <p:sp>
        <p:nvSpPr>
          <p:cNvPr id="6" name="Espaço Reservado para Número de Slide 5"/>
          <p:cNvSpPr>
            <a:spLocks noGrp="1"/>
          </p:cNvSpPr>
          <p:nvPr>
            <p:ph type="sldNum" sz="quarter" idx="10"/>
          </p:nvPr>
        </p:nvSpPr>
        <p:spPr/>
        <p:txBody>
          <a:bodyPr/>
          <a:lstStyle/>
          <a:p>
            <a:fld id="{276F4F92-661F-4424-ADED-7D3829A4203F}" type="slidenum">
              <a:rPr lang="de-DE" smtClean="0"/>
              <a:pPr/>
              <a:t>11</a:t>
            </a:fld>
            <a:endParaRPr lang="de-DE"/>
          </a:p>
        </p:txBody>
      </p:sp>
      <p:sp>
        <p:nvSpPr>
          <p:cNvPr id="7" name="Espaço Reservado para Rodapé 6"/>
          <p:cNvSpPr>
            <a:spLocks noGrp="1"/>
          </p:cNvSpPr>
          <p:nvPr>
            <p:ph type="ftr" sz="quarter" idx="11"/>
          </p:nvPr>
        </p:nvSpPr>
        <p:spPr/>
        <p:txBody>
          <a:bodyPr/>
          <a:lstStyle/>
          <a:p>
            <a:r>
              <a:rPr lang="de-DE"/>
              <a:t>Oficina POA</a:t>
            </a:r>
          </a:p>
        </p:txBody>
      </p:sp>
    </p:spTree>
    <p:extLst>
      <p:ext uri="{BB962C8B-B14F-4D97-AF65-F5344CB8AC3E}">
        <p14:creationId xmlns:p14="http://schemas.microsoft.com/office/powerpoint/2010/main" val="145443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dirty="0"/>
          </a:p>
        </p:txBody>
      </p:sp>
    </p:spTree>
    <p:extLst>
      <p:ext uri="{BB962C8B-B14F-4D97-AF65-F5344CB8AC3E}">
        <p14:creationId xmlns:p14="http://schemas.microsoft.com/office/powerpoint/2010/main" val="34061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dirty="0"/>
          </a:p>
        </p:txBody>
      </p:sp>
    </p:spTree>
    <p:extLst>
      <p:ext uri="{BB962C8B-B14F-4D97-AF65-F5344CB8AC3E}">
        <p14:creationId xmlns:p14="http://schemas.microsoft.com/office/powerpoint/2010/main" val="419702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pt-BR" sz="1200" i="0" dirty="0"/>
          </a:p>
        </p:txBody>
      </p:sp>
      <p:sp>
        <p:nvSpPr>
          <p:cNvPr id="6" name="Espaço Reservado para Número de Slide 5"/>
          <p:cNvSpPr>
            <a:spLocks noGrp="1"/>
          </p:cNvSpPr>
          <p:nvPr>
            <p:ph type="sldNum" sz="quarter" idx="10"/>
          </p:nvPr>
        </p:nvSpPr>
        <p:spPr/>
        <p:txBody>
          <a:bodyPr/>
          <a:lstStyle/>
          <a:p>
            <a:fld id="{276F4F92-661F-4424-ADED-7D3829A4203F}" type="slidenum">
              <a:rPr lang="de-DE" smtClean="0"/>
              <a:pPr/>
              <a:t>15</a:t>
            </a:fld>
            <a:endParaRPr lang="de-DE"/>
          </a:p>
        </p:txBody>
      </p:sp>
      <p:sp>
        <p:nvSpPr>
          <p:cNvPr id="7" name="Espaço Reservado para Rodapé 6"/>
          <p:cNvSpPr>
            <a:spLocks noGrp="1"/>
          </p:cNvSpPr>
          <p:nvPr>
            <p:ph type="ftr" sz="quarter" idx="11"/>
          </p:nvPr>
        </p:nvSpPr>
        <p:spPr/>
        <p:txBody>
          <a:bodyPr/>
          <a:lstStyle/>
          <a:p>
            <a:r>
              <a:rPr lang="de-DE"/>
              <a:t>Oficina POA</a:t>
            </a:r>
          </a:p>
        </p:txBody>
      </p:sp>
    </p:spTree>
    <p:extLst>
      <p:ext uri="{BB962C8B-B14F-4D97-AF65-F5344CB8AC3E}">
        <p14:creationId xmlns:p14="http://schemas.microsoft.com/office/powerpoint/2010/main" val="278576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t-BR" sz="1000" dirty="0">
                <a:solidFill>
                  <a:schemeClr val="tx1"/>
                </a:solidFill>
              </a:rPr>
              <a:t>Alemanha e o Brasil ratificaram e adotaram a majoría de convênios internacionais de direitos humanos.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t-BR" sz="1000" dirty="0">
                <a:solidFill>
                  <a:schemeClr val="tx1"/>
                </a:solidFill>
              </a:rPr>
              <a:t>Estratégia de Direitos Humanos (2011): Os direitos humanos devem ser integrados em todas as áreas prioritárias da cooperação alemã para o desenvolvimento.</a:t>
            </a:r>
            <a:endParaRPr lang="pt-BR" sz="1000" i="0" dirty="0"/>
          </a:p>
        </p:txBody>
      </p:sp>
      <p:sp>
        <p:nvSpPr>
          <p:cNvPr id="6" name="Espaço Reservado para Número de Slide 5"/>
          <p:cNvSpPr>
            <a:spLocks noGrp="1"/>
          </p:cNvSpPr>
          <p:nvPr>
            <p:ph type="sldNum" sz="quarter" idx="10"/>
          </p:nvPr>
        </p:nvSpPr>
        <p:spPr/>
        <p:txBody>
          <a:bodyPr/>
          <a:lstStyle/>
          <a:p>
            <a:fld id="{276F4F92-661F-4424-ADED-7D3829A4203F}" type="slidenum">
              <a:rPr lang="de-DE" smtClean="0"/>
              <a:pPr/>
              <a:t>2</a:t>
            </a:fld>
            <a:endParaRPr lang="de-DE"/>
          </a:p>
        </p:txBody>
      </p:sp>
      <p:sp>
        <p:nvSpPr>
          <p:cNvPr id="7" name="Espaço Reservado para Rodapé 6"/>
          <p:cNvSpPr>
            <a:spLocks noGrp="1"/>
          </p:cNvSpPr>
          <p:nvPr>
            <p:ph type="ftr" sz="quarter" idx="11"/>
          </p:nvPr>
        </p:nvSpPr>
        <p:spPr/>
        <p:txBody>
          <a:bodyPr/>
          <a:lstStyle/>
          <a:p>
            <a:r>
              <a:rPr lang="de-DE"/>
              <a:t>Oficina POA</a:t>
            </a:r>
          </a:p>
        </p:txBody>
      </p:sp>
    </p:spTree>
    <p:extLst>
      <p:ext uri="{BB962C8B-B14F-4D97-AF65-F5344CB8AC3E}">
        <p14:creationId xmlns:p14="http://schemas.microsoft.com/office/powerpoint/2010/main" val="182556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dirty="0"/>
          </a:p>
        </p:txBody>
      </p:sp>
    </p:spTree>
    <p:extLst>
      <p:ext uri="{BB962C8B-B14F-4D97-AF65-F5344CB8AC3E}">
        <p14:creationId xmlns:p14="http://schemas.microsoft.com/office/powerpoint/2010/main" val="38176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t-BR" dirty="0"/>
              <a:t>Porque normas internacionais? Direitos Humanos, que correspondem a um padrão, a uma base comum de direitos e liberdades universais, são representados a nível internacional, a nível regional e a nível local. São estândares legítimos, mandatórios, as interpretações establecem estândares mínimos. Os Paises membros adotaram voluntariamente as normas e as institucões que supervisam a implementação.  </a:t>
            </a:r>
          </a:p>
          <a:p>
            <a:r>
              <a:rPr lang="es-ES" dirty="0"/>
              <a:t>El respetar se define por el deber del Estado de no injerir, obstaculizar o impedir el acceso al goce de los bienes que constituyen el objeto del derecho. Como ha explicado la Corte Interamericana, en “toda circunstancia en la cual un órgano o funcionario del Estado o de una institución de carácter público lesione indebidamente uno de tales derechos, se está ante un supuesto de inobservancia del deber de respeto”. De este modo, en palabras de la Corte Interamericana, </a:t>
            </a:r>
            <a:r>
              <a:rPr lang="es-ES" b="1" dirty="0"/>
              <a:t>“en la protección de los derechos humanos, está necesariamente comprendido a nocão da restrição do poder estatal.</a:t>
            </a:r>
          </a:p>
          <a:p>
            <a:endParaRPr lang="es-ES" dirty="0"/>
          </a:p>
          <a:p>
            <a:r>
              <a:rPr lang="es-ES" dirty="0">
                <a:highlight>
                  <a:srgbClr val="FFFF00"/>
                </a:highlight>
              </a:rPr>
              <a:t>169 OIT: </a:t>
            </a:r>
            <a:r>
              <a:rPr lang="pt-BR" dirty="0">
                <a:highlight>
                  <a:srgbClr val="FFFF00"/>
                </a:highlight>
              </a:rPr>
              <a:t>A Corte Interamericana de Direitos Humanos, estabeleceu, a partir do caso </a:t>
            </a:r>
            <a:r>
              <a:rPr lang="pt-BR" b="1" dirty="0">
                <a:highlight>
                  <a:srgbClr val="FFFF00"/>
                </a:highlight>
              </a:rPr>
              <a:t>Saramaka, </a:t>
            </a:r>
            <a:r>
              <a:rPr lang="pt-BR" dirty="0"/>
              <a:t>uma distinção entre </a:t>
            </a:r>
            <a:r>
              <a:rPr lang="pt-BR" b="1" dirty="0">
                <a:solidFill>
                  <a:srgbClr val="FF0000"/>
                </a:solidFill>
              </a:rPr>
              <a:t>consulta e consentimento</a:t>
            </a:r>
            <a:r>
              <a:rPr lang="pt-BR" dirty="0"/>
              <a:t>, exigindo esse último nas hipóteses de grandes  projetos de empreendimento que provoquem perda de território ou seu grave comprometimento no que diz respeito ao acesso, uso e gozo dos recursos fundamentais à existência física e cultural do grupo.</a:t>
            </a:r>
          </a:p>
          <a:p>
            <a:r>
              <a:rPr lang="pt-BR" dirty="0"/>
              <a:t>Tal entendimento decorre do </a:t>
            </a:r>
            <a:r>
              <a:rPr lang="pt-BR" b="1" dirty="0"/>
              <a:t>tratamento que a Convenção 169 </a:t>
            </a:r>
            <a:r>
              <a:rPr lang="pt-BR" dirty="0"/>
              <a:t>confere aos territórios ocupados pelos povos indígenas e tribais, considerando-os espaços fundamentais para as suas culturas e seus valores espirituais. Nesse sentido, a </a:t>
            </a:r>
            <a:r>
              <a:rPr lang="pt-BR" b="1" dirty="0"/>
              <a:t>desterritorialização forçada corresponde a verdadeiro genocídio, </a:t>
            </a:r>
            <a:r>
              <a:rPr lang="pt-BR" dirty="0"/>
              <a:t>pois se suprime ao grupo espaço identitário dentro do qual a sua existência faz sentido.</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193311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t-BR" dirty="0"/>
              <a:t>A Agenda 2030 está baseada nos direitos humanos centrada nas pessoas.</a:t>
            </a:r>
          </a:p>
          <a:p>
            <a:r>
              <a:rPr lang="pt-BR" dirty="0"/>
              <a:t>193 líderes mundiais se comprometeram voluntariamente a adotar uma agenda de desenvolvimento sustentável que não deixe ninguém para trás no acesso a serviços básicos e na realização dos direitos humanos </a:t>
            </a:r>
          </a:p>
          <a:p>
            <a:endParaRPr lang="pt-BR" dirty="0"/>
          </a:p>
          <a:p>
            <a:r>
              <a:rPr lang="pt-BR" dirty="0"/>
              <a:t>Estudos indicam que povos indígenas e tradicionais, mulheres, outros grupos vulneráveis e as gerações futuras arquem com uma parcela desproporcional dos custos sociais e ambientais dos projetos de grandes barragens sem que obtenham parcela correspondente dos benefícios</a:t>
            </a:r>
          </a:p>
          <a:p>
            <a:endParaRPr lang="pt-BR" dirty="0"/>
          </a:p>
          <a:p>
            <a:r>
              <a:rPr lang="pt-BR" dirty="0"/>
              <a:t>Direitos humanos e a Agenda 2030 devem estar no centro da agenda e a temática segurança de barragens. Primeiro oferecer serviços para os que não são capazes de proteger-se ou pagar por eles! </a:t>
            </a:r>
          </a:p>
          <a:p>
            <a:r>
              <a:rPr lang="pt-BR" dirty="0"/>
              <a:t>Na temática de segurança de barragens os direitos humanos guiam os governos </a:t>
            </a:r>
            <a:r>
              <a:rPr lang="pt-BR" b="1" dirty="0"/>
              <a:t>ao alinharem as suas políticas, de modo que elas se concentrem nas pessoas em situações vulneráveis, e ela torna possível enfrentar as causas que levam a violações desses direitos</a:t>
            </a:r>
            <a:r>
              <a:rPr lang="pt-BR" dirty="0"/>
              <a:t>.</a:t>
            </a:r>
          </a:p>
          <a:p>
            <a:endParaRPr lang="pt-BR" dirty="0"/>
          </a:p>
          <a:p>
            <a:r>
              <a:rPr lang="pt-BR" dirty="0"/>
              <a:t>Para cumprir obrigações de direitos humanos, os países precisam, primeiro, atender às necessidades dos que estão nas situações mais vulneráveis, invertendo a lógica tradicional de </a:t>
            </a:r>
            <a:r>
              <a:rPr lang="pt-BR" b="1" dirty="0"/>
              <a:t>oferecer serviços primeiro para os que não são capazes de proteger-se ou pagar por eles.</a:t>
            </a:r>
          </a:p>
          <a:p>
            <a:r>
              <a:rPr lang="pt-BR" dirty="0"/>
              <a:t>Quero enfatizar que a abordagem de direitos humanos pode oferecer três direções concretas, sob um quadro humano para impulsionar políticas. Ela traz um rosto humano para as negociações, ela guia os governos ao alinharem as suas políticas, de modo que elas se concentrem nas pessoas em situações vulneráveis, e ela torna possível enfrentar as causas que levam a violações desses direitos.</a:t>
            </a:r>
          </a:p>
          <a:p>
            <a:r>
              <a:rPr lang="pt-BR" dirty="0"/>
              <a:t>A água e o saneamento são necessidades básicas para a sobrevivência e estão interligados a muitos outros aspectos das nossas vidas, incluindo saúde, alimentação, educação, pobreza e segurança física. No entanto, uma em cada três pessoas no mundo ainda não tem acesso a água potável, e mais de metade da população do mundo não tem acesso a saneamento adequado.</a:t>
            </a:r>
          </a:p>
          <a:p>
            <a:r>
              <a:rPr lang="pt-BR" dirty="0"/>
              <a:t>Os direitos humanos estão enraizados numa abordagem centrada nas pessoas. Para ‘não deixar ninguém para trás’, precisamos ter todos a bordo — com igualdade e sem discriminação. Uma abordagem de direitos humanos oferece esse quadro, priorizando a eliminação das desigualdades no acesso a serviços básicos, justiça, segurança física, alimentação, água e saneamento.</a:t>
            </a:r>
          </a:p>
          <a:p>
            <a:endParaRPr lang="pt-BR" dirty="0"/>
          </a:p>
          <a:p>
            <a:endParaRPr lang="pt-BR" dirty="0"/>
          </a:p>
          <a:p>
            <a:r>
              <a:rPr lang="pt-BR" dirty="0" err="1"/>
              <a:t>Relatorio</a:t>
            </a:r>
            <a:r>
              <a:rPr lang="pt-BR" dirty="0"/>
              <a:t> atingidos por barragens MPF</a:t>
            </a:r>
          </a:p>
          <a:p>
            <a:r>
              <a:rPr lang="de-DE" dirty="0"/>
              <a:t>http://pfdc.pgr.mpf.mp.br/temas-de-atuacao/populacao-atingida-pelas-barragens/atuacao-do-mpf/relatorio-final-cddph</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dirty="0"/>
          </a:p>
        </p:txBody>
      </p:sp>
    </p:spTree>
    <p:extLst>
      <p:ext uri="{BB962C8B-B14F-4D97-AF65-F5344CB8AC3E}">
        <p14:creationId xmlns:p14="http://schemas.microsoft.com/office/powerpoint/2010/main" val="107489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85750" indent="-285750">
              <a:buFont typeface="Arial" panose="020B0604020202020204" pitchFamily="34" charset="0"/>
              <a:buChar char="•"/>
            </a:pPr>
            <a:r>
              <a:rPr lang="es-ES" sz="1200" dirty="0"/>
              <a:t>Medida cautelar Belo Monte: </a:t>
            </a:r>
            <a:r>
              <a:rPr lang="pt-BR" sz="1200" dirty="0"/>
              <a:t>CIDH solicitou ao Governo Brasileiro que suspenda imediatamente o processo de licenciamento do projeto da UHE de Belo Monte e impeça a realização de qualquer obra material de execução até que sejam observadas as seguintes condições mínimas: (1) realizar processos de consulta, em cumprimento das obrigações internacionais do Brasil, no sentido de que a consulta seja prévia, livre, informativa, de boa fé, culturalmente adequada, e com o objetivo de chegar a um acordo, em relação a cada uma das comunidades indígenas afetadas, beneficiárias das presentes medidas cautelares; (2) garantir, previamente a realização dos citados processos de consulta, para que a consulta seja informativa, que as comunidades indígenas beneficiárias tenham acesso a um Estudo de Impacto Social e Ambiental do projeto, em um formato acessível, incluindo a tradução aos idiomas indígenas respectivos; (3) adotar medidas para proteger a vida e a integridade pessoal dos membros dos povos indígenas em isolamento voluntário da bacia do Xingú, e para prevenir a disseminação de doenças e epidemias entre as comunidades indígenas beneficiárias das medidas cautelares</a:t>
            </a:r>
            <a:r>
              <a:rPr lang="es-ES" sz="1200" dirty="0"/>
              <a:t>.</a:t>
            </a:r>
          </a:p>
          <a:p>
            <a:pPr marL="285750" indent="-285750">
              <a:buFont typeface="Arial" panose="020B0604020202020204" pitchFamily="34" charset="0"/>
              <a:buChar char="•"/>
            </a:pPr>
            <a:r>
              <a:rPr lang="es-ES" sz="1200" dirty="0"/>
              <a:t>Varias de las situaciones conocidas en el sistema interamericano al respecto, se han referido a la violación de derechos humanos de pueblos indígenas y tribales por actividades extractivas, de explotación o desarrollo por parte de terceros. Esto es reflejo de la realidad de la región, donde  territorios ocupados tradicionalmente por estos pueblos, como consecuencia de los recursos naturales que contienen o la ubicación estratégica de los mismos. Entre los asuntos conocidos por la CIDH, se encuentra por ejemplo el caso del </a:t>
            </a:r>
            <a:r>
              <a:rPr lang="es-ES" sz="1200" b="1" dirty="0"/>
              <a:t>pueblo Yanomami en Brasil</a:t>
            </a:r>
            <a:r>
              <a:rPr lang="es-ES" sz="1200" dirty="0"/>
              <a:t>, resuelto en 1985, en el que se alegó que actividades privadas de extracción de mineras se producían en afectación de los derechos de este pueblo; el caso de las hermanas Mary y Carrie Dann, integrantes del pueblo indígena Western Shoshone en el Estado de Nevada, Estados Unidos de América, referido a la autorización de actividades privadas de prospección aurífera dentro del territorio tradicional de los Western Shoshone; el caso de Mercedes Julia Huenteao Beroiza y otras familias mapuche presentado con motivo del desarrollo de un proyecto hidroeléctrico llevado adelante por una empresa nacional; entre otros. Igualmente, la Comisión ha remitido a la Corte Interamericana casos sobre pueblos indígenas y tribales que ponían de relieve las obligaciones estatales de estos colectivos frente a </a:t>
            </a:r>
            <a:r>
              <a:rPr lang="es-ES" sz="1200" b="1" dirty="0"/>
              <a:t>actividades privadas de explotación de recursos naturales</a:t>
            </a:r>
            <a:r>
              <a:rPr lang="es-ES" sz="1200" dirty="0"/>
              <a:t>, como es el Caso del Pueblo Saramaka Vs. Surinam y el del Pueblo Indígena </a:t>
            </a:r>
            <a:r>
              <a:rPr lang="es-ES" sz="1200" b="1" dirty="0"/>
              <a:t>Kichwa de Sarayaku Vs. Ecuador</a:t>
            </a:r>
            <a:r>
              <a:rPr lang="es-ES" sz="1200" dirty="0"/>
              <a:t>. </a:t>
            </a:r>
          </a:p>
          <a:p>
            <a:pPr marL="285750" indent="-285750">
              <a:buFont typeface="Arial" panose="020B0604020202020204" pitchFamily="34" charset="0"/>
              <a:buChar char="•"/>
            </a:pPr>
            <a:endParaRPr lang="pt-BR" sz="1200" dirty="0"/>
          </a:p>
        </p:txBody>
      </p:sp>
      <p:sp>
        <p:nvSpPr>
          <p:cNvPr id="6" name="Espaço Reservado para Número de Slide 5"/>
          <p:cNvSpPr>
            <a:spLocks noGrp="1"/>
          </p:cNvSpPr>
          <p:nvPr>
            <p:ph type="sldNum" sz="quarter" idx="10"/>
          </p:nvPr>
        </p:nvSpPr>
        <p:spPr/>
        <p:txBody>
          <a:bodyPr/>
          <a:lstStyle/>
          <a:p>
            <a:fld id="{276F4F92-661F-4424-ADED-7D3829A4203F}" type="slidenum">
              <a:rPr lang="de-DE" smtClean="0"/>
              <a:pPr/>
              <a:t>6</a:t>
            </a:fld>
            <a:endParaRPr lang="de-DE"/>
          </a:p>
        </p:txBody>
      </p:sp>
      <p:sp>
        <p:nvSpPr>
          <p:cNvPr id="7" name="Espaço Reservado para Rodapé 6"/>
          <p:cNvSpPr>
            <a:spLocks noGrp="1"/>
          </p:cNvSpPr>
          <p:nvPr>
            <p:ph type="ftr" sz="quarter" idx="11"/>
          </p:nvPr>
        </p:nvSpPr>
        <p:spPr/>
        <p:txBody>
          <a:bodyPr/>
          <a:lstStyle/>
          <a:p>
            <a:r>
              <a:rPr lang="de-DE"/>
              <a:t>Oficina POA</a:t>
            </a:r>
          </a:p>
        </p:txBody>
      </p:sp>
    </p:spTree>
    <p:extLst>
      <p:ext uri="{BB962C8B-B14F-4D97-AF65-F5344CB8AC3E}">
        <p14:creationId xmlns:p14="http://schemas.microsoft.com/office/powerpoint/2010/main" val="412692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314424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275027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200" i="0" dirty="0"/>
              <a:t>No que tange aos titulares de obrigações, o fortalecimento das instituições nacionais implica em (1) aconselhar e conscientizar os parceiros locais sobre suas capacidades na promoção e proteção dos DH; (2) em capacitações e formações para tanto; (3) em apoio ao monitoramento, à comunicação e ao tratamento de denúncias relativas aos DH, e esse último ponto é uma elemento de fortalecimento tanto para os sujeitos de obrigações quanto para os sujeitos titulares dos direitos.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BR" sz="1200" i="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200" i="0" dirty="0"/>
              <a:t>Quanto aos titulares de direitos, que é a população em geral, o fortalecimento implica, também, na (1) conscientização e capacitação para conhecer e exigir respeito aos seus direitos; (2) em ter conhecimento dos instrumentos disponíveis para exigir a implementação dos direitos humanos que lhes são inerentes e prestar queixas a órgãos competentes quando diante de lesão ou ameaça de lesão a esses direitos.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200" i="0" dirty="0"/>
              <a:t>E todo esse ciclo deve ser feito de forma a se ater aos princípios base de DH na cooperação e seus tentáculos: participação e empoderamento; não-discriminação e igualdade de oportunidades; transparência e prestação de contas.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200" i="0" dirty="0"/>
              <a:t>Aqui no slide nós colocamos alguns exemplos dessa atuação como vocês podem ver.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BR" sz="1200" i="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i="0" dirty="0"/>
              <a:t>un hecho ilícito violatorio de los derechos humanos que inicialmente no resulte imputable directamente a un Estado, por ejemplo, por ser obra de un particular o por no haberse identificado al autor de la violaçao puede acarrear la responsabilidad internacional del Estado, no por ese hecho en sí mismo, sino por falta de la debida diligencia para prevenir la violación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i="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BR" sz="1200" i="0" dirty="0"/>
          </a:p>
          <a:p>
            <a:pPr marL="0" lvl="0" indent="0">
              <a:buFont typeface="Arial" panose="020B0604020202020204" pitchFamily="34" charset="0"/>
              <a:buNone/>
            </a:pPr>
            <a:endParaRPr lang="es-ES" sz="1200" dirty="0"/>
          </a:p>
        </p:txBody>
      </p:sp>
      <p:sp>
        <p:nvSpPr>
          <p:cNvPr id="6" name="Espaço Reservado para Número de Slide 5"/>
          <p:cNvSpPr>
            <a:spLocks noGrp="1"/>
          </p:cNvSpPr>
          <p:nvPr>
            <p:ph type="sldNum" sz="quarter" idx="10"/>
          </p:nvPr>
        </p:nvSpPr>
        <p:spPr/>
        <p:txBody>
          <a:bodyPr/>
          <a:lstStyle/>
          <a:p>
            <a:fld id="{276F4F92-661F-4424-ADED-7D3829A4203F}" type="slidenum">
              <a:rPr lang="de-DE" smtClean="0"/>
              <a:pPr/>
              <a:t>9</a:t>
            </a:fld>
            <a:endParaRPr lang="de-DE"/>
          </a:p>
        </p:txBody>
      </p:sp>
      <p:sp>
        <p:nvSpPr>
          <p:cNvPr id="7" name="Espaço Reservado para Rodapé 6"/>
          <p:cNvSpPr>
            <a:spLocks noGrp="1"/>
          </p:cNvSpPr>
          <p:nvPr>
            <p:ph type="ftr" sz="quarter" idx="11"/>
          </p:nvPr>
        </p:nvSpPr>
        <p:spPr/>
        <p:txBody>
          <a:bodyPr/>
          <a:lstStyle/>
          <a:p>
            <a:r>
              <a:rPr lang="de-DE"/>
              <a:t>Oficina POA</a:t>
            </a:r>
          </a:p>
        </p:txBody>
      </p:sp>
    </p:spTree>
    <p:extLst>
      <p:ext uri="{BB962C8B-B14F-4D97-AF65-F5344CB8AC3E}">
        <p14:creationId xmlns:p14="http://schemas.microsoft.com/office/powerpoint/2010/main" val="2368177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endParaRPr lang="en-GB" dirty="0"/>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D8BEC1C3-1354-495B-A195-E5AE7DB785BC}" type="datetime1">
              <a:rPr lang="de-DE" smtClean="0"/>
              <a:t>11.11.2019</a:t>
            </a:fld>
            <a:endParaRPr lang="en-GB" dirty="0"/>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endParaRPr lang="en-GB" dirty="0"/>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74F8911D-FA8B-4066-A3D6-51A7EE266DD7}" type="datetime1">
              <a:rPr lang="de-DE" smtClean="0"/>
              <a:t>11.11.2019</a:t>
            </a:fld>
            <a:endParaRPr lang="en-GB" dirty="0"/>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fld id="{3DA90767-7B19-4035-B03D-FEB2826519CA}" type="datetime1">
              <a:rPr lang="de-DE" smtClean="0"/>
              <a:t>11.11.2019</a:t>
            </a:fld>
            <a:endParaRPr lang="en-GB" dirty="0"/>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endParaRPr lang="en-GB" dirty="0"/>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3BD04A87-9771-4E0D-A9E6-EF7EE3E46739}" type="datetime1">
              <a:rPr lang="de-DE" smtClean="0"/>
              <a:t>11.11.2019</a:t>
            </a:fld>
            <a:endParaRPr lang="en-GB" dirty="0"/>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endParaRPr lang="en-GB" dirty="0"/>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dirty="0"/>
              <a:t>Intermediate slide, photo</a:t>
            </a:r>
            <a:br>
              <a:rPr lang="en-GB" dirty="0"/>
            </a:br>
            <a:r>
              <a:rPr lang="en-GB" dirty="0"/>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895757FC-5006-4996-A11D-18848F65C21C}" type="datetime1">
              <a:rPr lang="de-DE" smtClean="0"/>
              <a:t>11.11.2019</a:t>
            </a:fld>
            <a:endParaRPr lang="en-GB" dirty="0"/>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endParaRPr lang="en-GB" dirty="0"/>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dirty="0"/>
              <a:t>Page </a:t>
            </a:r>
            <a:fld id="{3A8B5DB7-81A8-4ED4-916B-6B23CD603687}" type="slidenum">
              <a:rPr lang="en-GB" smtClean="0"/>
              <a:pPr/>
              <a:t>‹nº›</a:t>
            </a:fld>
            <a:endParaRPr lang="en-GB" dirty="0"/>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2E89B32A-C249-4A81-8F0F-F9543D7F941B}" type="datetime1">
              <a:rPr lang="de-DE" smtClean="0"/>
              <a:t>11.11.2019</a:t>
            </a:fld>
            <a:endParaRPr lang="en-GB" dirty="0"/>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endParaRPr lang="en-GB" dirty="0"/>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2473975719"/>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9484F001-6016-4492-A26D-E6F80AEC4D94}" type="datetime1">
              <a:rPr lang="de-DE" smtClean="0"/>
              <a:t>11.11.2019</a:t>
            </a:fld>
            <a:endParaRPr lang="en-GB" dirty="0"/>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endParaRPr lang="en-GB" dirty="0"/>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fld id="{A0D79D14-69F7-49AD-83C9-BB86E0311C19}" type="datetime1">
              <a:rPr lang="de-DE" smtClean="0"/>
              <a:t>11.11.2019</a:t>
            </a:fld>
            <a:endParaRPr lang="en-GB" dirty="0"/>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endParaRPr lang="en-GB" dirty="0"/>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005ED2A5-A25F-4DEC-AE74-D5F2A8CE6BBF}" type="datetime1">
              <a:rPr lang="de-DE" smtClean="0"/>
              <a:t>11.11.2019</a:t>
            </a:fld>
            <a:endParaRPr lang="en-GB" dirty="0"/>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endParaRPr lang="en-GB" dirty="0"/>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871978961"/>
      </p:ext>
    </p:extLst>
  </p:cSld>
  <p:clrMapOvr>
    <a:masterClrMapping/>
  </p:clrMapOvr>
  <p:transition>
    <p:fade/>
  </p:transition>
  <p:extLst mod="1">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771753E0-E158-4E49-B51F-F9E9922C41B2}" type="datetime1">
              <a:rPr lang="de-DE" smtClean="0"/>
              <a:t>11.11.2019</a:t>
            </a:fld>
            <a:endParaRPr lang="en-GB" dirty="0"/>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endParaRPr lang="en-GB" dirty="0"/>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b/w GIZ key visual</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0D680B59-3C16-4985-9BDB-07C7B4344FE6}" type="datetime1">
              <a:rPr lang="de-DE" smtClean="0"/>
              <a:t>11.11.2019</a:t>
            </a:fld>
            <a:endParaRPr lang="en-GB" dirty="0"/>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endParaRPr lang="en-GB" dirty="0"/>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fld id="{FF2EB1B7-76AF-4926-B9EA-53909FCE971F}" type="datetime1">
              <a:rPr lang="de-DE" smtClean="0"/>
              <a:t>11.11.2019</a:t>
            </a:fld>
            <a:endParaRPr lang="en-GB" dirty="0"/>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endParaRPr lang="en-GB" dirty="0"/>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4C2566AD-299E-4BED-AA5B-C9884D57AE3E}" type="datetime1">
              <a:rPr lang="de-DE" smtClean="0"/>
              <a:t>11.11.2019</a:t>
            </a:fld>
            <a:endParaRPr lang="en-GB" dirty="0"/>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endParaRPr lang="en-GB" dirty="0"/>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fld id="{D79639C4-99B0-48BE-AFB9-919D3F88FC9D}" type="datetime1">
              <a:rPr lang="de-DE" smtClean="0"/>
              <a:t>11.11.2019</a:t>
            </a:fld>
            <a:endParaRPr lang="en-GB" dirty="0"/>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endParaRPr lang="en-GB" dirty="0"/>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dirty="0"/>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FE03B1A5-4765-462F-8187-69F685ADC05B}" type="datetime1">
              <a:rPr lang="de-DE" smtClean="0"/>
              <a:t>11.11.2019</a:t>
            </a:fld>
            <a:endParaRPr lang="en-GB" dirty="0"/>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endParaRPr lang="en-GB" dirty="0"/>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A41F2E37-1882-4011-B073-797B6960EE92}" type="datetime1">
              <a:rPr lang="de-DE" smtClean="0"/>
              <a:t>11.11.2019</a:t>
            </a:fld>
            <a:endParaRPr lang="en-GB" dirty="0"/>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endParaRPr lang="en-GB" dirty="0"/>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dirty="0"/>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475D78E7-C87D-4468-AEC6-DC59BDB625D5}" type="datetime1">
              <a:rPr lang="de-DE" smtClean="0"/>
              <a:t>11.11.2019</a:t>
            </a:fld>
            <a:endParaRPr lang="en-GB" dirty="0"/>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endParaRPr lang="en-GB" dirty="0"/>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CC6E3B71-EDCF-46F1-8A43-4CB64B6A7445}" type="datetime1">
              <a:rPr lang="de-DE" smtClean="0"/>
              <a:t>11.11.2019</a:t>
            </a:fld>
            <a:endParaRPr lang="en-GB" dirty="0"/>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endParaRPr lang="en-GB" dirty="0"/>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dirty="0"/>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dirty="0"/>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dirty="0"/>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dirty="0"/>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dirty="0"/>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E0F5C940-F995-4685-BE5F-7A73DF23C7A6}" type="datetime1">
              <a:rPr lang="de-DE" smtClean="0"/>
              <a:t>11.11.2019</a:t>
            </a:fld>
            <a:endParaRPr lang="en-GB" dirty="0"/>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endParaRPr lang="en-GB" dirty="0"/>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dirty="0"/>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dirty="0"/>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dirty="0"/>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dirty="0"/>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018EDA1C-897E-49B1-97EC-2EDC1C8CD7C1}" type="datetime1">
              <a:rPr lang="de-DE" smtClean="0"/>
              <a:t>11.11.2019</a:t>
            </a:fld>
            <a:endParaRPr lang="en-GB" dirty="0"/>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endParaRPr lang="en-GB" dirty="0"/>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dirty="0"/>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FB557178-B90D-4420-9016-F3FD2CDDA9D8}" type="datetime1">
              <a:rPr lang="de-DE" smtClean="0"/>
              <a:t>11.11.2019</a:t>
            </a:fld>
            <a:endParaRPr lang="en-GB" dirty="0"/>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endParaRPr lang="en-GB" dirty="0"/>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D7CED913-11E1-4B39-81C5-D15C67041597}" type="datetime1">
              <a:rPr lang="de-DE" smtClean="0"/>
              <a:t>11.11.2019</a:t>
            </a:fld>
            <a:endParaRPr lang="en-GB" dirty="0"/>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endParaRPr lang="en-GB" dirty="0"/>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dirty="0">
                <a:ln>
                  <a:noFill/>
                </a:ln>
                <a:solidFill>
                  <a:prstClr val="black"/>
                </a:solidFill>
                <a:effectLst/>
                <a:uLnTx/>
                <a:uFillTx/>
              </a:rPr>
            </a:br>
            <a:r>
              <a:rPr kumimoji="0" lang="de-DE" sz="800" b="1" i="0" u="none" strike="noStrike" kern="0" cap="none" spc="0" normalizeH="0" baseline="0" noProof="0" dirty="0" err="1">
                <a:ln>
                  <a:noFill/>
                </a:ln>
                <a:solidFill>
                  <a:prstClr val="black"/>
                </a:solidFill>
                <a:effectLst/>
                <a:uLnTx/>
                <a:uFillTx/>
              </a:rPr>
              <a:t>Published</a:t>
            </a:r>
            <a:r>
              <a:rPr kumimoji="0" lang="de-DE" sz="800" b="1" i="0" u="none" strike="noStrike" kern="0" cap="none" spc="0" normalizeH="0" baseline="0" noProof="0" dirty="0">
                <a:ln>
                  <a:noFill/>
                </a:ln>
                <a:solidFill>
                  <a:prstClr val="black"/>
                </a:solidFill>
                <a:effectLst/>
                <a:uLnTx/>
                <a:uFillTx/>
              </a:rPr>
              <a:t> </a:t>
            </a:r>
            <a:r>
              <a:rPr kumimoji="0" lang="de-DE" sz="800" b="1" i="0" u="none" strike="noStrike" kern="0" cap="none" spc="0" normalizeH="0" baseline="0" noProof="0" dirty="0" err="1">
                <a:ln>
                  <a:noFill/>
                </a:ln>
                <a:solidFill>
                  <a:prstClr val="black"/>
                </a:solidFill>
                <a:effectLst/>
                <a:uLnTx/>
                <a:uFillTx/>
              </a:rPr>
              <a:t>by</a:t>
            </a:r>
            <a:r>
              <a:rPr kumimoji="0" lang="de-DE" sz="800" b="1"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Deutsche Gesellschaft </a:t>
            </a:r>
            <a:r>
              <a:rPr kumimoji="0" lang="de-DE" sz="800" b="0" i="0" u="none" strike="noStrike" kern="0" cap="none" spc="0" normalizeH="0" baseline="0" noProof="0" dirty="0" err="1">
                <a:ln>
                  <a:noFill/>
                </a:ln>
                <a:solidFill>
                  <a:prstClr val="black"/>
                </a:solidFill>
                <a:effectLst/>
                <a:uLnTx/>
                <a:uFillTx/>
              </a:rPr>
              <a:t>für</a:t>
            </a: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Internationale Zusammenarbeit (GIZ) GmbH</a:t>
            </a:r>
            <a:br>
              <a:rPr kumimoji="0" lang="de-DE" sz="800" b="0" i="0" u="none" strike="noStrike" kern="0" cap="none" spc="0" normalizeH="0" baseline="0" noProof="0" dirty="0">
                <a:ln>
                  <a:noFill/>
                </a:ln>
                <a:solidFill>
                  <a:prstClr val="black"/>
                </a:solidFill>
                <a:effectLst/>
                <a:uLnTx/>
                <a:uFillTx/>
              </a:rPr>
            </a:b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Registered </a:t>
            </a:r>
            <a:r>
              <a:rPr kumimoji="0" lang="de-DE" sz="800" b="0" i="0" u="none" strike="noStrike" kern="0" cap="none" spc="0" normalizeH="0" baseline="0" noProof="0" dirty="0" err="1">
                <a:ln>
                  <a:noFill/>
                </a:ln>
                <a:solidFill>
                  <a:prstClr val="black"/>
                </a:solidFill>
                <a:effectLst/>
                <a:uLnTx/>
                <a:uFillTx/>
              </a:rPr>
              <a:t>offices</a:t>
            </a: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Bonn and Eschborn</a:t>
            </a:r>
            <a:endParaRPr kumimoji="0" lang="en-US" sz="800" b="0" i="0" u="none" strike="noStrike" kern="0" cap="none" spc="0" normalizeH="0" baseline="0" noProof="0" dirty="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174B2FA1-08EC-41C3-A200-9C6C4CA67224}" type="datetime1">
              <a:rPr lang="de-DE" smtClean="0"/>
              <a:t>11.11.2019</a:t>
            </a:fld>
            <a:endParaRPr lang="en-GB" dirty="0"/>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endParaRPr lang="en-GB" dirty="0"/>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dirty="0"/>
              <a:t>Page </a:t>
            </a:r>
            <a:fld id="{3A8B5DB7-81A8-4ED4-916B-6B23CD603687}" type="slidenum">
              <a:rPr lang="en-GB" smtClean="0"/>
              <a:pPr/>
              <a:t>‹nº›</a:t>
            </a:fld>
            <a:endParaRPr lang="en-GB" dirty="0"/>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a:t>Click </a:t>
            </a:r>
            <a:r>
              <a:rPr lang="de-DE" dirty="0" err="1"/>
              <a:t>to</a:t>
            </a:r>
            <a:r>
              <a:rPr lang="de-DE" dirty="0"/>
              <a:t> </a:t>
            </a:r>
            <a:r>
              <a:rPr lang="de-DE" dirty="0" err="1"/>
              <a:t>add</a:t>
            </a:r>
            <a:r>
              <a:rPr lang="de-DE" dirty="0"/>
              <a:t> </a:t>
            </a:r>
            <a:r>
              <a:rPr lang="de-DE" dirty="0" err="1"/>
              <a:t>text</a:t>
            </a:r>
            <a:endParaRPr lang="fr-FR"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t>Photo credits/sources</a:t>
            </a:r>
            <a:endParaRPr lang="en-GB"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Deutsche Gesellschaft für</a:t>
            </a:r>
            <a:br>
              <a:rPr kumimoji="0" lang="en-GB" sz="1100" b="1" i="0" u="none" strike="noStrike" kern="0" cap="none" spc="0" normalizeH="0" baseline="0" noProof="0" dirty="0">
                <a:ln>
                  <a:noFill/>
                </a:ln>
                <a:solidFill>
                  <a:prstClr val="black"/>
                </a:solidFill>
                <a:effectLst/>
                <a:uLnTx/>
                <a:uFillTx/>
              </a:rPr>
            </a:br>
            <a:r>
              <a:rPr kumimoji="0" lang="en-GB" sz="1100" b="1"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Bonn and Eschborn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Friedrich-Ebert-Allee 36 + 40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53113 Bonn, Germany</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T  +49  228  44 60 - 0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I   </a:t>
            </a:r>
            <a:r>
              <a:rPr kumimoji="0" lang="en-GB" sz="400" b="0" i="0" u="none" strike="noStrike" kern="0" cap="none" spc="0" normalizeH="0" baseline="0" noProof="0" dirty="0">
                <a:ln>
                  <a:noFill/>
                </a:ln>
                <a:solidFill>
                  <a:prstClr val="black"/>
                </a:solidFill>
                <a:effectLst/>
                <a:uLnTx/>
                <a:uFillTx/>
              </a:rPr>
              <a:t> </a:t>
            </a:r>
            <a:r>
              <a:rPr kumimoji="0" lang="en-GB"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mn-lt"/>
                <a:ea typeface="+mn-ea"/>
                <a:cs typeface="+mn-cs"/>
              </a:rPr>
              <a:t>Dag-Hammarskjöld-Weg 1 - 5</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65760 Eschborn, Germany</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112400"/>
            <a:ext cx="7776000" cy="463446"/>
          </a:xfrm>
        </p:spPr>
        <p:txBody>
          <a:bodyPr/>
          <a:lstStyle/>
          <a:p>
            <a:r>
              <a:rPr lang="de-DE" noProof="0"/>
              <a:t>Titelmasterformat durch Klicken bearbeiten</a:t>
            </a:r>
          </a:p>
        </p:txBody>
      </p:sp>
      <p:sp>
        <p:nvSpPr>
          <p:cNvPr id="3" name="Fußzeilenplatzhalter 2"/>
          <p:cNvSpPr>
            <a:spLocks noGrp="1"/>
          </p:cNvSpPr>
          <p:nvPr>
            <p:ph type="ftr" sz="quarter" idx="10"/>
          </p:nvPr>
        </p:nvSpPr>
        <p:spPr>
          <a:xfrm>
            <a:off x="2862777" y="4981917"/>
            <a:ext cx="3418449" cy="92333"/>
          </a:xfrm>
          <a:prstGeom prst="rect">
            <a:avLst/>
          </a:prstGeom>
        </p:spPr>
        <p:txBody>
          <a:bodyPr/>
          <a:lstStyle>
            <a:lvl1pPr>
              <a:defRPr/>
            </a:lvl1pPr>
          </a:lstStyle>
          <a:p>
            <a:r>
              <a:rPr lang="de-DE"/>
              <a:t>Informe al Comité Directivo OLACEFS</a:t>
            </a:r>
            <a:endParaRPr lang="de-DE" dirty="0"/>
          </a:p>
        </p:txBody>
      </p:sp>
      <p:sp>
        <p:nvSpPr>
          <p:cNvPr id="4" name="Datumsplatzhalter 3"/>
          <p:cNvSpPr>
            <a:spLocks noGrp="1"/>
          </p:cNvSpPr>
          <p:nvPr>
            <p:ph type="dt" sz="half" idx="11"/>
          </p:nvPr>
        </p:nvSpPr>
        <p:spPr/>
        <p:txBody>
          <a:bodyPr/>
          <a:lstStyle/>
          <a:p>
            <a:r>
              <a:rPr lang="pt-BR" noProof="0" dirty="0"/>
              <a:t>03/10/2017</a:t>
            </a:r>
            <a:endParaRPr lang="de-DE" noProof="0"/>
          </a:p>
        </p:txBody>
      </p:sp>
      <p:sp>
        <p:nvSpPr>
          <p:cNvPr id="7" name="Inhaltsplatzhalter 2"/>
          <p:cNvSpPr>
            <a:spLocks noGrp="1"/>
          </p:cNvSpPr>
          <p:nvPr>
            <p:ph idx="1" hasCustomPrompt="1"/>
          </p:nvPr>
        </p:nvSpPr>
        <p:spPr>
          <a:xfrm>
            <a:off x="684000" y="1836000"/>
            <a:ext cx="378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4680000" y="1836000"/>
            <a:ext cx="378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1493983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4" name="Datumsplatzhalter 3"/>
          <p:cNvSpPr>
            <a:spLocks noGrp="1"/>
          </p:cNvSpPr>
          <p:nvPr>
            <p:ph type="dt" sz="half" idx="11"/>
          </p:nvPr>
        </p:nvSpPr>
        <p:spPr/>
        <p:txBody>
          <a:bodyPr/>
          <a:lstStyle/>
          <a:p>
            <a:r>
              <a:rPr lang="pt-BR" noProof="0" dirty="0"/>
              <a:t>03/10/2017</a:t>
            </a:r>
            <a:endParaRPr lang="de-DE" noProof="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Textfeld 7"/>
          <p:cNvSpPr txBox="1"/>
          <p:nvPr userDrawn="1"/>
        </p:nvSpPr>
        <p:spPr>
          <a:xfrm>
            <a:off x="7419435" y="235576"/>
            <a:ext cx="1181641" cy="184666"/>
          </a:xfrm>
          <a:prstGeom prst="rect">
            <a:avLst/>
          </a:prstGeom>
          <a:noFill/>
        </p:spPr>
        <p:txBody>
          <a:bodyPr wrap="square" rtlCol="0">
            <a:spAutoFit/>
          </a:bodyPr>
          <a:lstStyle/>
          <a:p>
            <a:r>
              <a:rPr lang="de-DE" sz="600" b="0" dirty="0">
                <a:solidFill>
                  <a:schemeClr val="tx1"/>
                </a:solidFill>
                <a:latin typeface="Arial" pitchFamily="34" charset="0"/>
                <a:cs typeface="Arial" pitchFamily="34" charset="0"/>
              </a:rPr>
              <a:t>Por meio da</a:t>
            </a:r>
          </a:p>
        </p:txBody>
      </p:sp>
    </p:spTree>
    <p:extLst>
      <p:ext uri="{BB962C8B-B14F-4D97-AF65-F5344CB8AC3E}">
        <p14:creationId xmlns:p14="http://schemas.microsoft.com/office/powerpoint/2010/main" val="453189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 for illustration/free-form selection</a:t>
            </a:r>
            <a:br>
              <a:rPr lang="en-GB" dirty="0"/>
            </a:br>
            <a:r>
              <a:rPr lang="en-GB" dirty="0"/>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srcRect l="50418" r="36621"/>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Alternative title slide</a:t>
            </a:r>
            <a:br>
              <a:rPr lang="en-GB" dirty="0"/>
            </a:br>
            <a:r>
              <a:rPr lang="en-GB" dirty="0"/>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dirty="0"/>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28A06110-C594-4243-8C14-88D7FD92B4E7}" type="datetime1">
              <a:rPr lang="de-DE" smtClean="0"/>
              <a:t>11.11.2019</a:t>
            </a:fld>
            <a:endParaRPr lang="en-GB" dirty="0"/>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endParaRPr lang="en-GB" dirty="0"/>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111661906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fld id="{63437715-7229-4827-B081-9C2B331747D5}" type="datetime1">
              <a:rPr lang="de-DE" smtClean="0"/>
              <a:t>11.11.2019</a:t>
            </a:fld>
            <a:endParaRPr lang="en-GB" dirty="0"/>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endParaRPr lang="en-GB" dirty="0"/>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2287411557"/>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61500542-81BD-4B9A-8DFB-F30C45C11F06}" type="datetime1">
              <a:rPr lang="de-DE" smtClean="0"/>
              <a:t>11.11.2019</a:t>
            </a:fld>
            <a:endParaRPr lang="en-GB" dirty="0"/>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endParaRPr lang="en-GB" dirty="0"/>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dirty="0"/>
              <a:t>Page </a:t>
            </a:r>
            <a:fld id="{3A8B5DB7-81A8-4ED4-916B-6B23CD603687}" type="slidenum">
              <a:rPr lang="en-GB" smtClean="0"/>
              <a:pPr/>
              <a:t>‹nº›</a:t>
            </a:fld>
            <a:endParaRPr lang="en-GB"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5E6ADC2A-BFF8-4BA7-8A7D-7498CD909662}" type="datetime1">
              <a:rPr lang="de-DE" smtClean="0"/>
              <a:t>11.11.2019</a:t>
            </a:fld>
            <a:endParaRPr lang="en-GB" dirty="0"/>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endParaRPr lang="en-GB" dirty="0"/>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dirty="0"/>
              <a:t>Page </a:t>
            </a:r>
            <a:fld id="{3A8B5DB7-81A8-4ED4-916B-6B23CD603687}" type="slidenum">
              <a:rPr lang="en-GB" smtClean="0"/>
              <a:pPr/>
              <a:t>‹nº›</a:t>
            </a:fld>
            <a:endParaRPr lang="en-GB" dirty="0"/>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8">
            <a:extLst>
              <a:ext uri="{BEBA8EAE-BF5A-486C-A8C5-ECC9F3942E4B}">
                <a14:imgProps xmlns:a14="http://schemas.microsoft.com/office/drawing/2010/main">
                  <a14:imgLayer r:embed="rId39">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GB"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90DF570F-91CA-4660-A717-D4EEA6930520}" type="datetime1">
              <a:rPr lang="de-DE" smtClean="0"/>
              <a:t>11.11.2019</a:t>
            </a:fld>
            <a:endParaRPr lang="en-GB"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dirty="0"/>
              <a:t>Page </a:t>
            </a:r>
            <a:fld id="{3A8B5DB7-81A8-4ED4-916B-6B23CD603687}" type="slidenum">
              <a:rPr lang="en-GB" smtClean="0"/>
              <a:pPr/>
              <a:t>‹nº›</a:t>
            </a:fld>
            <a:endParaRPr lang="en-GB"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 id="2147483860" r:id="rId35"/>
    <p:sldLayoutId id="2147483861" r:id="rId36"/>
  </p:sldLayoutIdLst>
  <p:transition>
    <p:fade/>
  </p:transition>
  <p:hf sldNum="0" hdr="0" ft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oas.org/es/cidh/informes/pdfs/IndustriasExtractivas2016.pdf" TargetMode="External"/><Relationship Id="rId7" Type="http://schemas.openxmlformats.org/officeDocument/2006/relationships/hyperlink" Target="https://www.escr-net.org/es/caselaw/2006/comunidad-yanomami-caso-no-7615-resolucion-no-1285"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s://acnudh.org/load/2019/10/CARTILHA-versao-online.pdf" TargetMode="External"/><Relationship Id="rId5" Type="http://schemas.openxmlformats.org/officeDocument/2006/relationships/hyperlink" Target="https://www.ohchr.org/documents/publications/GuidingprinciplesBusinesshr_eN.pdf" TargetMode="External"/><Relationship Id="rId4" Type="http://schemas.openxmlformats.org/officeDocument/2006/relationships/hyperlink" Target="http://www.oas.org/es/cidh/prensa/comunicados/2018/238OPpor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3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E8844CF-EE31-4AFB-91E4-4B2E90E5DB91}"/>
              </a:ext>
            </a:extLst>
          </p:cNvPr>
          <p:cNvSpPr>
            <a:spLocks noGrp="1"/>
          </p:cNvSpPr>
          <p:nvPr>
            <p:ph type="title"/>
          </p:nvPr>
        </p:nvSpPr>
        <p:spPr bwMode="gray">
          <a:xfrm>
            <a:off x="528398" y="1845210"/>
            <a:ext cx="7971711" cy="1080296"/>
          </a:xfrm>
        </p:spPr>
        <p:txBody>
          <a:bodyPr/>
          <a:lstStyle/>
          <a:p>
            <a:r>
              <a:rPr lang="pt-BR" dirty="0"/>
              <a:t>Direitos Humanos na Cooperação Alemã - Conceito e instrumentos relacionados com segurança de barragens</a:t>
            </a:r>
            <a:endParaRPr lang="en-GB" dirty="0"/>
          </a:p>
        </p:txBody>
      </p:sp>
      <p:sp>
        <p:nvSpPr>
          <p:cNvPr id="3" name="Textplatzhalter 2">
            <a:extLst>
              <a:ext uri="{FF2B5EF4-FFF2-40B4-BE49-F238E27FC236}">
                <a16:creationId xmlns:a16="http://schemas.microsoft.com/office/drawing/2014/main" id="{76FE7759-2D9C-4F55-90D1-353B2E688506}"/>
              </a:ext>
            </a:extLst>
          </p:cNvPr>
          <p:cNvSpPr>
            <a:spLocks noGrp="1"/>
          </p:cNvSpPr>
          <p:nvPr>
            <p:ph type="body" sz="quarter" idx="10"/>
          </p:nvPr>
        </p:nvSpPr>
        <p:spPr bwMode="gray">
          <a:xfrm>
            <a:off x="528398" y="3068424"/>
            <a:ext cx="7970837" cy="592470"/>
          </a:xfrm>
        </p:spPr>
        <p:txBody>
          <a:bodyPr/>
          <a:lstStyle/>
          <a:p>
            <a:r>
              <a:rPr lang="es-ES" dirty="0"/>
              <a:t>Dra. Friederike Brinkmeier </a:t>
            </a:r>
          </a:p>
          <a:p>
            <a:r>
              <a:rPr lang="en-GB" i="1" dirty="0"/>
              <a:t>11.11.2019</a:t>
            </a:r>
          </a:p>
        </p:txBody>
      </p:sp>
      <p:sp>
        <p:nvSpPr>
          <p:cNvPr id="2" name="Rectangle 1">
            <a:extLst>
              <a:ext uri="{FF2B5EF4-FFF2-40B4-BE49-F238E27FC236}">
                <a16:creationId xmlns:a16="http://schemas.microsoft.com/office/drawing/2014/main" id="{61229C16-8838-4ADF-8F18-D130A0F75CF5}"/>
              </a:ext>
            </a:extLst>
          </p:cNvPr>
          <p:cNvSpPr/>
          <p:nvPr/>
        </p:nvSpPr>
        <p:spPr>
          <a:xfrm>
            <a:off x="3953129" y="4015946"/>
            <a:ext cx="3436212" cy="507831"/>
          </a:xfrm>
          <a:prstGeom prst="rect">
            <a:avLst/>
          </a:prstGeom>
        </p:spPr>
        <p:txBody>
          <a:bodyPr wrap="square">
            <a:spAutoFit/>
          </a:bodyPr>
          <a:lstStyle/>
          <a:p>
            <a:r>
              <a:rPr lang="es-MX" dirty="0"/>
              <a:t>Seminário Internacional Segurança de Barragens</a:t>
            </a:r>
          </a:p>
        </p:txBody>
      </p:sp>
    </p:spTree>
    <p:extLst>
      <p:ext uri="{BB962C8B-B14F-4D97-AF65-F5344CB8AC3E}">
        <p14:creationId xmlns:p14="http://schemas.microsoft.com/office/powerpoint/2010/main" val="36730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123136" y="1112109"/>
            <a:ext cx="2858399" cy="3361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es-ES" b="1" kern="0" dirty="0">
                <a:solidFill>
                  <a:srgbClr val="C00000"/>
                </a:solidFill>
                <a:latin typeface="+mj-lt"/>
              </a:rPr>
              <a:t>Obrigações do Estado </a:t>
            </a:r>
          </a:p>
          <a:p>
            <a:pPr marL="171450" indent="-171450">
              <a:buFont typeface="Arial" panose="020B0604020202020204" pitchFamily="34" charset="0"/>
              <a:buChar char="•"/>
            </a:pPr>
            <a:r>
              <a:rPr lang="es-ES" b="0" kern="0" dirty="0">
                <a:solidFill>
                  <a:schemeClr val="tx1"/>
                </a:solidFill>
                <a:latin typeface="+mj-lt"/>
              </a:rPr>
              <a:t>Garantir informação</a:t>
            </a:r>
          </a:p>
          <a:p>
            <a:pPr marL="171450" indent="-171450">
              <a:buFont typeface="Arial" panose="020B0604020202020204" pitchFamily="34" charset="0"/>
              <a:buChar char="•"/>
            </a:pPr>
            <a:r>
              <a:rPr lang="pt-BR" kern="0" dirty="0">
                <a:solidFill>
                  <a:schemeClr val="tx1"/>
                </a:solidFill>
                <a:latin typeface="+mj-lt"/>
              </a:rPr>
              <a:t>Garantir acesso à justiça e aos </a:t>
            </a:r>
            <a:r>
              <a:rPr lang="pt-BR" kern="0" dirty="0" err="1">
                <a:solidFill>
                  <a:schemeClr val="tx1"/>
                </a:solidFill>
                <a:latin typeface="+mj-lt"/>
              </a:rPr>
              <a:t>mecanis-mos</a:t>
            </a:r>
            <a:r>
              <a:rPr lang="pt-BR" kern="0" dirty="0">
                <a:solidFill>
                  <a:schemeClr val="tx1"/>
                </a:solidFill>
                <a:latin typeface="+mj-lt"/>
              </a:rPr>
              <a:t> de denúncia</a:t>
            </a:r>
          </a:p>
          <a:p>
            <a:pPr marL="171450" indent="-171450">
              <a:buFont typeface="Arial" panose="020B0604020202020204" pitchFamily="34" charset="0"/>
              <a:buChar char="•"/>
            </a:pPr>
            <a:r>
              <a:rPr lang="pt-BR" kern="0" dirty="0">
                <a:solidFill>
                  <a:schemeClr val="tx1"/>
                </a:solidFill>
                <a:latin typeface="+mj-lt"/>
              </a:rPr>
              <a:t>Garantir a participação não discriminatória da população, p. ex. em processos de deslocamento</a:t>
            </a:r>
          </a:p>
          <a:p>
            <a:pPr marL="171450" indent="-171450">
              <a:buFont typeface="Arial" panose="020B0604020202020204" pitchFamily="34" charset="0"/>
              <a:buChar char="•"/>
            </a:pPr>
            <a:r>
              <a:rPr lang="pt-BR" kern="0" dirty="0">
                <a:solidFill>
                  <a:schemeClr val="tx1"/>
                </a:solidFill>
                <a:latin typeface="+mj-lt"/>
              </a:rPr>
              <a:t>Fiscalizar e supervisar </a:t>
            </a:r>
          </a:p>
          <a:p>
            <a:pPr marL="171450" indent="-171450">
              <a:buFont typeface="Arial" panose="020B0604020202020204" pitchFamily="34" charset="0"/>
              <a:buChar char="•"/>
            </a:pPr>
            <a:endParaRPr lang="pt-BR" kern="0" dirty="0">
              <a:solidFill>
                <a:schemeClr val="tx1"/>
              </a:solidFill>
              <a:latin typeface="+mj-lt"/>
            </a:endParaRPr>
          </a:p>
          <a:p>
            <a:endParaRPr lang="pt-BR" kern="0" dirty="0">
              <a:solidFill>
                <a:schemeClr val="tx1"/>
              </a:solidFill>
              <a:latin typeface="+mj-lt"/>
            </a:endParaRPr>
          </a:p>
          <a:p>
            <a:pPr marL="171450" indent="-171450">
              <a:buFont typeface="Arial" panose="020B0604020202020204" pitchFamily="34" charset="0"/>
              <a:buChar char="•"/>
            </a:pPr>
            <a:endParaRPr lang="es-ES" b="0" kern="0" dirty="0">
              <a:solidFill>
                <a:schemeClr val="tx1"/>
              </a:solidFill>
              <a:latin typeface="+mj-lt"/>
            </a:endParaRPr>
          </a:p>
          <a:p>
            <a:pPr marL="457200" indent="-457200">
              <a:buFont typeface="Arial" panose="020B0604020202020204" pitchFamily="34" charset="0"/>
              <a:buChar char="•"/>
            </a:pPr>
            <a:endParaRPr lang="es-ES" kern="0" dirty="0">
              <a:solidFill>
                <a:schemeClr val="tx1"/>
              </a:solidFill>
              <a:latin typeface="+mj-lt"/>
            </a:endParaRPr>
          </a:p>
          <a:p>
            <a:pPr marL="457200" indent="-457200">
              <a:buFont typeface="Arial" panose="020B0604020202020204" pitchFamily="34" charset="0"/>
              <a:buChar char="•"/>
            </a:pPr>
            <a:r>
              <a:rPr lang="es-ES" kern="0" dirty="0">
                <a:solidFill>
                  <a:schemeClr val="tx1"/>
                </a:solidFill>
                <a:latin typeface="+mj-lt"/>
              </a:rPr>
              <a:t> </a:t>
            </a:r>
            <a:endParaRPr lang="es-ES" b="0" kern="0" dirty="0">
              <a:solidFill>
                <a:schemeClr val="tx1"/>
              </a:solidFill>
              <a:latin typeface="+mj-lt"/>
            </a:endParaRPr>
          </a:p>
        </p:txBody>
      </p:sp>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a:xfrm>
            <a:off x="3140869" y="1198605"/>
            <a:ext cx="2858399" cy="3583460"/>
          </a:xfrm>
        </p:spPr>
        <p:txBody>
          <a:bodyPr/>
          <a:lstStyle/>
          <a:p>
            <a:r>
              <a:rPr lang="en-GB" sz="1800" b="1" kern="0" dirty="0">
                <a:solidFill>
                  <a:srgbClr val="C00000"/>
                </a:solidFill>
                <a:latin typeface="+mj-lt"/>
              </a:rPr>
              <a:t>Obrigações</a:t>
            </a:r>
            <a:r>
              <a:rPr lang="en-GB" sz="1800" b="1" dirty="0">
                <a:solidFill>
                  <a:srgbClr val="C00000"/>
                </a:solidFill>
              </a:rPr>
              <a:t> de Empresas</a:t>
            </a:r>
          </a:p>
          <a:p>
            <a:pPr marL="171450" indent="-171450">
              <a:buFont typeface="Arial" panose="020B0604020202020204" pitchFamily="34" charset="0"/>
              <a:buChar char="•"/>
            </a:pPr>
            <a:r>
              <a:rPr lang="en-GB" sz="1800" dirty="0">
                <a:solidFill>
                  <a:prstClr val="black"/>
                </a:solidFill>
              </a:rPr>
              <a:t>Exercer</a:t>
            </a:r>
            <a:r>
              <a:rPr lang="en-GB" sz="1800" dirty="0"/>
              <a:t> a devida diligência, avaliar antecipadamente os riscos que a atividades pode gerar sobre d.h. e o meio ambiente</a:t>
            </a:r>
          </a:p>
          <a:p>
            <a:pPr marL="171450" indent="-171450">
              <a:buFont typeface="Arial" panose="020B0604020202020204" pitchFamily="34" charset="0"/>
              <a:buChar char="•"/>
            </a:pPr>
            <a:r>
              <a:rPr lang="pt-BR" sz="1800" dirty="0"/>
              <a:t>Adotar medidas de prevenção adequadas</a:t>
            </a:r>
          </a:p>
          <a:p>
            <a:pPr marL="171450" indent="-171450">
              <a:buFont typeface="Arial" panose="020B0604020202020204" pitchFamily="34" charset="0"/>
              <a:buChar char="•"/>
            </a:pPr>
            <a:r>
              <a:rPr lang="pt-BR" sz="1800" dirty="0"/>
              <a:t>Garantir mecanismos efetivos de denúncia</a:t>
            </a:r>
          </a:p>
          <a:p>
            <a:pPr marL="171450" indent="-171450">
              <a:buFont typeface="Arial" panose="020B0604020202020204" pitchFamily="34" charset="0"/>
              <a:buChar char="•"/>
            </a:pPr>
            <a:r>
              <a:rPr lang="pt-BR" sz="1800" dirty="0"/>
              <a:t>Reparar danos integralmente,  </a:t>
            </a:r>
          </a:p>
          <a:p>
            <a:pPr marL="171450" indent="-171450">
              <a:buFont typeface="Arial" panose="020B0604020202020204" pitchFamily="34" charset="0"/>
              <a:buChar char="•"/>
            </a:pPr>
            <a:endParaRPr lang="pt-BR" sz="1800" dirty="0"/>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endParaRPr lang="pt-BR" dirty="0"/>
          </a:p>
          <a:p>
            <a:endParaRPr lang="en-GB" dirty="0"/>
          </a:p>
          <a:p>
            <a:endParaRPr lang="en-GB" dirty="0"/>
          </a:p>
          <a:p>
            <a:endParaRPr lang="en-GB" dirty="0"/>
          </a:p>
          <a:p>
            <a:endParaRPr lang="en-GB" dirty="0"/>
          </a:p>
        </p:txBody>
      </p:sp>
      <p:sp>
        <p:nvSpPr>
          <p:cNvPr id="17" name="Espaço Reservado para Texto 16">
            <a:extLst>
              <a:ext uri="{FF2B5EF4-FFF2-40B4-BE49-F238E27FC236}">
                <a16:creationId xmlns:a16="http://schemas.microsoft.com/office/drawing/2014/main" id="{7A2F1CE6-332B-4227-9A12-99A7DAC1E04A}"/>
              </a:ext>
            </a:extLst>
          </p:cNvPr>
          <p:cNvSpPr>
            <a:spLocks noGrp="1"/>
          </p:cNvSpPr>
          <p:nvPr>
            <p:ph type="body" sz="quarter" idx="18"/>
          </p:nvPr>
        </p:nvSpPr>
        <p:spPr>
          <a:xfrm>
            <a:off x="6075124" y="1198605"/>
            <a:ext cx="2858399" cy="3820111"/>
          </a:xfrm>
        </p:spPr>
        <p:txBody>
          <a:bodyPr/>
          <a:lstStyle/>
          <a:p>
            <a:pPr lvl="0"/>
            <a:r>
              <a:rPr lang="pt-BR" sz="1800" b="1" dirty="0">
                <a:solidFill>
                  <a:srgbClr val="C00000"/>
                </a:solidFill>
              </a:rPr>
              <a:t>Direitos da população / sociedade civil</a:t>
            </a:r>
          </a:p>
          <a:p>
            <a:pPr marL="171450" lvl="0" indent="-171450">
              <a:buFont typeface="Arial" panose="020B0604020202020204" pitchFamily="34" charset="0"/>
              <a:buChar char="•"/>
            </a:pPr>
            <a:r>
              <a:rPr lang="pt-BR" sz="1800" dirty="0">
                <a:solidFill>
                  <a:prstClr val="black"/>
                </a:solidFill>
              </a:rPr>
              <a:t>Informação, propriedade coletiva</a:t>
            </a:r>
          </a:p>
          <a:p>
            <a:pPr marL="171450" lvl="0" indent="-171450">
              <a:buFont typeface="Arial" panose="020B0604020202020204" pitchFamily="34" charset="0"/>
              <a:buChar char="•"/>
            </a:pPr>
            <a:r>
              <a:rPr lang="pt-BR" sz="1800" dirty="0">
                <a:solidFill>
                  <a:prstClr val="black"/>
                </a:solidFill>
              </a:rPr>
              <a:t>Participação e consulta prévia, livre, informativa, de boa fé, culturalmente adequada, e com o objetivo de chegar a um acordo </a:t>
            </a:r>
          </a:p>
          <a:p>
            <a:pPr marL="171450" lvl="0" indent="-171450">
              <a:buFont typeface="Arial" panose="020B0604020202020204" pitchFamily="34" charset="0"/>
              <a:buChar char="•"/>
            </a:pPr>
            <a:r>
              <a:rPr lang="pt-BR" sz="1800" dirty="0">
                <a:solidFill>
                  <a:prstClr val="black"/>
                </a:solidFill>
              </a:rPr>
              <a:t>Acesso aos estudos de impactos socias e ambientais</a:t>
            </a:r>
          </a:p>
          <a:p>
            <a:pPr marL="171450" lvl="0" indent="-171450">
              <a:buFont typeface="Arial" panose="020B0604020202020204" pitchFamily="34" charset="0"/>
              <a:buChar char="•"/>
            </a:pPr>
            <a:r>
              <a:rPr lang="pt-BR" sz="1800" dirty="0">
                <a:solidFill>
                  <a:prstClr val="black"/>
                </a:solidFill>
              </a:rPr>
              <a:t>Acesso à justiça ...</a:t>
            </a:r>
          </a:p>
          <a:p>
            <a:pPr marL="171450" indent="-171450">
              <a:buFont typeface="Arial" panose="020B0604020202020204" pitchFamily="34" charset="0"/>
              <a:buChar char="•"/>
            </a:pPr>
            <a:endParaRPr lang="pt-BR" sz="1800"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9"/>
          </p:nvPr>
        </p:nvSpPr>
        <p:spPr/>
        <p:txBody>
          <a:bodyPr/>
          <a:lstStyle/>
          <a:p>
            <a:fld id="{D3BFE572-5891-4B26-B45B-DDFA537731A7}" type="datetime1">
              <a:rPr lang="de-DE" smtClean="0"/>
              <a:t>11.11.2019</a:t>
            </a:fld>
            <a:endParaRPr lang="en-GB" dirty="0"/>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210477" y="190477"/>
            <a:ext cx="62548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Interpretações do Sistema Interamericano</a:t>
            </a:r>
            <a:r>
              <a:rPr lang="pt-BR" sz="2100" kern="0" dirty="0"/>
              <a:t> </a:t>
            </a:r>
          </a:p>
          <a:p>
            <a:r>
              <a:rPr lang="es-MX" sz="1350" kern="0" dirty="0">
                <a:solidFill>
                  <a:srgbClr val="C80F0F"/>
                </a:solidFill>
                <a:ea typeface="+mn-ea"/>
                <a:cs typeface="+mn-cs"/>
              </a:rPr>
              <a:t>respetivo a seguran</a:t>
            </a:r>
            <a:r>
              <a:rPr lang="pt-BR" sz="1350" kern="0" dirty="0">
                <a:solidFill>
                  <a:srgbClr val="C80F0F"/>
                </a:solidFill>
                <a:ea typeface="+mn-ea"/>
                <a:cs typeface="+mn-cs"/>
              </a:rPr>
              <a:t>ça de barragens</a:t>
            </a:r>
          </a:p>
          <a:p>
            <a:endParaRPr lang="pt-BR" sz="2100" kern="0" dirty="0"/>
          </a:p>
          <a:p>
            <a:endParaRPr lang="de-DE" sz="2100" kern="0" dirty="0"/>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7111"/>
            <a:ext cx="3194031" cy="479741"/>
          </a:xfrm>
          <a:prstGeom prst="rect">
            <a:avLst/>
          </a:prstGeom>
        </p:spPr>
      </p:pic>
    </p:spTree>
    <p:extLst>
      <p:ext uri="{BB962C8B-B14F-4D97-AF65-F5344CB8AC3E}">
        <p14:creationId xmlns:p14="http://schemas.microsoft.com/office/powerpoint/2010/main" val="1475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907DAE8-A621-40C7-A6B6-F76AFB8025B5}"/>
              </a:ext>
            </a:extLst>
          </p:cNvPr>
          <p:cNvSpPr/>
          <p:nvPr/>
        </p:nvSpPr>
        <p:spPr bwMode="auto">
          <a:xfrm>
            <a:off x="5066416" y="55817"/>
            <a:ext cx="781493" cy="779913"/>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pt-BR" sz="1650" b="1" dirty="0">
              <a:solidFill>
                <a:srgbClr val="999999"/>
              </a:solidFill>
              <a:latin typeface="Arial" charset="0"/>
            </a:endParaRPr>
          </a:p>
        </p:txBody>
      </p:sp>
      <p:sp>
        <p:nvSpPr>
          <p:cNvPr id="11" name="Título 1">
            <a:extLst>
              <a:ext uri="{FF2B5EF4-FFF2-40B4-BE49-F238E27FC236}">
                <a16:creationId xmlns:a16="http://schemas.microsoft.com/office/drawing/2014/main" id="{FEF41C91-A99D-4735-B20E-DBDE921AFA02}"/>
              </a:ext>
            </a:extLst>
          </p:cNvPr>
          <p:cNvSpPr txBox="1">
            <a:spLocks/>
          </p:cNvSpPr>
          <p:nvPr/>
        </p:nvSpPr>
        <p:spPr bwMode="auto">
          <a:xfrm>
            <a:off x="109872" y="69250"/>
            <a:ext cx="60650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2100" b="1" kern="0" dirty="0"/>
              <a:t>Mensagens principais da CIDH </a:t>
            </a:r>
          </a:p>
          <a:p>
            <a:endParaRPr lang="de-DE" sz="2100" kern="0" dirty="0"/>
          </a:p>
        </p:txBody>
      </p:sp>
      <p:pic>
        <p:nvPicPr>
          <p:cNvPr id="15" name="Picture 14" descr="A picture containing object&#10;&#10;Description automatically generated">
            <a:extLst>
              <a:ext uri="{FF2B5EF4-FFF2-40B4-BE49-F238E27FC236}">
                <a16:creationId xmlns:a16="http://schemas.microsoft.com/office/drawing/2014/main" id="{B5522E56-1E83-4725-AEBE-D3A91F547743}"/>
              </a:ext>
            </a:extLst>
          </p:cNvPr>
          <p:cNvPicPr>
            <a:picLocks noChangeAspect="1"/>
          </p:cNvPicPr>
          <p:nvPr/>
        </p:nvPicPr>
        <p:blipFill>
          <a:blip r:embed="rId3"/>
          <a:stretch>
            <a:fillRect/>
          </a:stretch>
        </p:blipFill>
        <p:spPr>
          <a:xfrm>
            <a:off x="5739492" y="213378"/>
            <a:ext cx="3194031" cy="479741"/>
          </a:xfrm>
          <a:prstGeom prst="rect">
            <a:avLst/>
          </a:prstGeom>
        </p:spPr>
      </p:pic>
      <p:sp>
        <p:nvSpPr>
          <p:cNvPr id="6" name="Datumsplatzhalter 5">
            <a:extLst>
              <a:ext uri="{FF2B5EF4-FFF2-40B4-BE49-F238E27FC236}">
                <a16:creationId xmlns:a16="http://schemas.microsoft.com/office/drawing/2014/main" id="{FCCA04B1-F193-485C-8D0A-AC7FFB823872}"/>
              </a:ext>
            </a:extLst>
          </p:cNvPr>
          <p:cNvSpPr txBox="1">
            <a:spLocks/>
          </p:cNvSpPr>
          <p:nvPr/>
        </p:nvSpPr>
        <p:spPr>
          <a:xfrm>
            <a:off x="992777" y="4874129"/>
            <a:ext cx="600279" cy="922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3BFE572-5891-4B26-B45B-DDFA537731A7}" type="datetime1">
              <a:rPr lang="de-DE" sz="600" smtClean="0">
                <a:solidFill>
                  <a:schemeClr val="bg1">
                    <a:lumMod val="50000"/>
                  </a:schemeClr>
                </a:solidFill>
                <a:latin typeface="+mj-lt"/>
              </a:rPr>
              <a:pPr/>
              <a:t>11.11.2019</a:t>
            </a:fld>
            <a:endParaRPr lang="en-GB" sz="600" dirty="0">
              <a:solidFill>
                <a:schemeClr val="bg1">
                  <a:lumMod val="50000"/>
                </a:schemeClr>
              </a:solidFill>
              <a:latin typeface="+mj-lt"/>
            </a:endParaRPr>
          </a:p>
        </p:txBody>
      </p:sp>
      <p:sp>
        <p:nvSpPr>
          <p:cNvPr id="2" name="Espaço Reservado para Conteúdo 1">
            <a:extLst>
              <a:ext uri="{FF2B5EF4-FFF2-40B4-BE49-F238E27FC236}">
                <a16:creationId xmlns:a16="http://schemas.microsoft.com/office/drawing/2014/main" id="{DA79EECC-52DC-4108-999B-8EE357B1B239}"/>
              </a:ext>
            </a:extLst>
          </p:cNvPr>
          <p:cNvSpPr>
            <a:spLocks noGrp="1"/>
          </p:cNvSpPr>
          <p:nvPr>
            <p:ph idx="1"/>
          </p:nvPr>
        </p:nvSpPr>
        <p:spPr>
          <a:xfrm>
            <a:off x="992777" y="1186249"/>
            <a:ext cx="7681666" cy="3743872"/>
          </a:xfrm>
        </p:spPr>
        <p:txBody>
          <a:bodyPr/>
          <a:lstStyle/>
          <a:p>
            <a:r>
              <a:rPr lang="pt-BR" sz="1800" dirty="0"/>
              <a:t>As </a:t>
            </a:r>
            <a:r>
              <a:rPr lang="pt-BR" sz="1800" b="1" dirty="0"/>
              <a:t>Obrigações do Estado e das Empresas </a:t>
            </a:r>
            <a:r>
              <a:rPr lang="pt-BR" sz="1800" dirty="0"/>
              <a:t>incluem </a:t>
            </a:r>
            <a:r>
              <a:rPr lang="pt-BR" sz="1800" b="1" dirty="0"/>
              <a:t>três níveis</a:t>
            </a:r>
          </a:p>
          <a:p>
            <a:endParaRPr lang="pt-BR" sz="1800" b="1" dirty="0"/>
          </a:p>
          <a:p>
            <a:pPr marL="342900" indent="-342900">
              <a:buFont typeface="+mj-lt"/>
              <a:buAutoNum type="arabicPeriod"/>
            </a:pPr>
            <a:r>
              <a:rPr lang="pt-BR" sz="1800" b="1" dirty="0"/>
              <a:t>Dever de prevenção, </a:t>
            </a:r>
            <a:r>
              <a:rPr lang="es-ES" sz="1800" dirty="0"/>
              <a:t>avaliar previamente o impacto aos direitos humanos, baseando-se na participação/consulta livre, </a:t>
            </a:r>
            <a:r>
              <a:rPr lang="es-ES" sz="1800" dirty="0" err="1"/>
              <a:t>prévia</a:t>
            </a:r>
            <a:r>
              <a:rPr lang="es-ES" sz="1800" dirty="0"/>
              <a:t> e informada</a:t>
            </a:r>
          </a:p>
          <a:p>
            <a:pPr marL="342900" indent="-342900">
              <a:buFont typeface="+mj-lt"/>
              <a:buAutoNum type="arabicPeriod"/>
            </a:pPr>
            <a:r>
              <a:rPr lang="pt-BR" sz="1800" b="1" dirty="0"/>
              <a:t>Dever de supervisão e fiscalização </a:t>
            </a:r>
            <a:r>
              <a:rPr lang="pt-BR" sz="1800" dirty="0"/>
              <a:t>durante a </a:t>
            </a:r>
            <a:r>
              <a:rPr lang="pt-BR" sz="1800" b="1" dirty="0"/>
              <a:t>implementação</a:t>
            </a:r>
            <a:r>
              <a:rPr lang="pt-BR" sz="1800" dirty="0"/>
              <a:t> dos projetos</a:t>
            </a:r>
          </a:p>
          <a:p>
            <a:pPr marL="342900" indent="-342900">
              <a:buFont typeface="+mj-lt"/>
              <a:buAutoNum type="arabicPeriod"/>
            </a:pPr>
            <a:r>
              <a:rPr lang="pt-BR" sz="1800" b="1" dirty="0"/>
              <a:t>Posteriormente o dever de minimizar e reparar danos</a:t>
            </a:r>
            <a:r>
              <a:rPr lang="pt-BR" sz="1800" dirty="0"/>
              <a:t> incluída a reparação integral às vítimas por parte da </a:t>
            </a:r>
            <a:r>
              <a:rPr lang="pt-BR" sz="1800" i="1" dirty="0"/>
              <a:t>empresa</a:t>
            </a:r>
            <a:r>
              <a:rPr lang="pt-BR" sz="1800" dirty="0"/>
              <a:t>. </a:t>
            </a:r>
          </a:p>
        </p:txBody>
      </p:sp>
    </p:spTree>
    <p:extLst>
      <p:ext uri="{BB962C8B-B14F-4D97-AF65-F5344CB8AC3E}">
        <p14:creationId xmlns:p14="http://schemas.microsoft.com/office/powerpoint/2010/main" val="27977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E0443861-69AC-4614-9084-932DCA77E3D6}"/>
              </a:ext>
            </a:extLst>
          </p:cNvPr>
          <p:cNvSpPr>
            <a:spLocks noGrp="1"/>
          </p:cNvSpPr>
          <p:nvPr>
            <p:ph type="title"/>
          </p:nvPr>
        </p:nvSpPr>
        <p:spPr bwMode="gray">
          <a:xfrm>
            <a:off x="855182" y="693989"/>
            <a:ext cx="8227036" cy="507831"/>
          </a:xfrm>
        </p:spPr>
        <p:txBody>
          <a:bodyPr/>
          <a:lstStyle/>
          <a:p>
            <a:br>
              <a:rPr lang="en-GB" dirty="0"/>
            </a:br>
            <a:br>
              <a:rPr lang="en-GB" dirty="0"/>
            </a:br>
            <a:r>
              <a:rPr lang="en-GB" dirty="0"/>
              <a:t> Muito obrigada!! Contato</a:t>
            </a:r>
          </a:p>
        </p:txBody>
      </p:sp>
      <p:sp>
        <p:nvSpPr>
          <p:cNvPr id="15" name="Textplatzhalter 14">
            <a:extLst>
              <a:ext uri="{FF2B5EF4-FFF2-40B4-BE49-F238E27FC236}">
                <a16:creationId xmlns:a16="http://schemas.microsoft.com/office/drawing/2014/main" id="{1492865D-E7E5-4BC6-968D-C6A1F3EEC74E}"/>
              </a:ext>
            </a:extLst>
          </p:cNvPr>
          <p:cNvSpPr>
            <a:spLocks noGrp="1"/>
          </p:cNvSpPr>
          <p:nvPr>
            <p:ph type="body" sz="quarter" idx="15"/>
          </p:nvPr>
        </p:nvSpPr>
        <p:spPr bwMode="gray">
          <a:xfrm>
            <a:off x="916964" y="2851771"/>
            <a:ext cx="3369561" cy="1011422"/>
          </a:xfrm>
        </p:spPr>
        <p:txBody>
          <a:bodyPr/>
          <a:lstStyle/>
          <a:p>
            <a:r>
              <a:rPr lang="en-GB" dirty="0"/>
              <a:t>friederike.brinkmeier@giz.de</a:t>
            </a:r>
            <a:br>
              <a:rPr lang="en-GB" dirty="0"/>
            </a:br>
            <a:r>
              <a:rPr lang="en-GB" dirty="0"/>
              <a:t>C </a:t>
            </a:r>
            <a:r>
              <a:rPr lang="de-DE" dirty="0"/>
              <a:t>+ 55 61 998 744004</a:t>
            </a:r>
          </a:p>
        </p:txBody>
      </p:sp>
      <p:sp>
        <p:nvSpPr>
          <p:cNvPr id="17" name="Textplatzhalter 16">
            <a:extLst>
              <a:ext uri="{FF2B5EF4-FFF2-40B4-BE49-F238E27FC236}">
                <a16:creationId xmlns:a16="http://schemas.microsoft.com/office/drawing/2014/main" id="{FA139034-C477-4F7A-8CD1-8B5B1E893075}"/>
              </a:ext>
            </a:extLst>
          </p:cNvPr>
          <p:cNvSpPr>
            <a:spLocks noGrp="1"/>
          </p:cNvSpPr>
          <p:nvPr>
            <p:ph type="body" sz="quarter" idx="22"/>
          </p:nvPr>
        </p:nvSpPr>
        <p:spPr bwMode="gray">
          <a:xfrm>
            <a:off x="916964" y="2092160"/>
            <a:ext cx="3369561" cy="199570"/>
          </a:xfrm>
        </p:spPr>
        <p:txBody>
          <a:bodyPr/>
          <a:lstStyle/>
          <a:p>
            <a:r>
              <a:rPr lang="en-GB" dirty="0"/>
              <a:t>Dra. Friederike Brinkmeier </a:t>
            </a:r>
          </a:p>
        </p:txBody>
      </p:sp>
      <p:sp>
        <p:nvSpPr>
          <p:cNvPr id="18" name="Textplatzhalter 17">
            <a:extLst>
              <a:ext uri="{FF2B5EF4-FFF2-40B4-BE49-F238E27FC236}">
                <a16:creationId xmlns:a16="http://schemas.microsoft.com/office/drawing/2014/main" id="{52F64827-1DFB-4E48-92D2-C261DA3A3B76}"/>
              </a:ext>
            </a:extLst>
          </p:cNvPr>
          <p:cNvSpPr>
            <a:spLocks noGrp="1"/>
          </p:cNvSpPr>
          <p:nvPr>
            <p:ph type="body" sz="quarter" idx="23"/>
          </p:nvPr>
        </p:nvSpPr>
        <p:spPr bwMode="gray">
          <a:xfrm>
            <a:off x="916965" y="2458995"/>
            <a:ext cx="3396840" cy="115634"/>
          </a:xfrm>
        </p:spPr>
        <p:txBody>
          <a:bodyPr/>
          <a:lstStyle/>
          <a:p>
            <a:r>
              <a:rPr lang="en-GB" dirty="0"/>
              <a:t>Diretora do Projeto</a:t>
            </a:r>
          </a:p>
          <a:p>
            <a:endParaRPr lang="en-GB" dirty="0"/>
          </a:p>
        </p:txBody>
      </p:sp>
      <p:sp>
        <p:nvSpPr>
          <p:cNvPr id="5" name="Datumsplatzhalter 4">
            <a:extLst>
              <a:ext uri="{FF2B5EF4-FFF2-40B4-BE49-F238E27FC236}">
                <a16:creationId xmlns:a16="http://schemas.microsoft.com/office/drawing/2014/main" id="{E049EB33-7E31-4367-A621-E57B3D689FAF}"/>
              </a:ext>
            </a:extLst>
          </p:cNvPr>
          <p:cNvSpPr>
            <a:spLocks noGrp="1"/>
          </p:cNvSpPr>
          <p:nvPr>
            <p:ph type="dt" sz="half" idx="24"/>
          </p:nvPr>
        </p:nvSpPr>
        <p:spPr/>
        <p:txBody>
          <a:bodyPr/>
          <a:lstStyle/>
          <a:p>
            <a:fld id="{08DDC1B0-10BB-42DD-BA28-27A3622E619E}" type="datetime1">
              <a:rPr lang="de-DE" smtClean="0"/>
              <a:t>11.11.2019</a:t>
            </a:fld>
            <a:endParaRPr lang="en-GB" dirty="0"/>
          </a:p>
        </p:txBody>
      </p:sp>
      <p:sp>
        <p:nvSpPr>
          <p:cNvPr id="4" name="Rectangle 3">
            <a:extLst>
              <a:ext uri="{FF2B5EF4-FFF2-40B4-BE49-F238E27FC236}">
                <a16:creationId xmlns:a16="http://schemas.microsoft.com/office/drawing/2014/main" id="{AF924832-E90F-405D-83A0-A5541FFF80C9}"/>
              </a:ext>
            </a:extLst>
          </p:cNvPr>
          <p:cNvSpPr/>
          <p:nvPr/>
        </p:nvSpPr>
        <p:spPr>
          <a:xfrm>
            <a:off x="827904" y="1452565"/>
            <a:ext cx="4482040" cy="507831"/>
          </a:xfrm>
          <a:prstGeom prst="rect">
            <a:avLst/>
          </a:prstGeom>
        </p:spPr>
        <p:txBody>
          <a:bodyPr wrap="square">
            <a:spAutoFit/>
          </a:bodyPr>
          <a:lstStyle/>
          <a:p>
            <a:r>
              <a:rPr lang="en-GB" dirty="0"/>
              <a:t>Programa Florestas Tropicais, GIZ Brasil</a:t>
            </a:r>
          </a:p>
          <a:p>
            <a:r>
              <a:rPr lang="en-GB" b="1" dirty="0"/>
              <a:t>Projeto Direitos Humanos </a:t>
            </a:r>
            <a:endParaRPr lang="pt-BR" b="1" dirty="0"/>
          </a:p>
        </p:txBody>
      </p:sp>
      <p:pic>
        <p:nvPicPr>
          <p:cNvPr id="2" name="Imagem 1">
            <a:extLst>
              <a:ext uri="{FF2B5EF4-FFF2-40B4-BE49-F238E27FC236}">
                <a16:creationId xmlns:a16="http://schemas.microsoft.com/office/drawing/2014/main" id="{B54833F4-EB43-43D5-B787-8E6EFF555DBF}"/>
              </a:ext>
            </a:extLst>
          </p:cNvPr>
          <p:cNvPicPr>
            <a:picLocks noChangeAspect="1"/>
          </p:cNvPicPr>
          <p:nvPr/>
        </p:nvPicPr>
        <p:blipFill>
          <a:blip r:embed="rId3"/>
          <a:stretch>
            <a:fillRect/>
          </a:stretch>
        </p:blipFill>
        <p:spPr>
          <a:xfrm>
            <a:off x="4635567" y="1225047"/>
            <a:ext cx="3828811" cy="2420196"/>
          </a:xfrm>
          <a:prstGeom prst="rect">
            <a:avLst/>
          </a:prstGeom>
        </p:spPr>
      </p:pic>
    </p:spTree>
    <p:extLst>
      <p:ext uri="{BB962C8B-B14F-4D97-AF65-F5344CB8AC3E}">
        <p14:creationId xmlns:p14="http://schemas.microsoft.com/office/powerpoint/2010/main" val="19118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790832" y="1112108"/>
            <a:ext cx="7957751" cy="3814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buFont typeface="Arial" panose="020B0604020202020204" pitchFamily="34" charset="0"/>
              <a:buChar char="•"/>
            </a:pPr>
            <a:r>
              <a:rPr lang="es-ES" b="1" kern="0" dirty="0">
                <a:solidFill>
                  <a:schemeClr val="tx1"/>
                </a:solidFill>
                <a:latin typeface="+mj-lt"/>
              </a:rPr>
              <a:t>Informe temático da CIDH: </a:t>
            </a:r>
            <a:r>
              <a:rPr lang="es-ES" kern="0" dirty="0" err="1">
                <a:solidFill>
                  <a:schemeClr val="tx1"/>
                </a:solidFill>
                <a:latin typeface="+mj-lt"/>
              </a:rPr>
              <a:t>Povos</a:t>
            </a:r>
            <a:r>
              <a:rPr lang="es-ES" kern="0" dirty="0">
                <a:solidFill>
                  <a:schemeClr val="tx1"/>
                </a:solidFill>
                <a:latin typeface="+mj-lt"/>
              </a:rPr>
              <a:t> indígenas, povos afrodescendentes e indústria </a:t>
            </a:r>
            <a:r>
              <a:rPr lang="es-ES" kern="0" dirty="0" err="1">
                <a:solidFill>
                  <a:schemeClr val="tx1"/>
                </a:solidFill>
                <a:latin typeface="+mj-lt"/>
              </a:rPr>
              <a:t>extrativista</a:t>
            </a:r>
            <a:r>
              <a:rPr lang="es-ES" kern="0" dirty="0">
                <a:solidFill>
                  <a:schemeClr val="tx1"/>
                </a:solidFill>
                <a:latin typeface="+mj-lt"/>
              </a:rPr>
              <a:t> </a:t>
            </a:r>
            <a:r>
              <a:rPr lang="es-ES" sz="1200" kern="0" dirty="0">
                <a:solidFill>
                  <a:schemeClr val="tx1"/>
                </a:solidFill>
                <a:latin typeface="+mj-lt"/>
                <a:hlinkClick r:id="rId3"/>
              </a:rPr>
              <a:t>http://www.oas.org/es/cidh/informes/pdfs/IndustriasExtractivas2016.pdf</a:t>
            </a:r>
            <a:endParaRPr lang="es-ES" sz="1200" kern="0" dirty="0">
              <a:solidFill>
                <a:schemeClr val="tx1"/>
              </a:solidFill>
              <a:latin typeface="+mj-lt"/>
            </a:endParaRPr>
          </a:p>
          <a:p>
            <a:pPr marL="285750" indent="-285750">
              <a:buFont typeface="Arial" panose="020B0604020202020204" pitchFamily="34" charset="0"/>
              <a:buChar char="•"/>
            </a:pPr>
            <a:r>
              <a:rPr lang="de-DE" b="1" kern="0" dirty="0">
                <a:solidFill>
                  <a:schemeClr val="tx1"/>
                </a:solidFill>
                <a:latin typeface="+mj-lt"/>
              </a:rPr>
              <a:t>Informe visita in loco da CIDH no Brasil </a:t>
            </a:r>
            <a:r>
              <a:rPr lang="de-DE" sz="1200" kern="0" dirty="0">
                <a:solidFill>
                  <a:schemeClr val="tx1"/>
                </a:solidFill>
                <a:latin typeface="+mj-lt"/>
                <a:hlinkClick r:id="rId4"/>
              </a:rPr>
              <a:t>http://www.oas.org/es/cidh/prensa/comunicados/2018/238OPport.pdf</a:t>
            </a:r>
            <a:endParaRPr lang="de-DE" sz="1200" kern="0" dirty="0">
              <a:solidFill>
                <a:schemeClr val="tx1"/>
              </a:solidFill>
              <a:latin typeface="+mj-lt"/>
            </a:endParaRPr>
          </a:p>
          <a:p>
            <a:pPr marL="285750" indent="-285750">
              <a:buFont typeface="Arial" panose="020B0604020202020204" pitchFamily="34" charset="0"/>
              <a:buChar char="•"/>
            </a:pPr>
            <a:r>
              <a:rPr lang="es-ES" b="1" kern="0" dirty="0">
                <a:solidFill>
                  <a:schemeClr val="tx1"/>
                </a:solidFill>
                <a:latin typeface="+mj-lt"/>
              </a:rPr>
              <a:t>Informe del Representante Especial del Secretario General </a:t>
            </a:r>
            <a:r>
              <a:rPr lang="pt-BR" kern="0" dirty="0">
                <a:solidFill>
                  <a:schemeClr val="tx1"/>
                </a:solidFill>
                <a:latin typeface="+mj-lt"/>
              </a:rPr>
              <a:t>direitos humanos e das empresas</a:t>
            </a:r>
            <a:r>
              <a:rPr lang="es-ES" kern="0" dirty="0">
                <a:solidFill>
                  <a:schemeClr val="tx1"/>
                </a:solidFill>
                <a:latin typeface="+mj-lt"/>
              </a:rPr>
              <a:t>, Parâmetros de </a:t>
            </a:r>
            <a:r>
              <a:rPr lang="es-ES" i="1" kern="0" dirty="0">
                <a:solidFill>
                  <a:schemeClr val="tx1"/>
                </a:solidFill>
                <a:latin typeface="+mj-lt"/>
              </a:rPr>
              <a:t>Ruggie</a:t>
            </a:r>
            <a:r>
              <a:rPr lang="es-ES" kern="0" dirty="0">
                <a:solidFill>
                  <a:schemeClr val="tx1"/>
                </a:solidFill>
                <a:latin typeface="+mj-lt"/>
              </a:rPr>
              <a:t> “Proteger, Respeitar e Reparar”   </a:t>
            </a:r>
            <a:r>
              <a:rPr lang="es-ES" sz="1200" kern="0" dirty="0">
                <a:solidFill>
                  <a:schemeClr val="tx1"/>
                </a:solidFill>
                <a:latin typeface="+mj-lt"/>
                <a:hlinkClick r:id="rId5"/>
              </a:rPr>
              <a:t>https://www.ohchr.org/documents/publications/GuidingprinciplesBusinesshr_eN.pdf</a:t>
            </a:r>
            <a:endParaRPr lang="es-ES" sz="1200" kern="0" dirty="0">
              <a:solidFill>
                <a:schemeClr val="tx1"/>
              </a:solidFill>
              <a:latin typeface="+mj-lt"/>
            </a:endParaRPr>
          </a:p>
          <a:p>
            <a:pPr marL="285750" indent="-285750">
              <a:buFont typeface="Arial" panose="020B0604020202020204" pitchFamily="34" charset="0"/>
              <a:buChar char="•"/>
            </a:pPr>
            <a:r>
              <a:rPr lang="es-ES" b="1" kern="0" dirty="0">
                <a:solidFill>
                  <a:schemeClr val="tx1"/>
                </a:solidFill>
                <a:latin typeface="+mj-lt"/>
              </a:rPr>
              <a:t>Princípios Orientadores sobre Empresas e Direitos Humanos </a:t>
            </a:r>
            <a:r>
              <a:rPr lang="es-ES" kern="0" dirty="0">
                <a:solidFill>
                  <a:schemeClr val="tx1"/>
                </a:solidFill>
                <a:latin typeface="+mj-lt"/>
              </a:rPr>
              <a:t>das Nações Unidas      </a:t>
            </a:r>
            <a:r>
              <a:rPr lang="es-ES" sz="1200" kern="0" dirty="0">
                <a:solidFill>
                  <a:schemeClr val="tx1"/>
                </a:solidFill>
                <a:latin typeface="+mj-lt"/>
                <a:hlinkClick r:id="rId6"/>
              </a:rPr>
              <a:t>https://acnudh.org/load/2019/10/CARTILHA-versao-online.pdf</a:t>
            </a:r>
            <a:endParaRPr lang="es-ES" sz="1200" kern="0" dirty="0">
              <a:solidFill>
                <a:schemeClr val="tx1"/>
              </a:solidFill>
              <a:latin typeface="+mj-lt"/>
            </a:endParaRPr>
          </a:p>
          <a:p>
            <a:pPr marL="285750" indent="-285750">
              <a:buFont typeface="Arial" panose="020B0604020202020204" pitchFamily="34" charset="0"/>
              <a:buChar char="•"/>
            </a:pPr>
            <a:r>
              <a:rPr lang="es-ES" kern="0" dirty="0">
                <a:solidFill>
                  <a:schemeClr val="tx1"/>
                </a:solidFill>
                <a:latin typeface="+mj-lt"/>
              </a:rPr>
              <a:t>CIDH, </a:t>
            </a:r>
            <a:r>
              <a:rPr lang="es-ES" b="1" kern="0" dirty="0">
                <a:solidFill>
                  <a:schemeClr val="tx1"/>
                </a:solidFill>
                <a:latin typeface="+mj-lt"/>
              </a:rPr>
              <a:t>Caso No</a:t>
            </a:r>
            <a:r>
              <a:rPr lang="es-ES" kern="0" dirty="0">
                <a:solidFill>
                  <a:schemeClr val="tx1"/>
                </a:solidFill>
                <a:latin typeface="+mj-lt"/>
              </a:rPr>
              <a:t>. 7.615 – </a:t>
            </a:r>
            <a:r>
              <a:rPr lang="es-ES" b="1" kern="0" dirty="0">
                <a:solidFill>
                  <a:schemeClr val="tx1"/>
                </a:solidFill>
                <a:latin typeface="+mj-lt"/>
              </a:rPr>
              <a:t>Pueblo Yanomami vs. Brasil</a:t>
            </a:r>
            <a:r>
              <a:rPr lang="es-ES" kern="0" dirty="0">
                <a:solidFill>
                  <a:schemeClr val="tx1"/>
                </a:solidFill>
                <a:latin typeface="+mj-lt"/>
              </a:rPr>
              <a:t>, Resolución No. 12/85, 5 de marzo de 1985   </a:t>
            </a:r>
            <a:r>
              <a:rPr lang="es-ES" sz="1200" kern="0" dirty="0">
                <a:solidFill>
                  <a:schemeClr val="tx1"/>
                </a:solidFill>
                <a:latin typeface="+mj-lt"/>
                <a:hlinkClick r:id="rId7"/>
              </a:rPr>
              <a:t>https://www.escr-net.org/es/caselaw/2006/comunidad-yanomami-caso-no-7615-resolucion-no-1285</a:t>
            </a:r>
            <a:endParaRPr lang="es-ES" sz="1200" kern="0" dirty="0">
              <a:solidFill>
                <a:schemeClr val="tx1"/>
              </a:solidFill>
              <a:latin typeface="+mj-lt"/>
            </a:endParaRPr>
          </a:p>
          <a:p>
            <a:endParaRPr lang="es-ES" kern="0" dirty="0">
              <a:solidFill>
                <a:schemeClr val="tx1"/>
              </a:solidFill>
              <a:latin typeface="+mj-lt"/>
            </a:endParaRPr>
          </a:p>
          <a:p>
            <a:pPr marL="285750" indent="-285750">
              <a:buFont typeface="Arial" panose="020B0604020202020204" pitchFamily="34" charset="0"/>
              <a:buChar char="•"/>
            </a:pPr>
            <a:endParaRPr lang="es-ES" kern="0" dirty="0">
              <a:solidFill>
                <a:schemeClr val="tx1"/>
              </a:solidFill>
              <a:latin typeface="+mj-lt"/>
            </a:endParaRPr>
          </a:p>
          <a:p>
            <a:pPr marL="285750" indent="-285750">
              <a:buFont typeface="Arial" panose="020B0604020202020204" pitchFamily="34" charset="0"/>
              <a:buChar char="•"/>
            </a:pPr>
            <a:endParaRPr lang="es-ES" kern="0" dirty="0">
              <a:solidFill>
                <a:schemeClr val="tx1"/>
              </a:solidFill>
              <a:latin typeface="+mj-lt"/>
            </a:endParaRPr>
          </a:p>
          <a:p>
            <a:endParaRPr lang="es-ES" kern="0" dirty="0">
              <a:solidFill>
                <a:schemeClr val="tx1"/>
              </a:solidFill>
              <a:latin typeface="+mj-lt"/>
            </a:endParaRPr>
          </a:p>
          <a:p>
            <a:endParaRPr lang="es-ES" b="0" kern="0" dirty="0">
              <a:solidFill>
                <a:schemeClr val="tx1"/>
              </a:solidFill>
              <a:latin typeface="+mj-lt"/>
            </a:endParaRPr>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9"/>
          </p:nvPr>
        </p:nvSpPr>
        <p:spPr/>
        <p:txBody>
          <a:bodyPr/>
          <a:lstStyle/>
          <a:p>
            <a:fld id="{D3BFE572-5891-4B26-B45B-DDFA537731A7}" type="datetime1">
              <a:rPr lang="de-DE" smtClean="0"/>
              <a:t>11.11.2019</a:t>
            </a:fld>
            <a:endParaRPr lang="en-GB" dirty="0"/>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210477" y="190477"/>
            <a:ext cx="62548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Anexos </a:t>
            </a:r>
          </a:p>
          <a:p>
            <a:r>
              <a:rPr lang="pt-BR" sz="2100" b="1" kern="0" dirty="0"/>
              <a:t>Fontes selecionados </a:t>
            </a:r>
            <a:r>
              <a:rPr lang="es-MX" sz="1350" kern="0" dirty="0">
                <a:solidFill>
                  <a:srgbClr val="C80F0F"/>
                </a:solidFill>
                <a:ea typeface="+mn-ea"/>
                <a:cs typeface="+mn-cs"/>
              </a:rPr>
              <a:t>relativos a d.h. e seguran</a:t>
            </a:r>
            <a:r>
              <a:rPr lang="pt-BR" sz="1350" kern="0" dirty="0">
                <a:solidFill>
                  <a:srgbClr val="C80F0F"/>
                </a:solidFill>
                <a:ea typeface="+mn-ea"/>
                <a:cs typeface="+mn-cs"/>
              </a:rPr>
              <a:t>ça de barragens</a:t>
            </a:r>
          </a:p>
          <a:p>
            <a:endParaRPr lang="pt-BR" sz="2100" kern="0" dirty="0"/>
          </a:p>
          <a:p>
            <a:endParaRPr lang="de-DE" sz="2100" kern="0" dirty="0"/>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8"/>
          <a:stretch>
            <a:fillRect/>
          </a:stretch>
        </p:blipFill>
        <p:spPr>
          <a:xfrm>
            <a:off x="5739492" y="217111"/>
            <a:ext cx="3194031" cy="479741"/>
          </a:xfrm>
          <a:prstGeom prst="rect">
            <a:avLst/>
          </a:prstGeom>
        </p:spPr>
      </p:pic>
    </p:spTree>
    <p:extLst>
      <p:ext uri="{BB962C8B-B14F-4D97-AF65-F5344CB8AC3E}">
        <p14:creationId xmlns:p14="http://schemas.microsoft.com/office/powerpoint/2010/main" val="142707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C8777ED4-4765-409E-A4DB-86FCA4277FAD}"/>
              </a:ext>
            </a:extLst>
          </p:cNvPr>
          <p:cNvSpPr>
            <a:spLocks noGrp="1"/>
          </p:cNvSpPr>
          <p:nvPr>
            <p:ph type="dt" sz="half" idx="10"/>
          </p:nvPr>
        </p:nvSpPr>
        <p:spPr/>
        <p:txBody>
          <a:bodyPr/>
          <a:lstStyle/>
          <a:p>
            <a:fld id="{3BD04A87-9771-4E0D-A9E6-EF7EE3E46739}" type="datetime1">
              <a:rPr lang="de-DE" smtClean="0"/>
              <a:t>11.11.2019</a:t>
            </a:fld>
            <a:endParaRPr lang="en-GB" dirty="0"/>
          </a:p>
        </p:txBody>
      </p:sp>
      <p:pic>
        <p:nvPicPr>
          <p:cNvPr id="6" name="Imagem 5">
            <a:extLst>
              <a:ext uri="{FF2B5EF4-FFF2-40B4-BE49-F238E27FC236}">
                <a16:creationId xmlns:a16="http://schemas.microsoft.com/office/drawing/2014/main" id="{CE5564F5-6C8E-4D9D-8694-170AB6C673EC}"/>
              </a:ext>
            </a:extLst>
          </p:cNvPr>
          <p:cNvPicPr>
            <a:picLocks noChangeAspect="1"/>
          </p:cNvPicPr>
          <p:nvPr/>
        </p:nvPicPr>
        <p:blipFill rotWithShape="1">
          <a:blip r:embed="rId2"/>
          <a:srcRect l="2226" b="44091"/>
          <a:stretch/>
        </p:blipFill>
        <p:spPr>
          <a:xfrm>
            <a:off x="244549" y="86894"/>
            <a:ext cx="5881395" cy="402204"/>
          </a:xfrm>
          <a:prstGeom prst="rect">
            <a:avLst/>
          </a:prstGeom>
        </p:spPr>
      </p:pic>
      <p:sp>
        <p:nvSpPr>
          <p:cNvPr id="7" name="CaixaDeTexto 6">
            <a:extLst>
              <a:ext uri="{FF2B5EF4-FFF2-40B4-BE49-F238E27FC236}">
                <a16:creationId xmlns:a16="http://schemas.microsoft.com/office/drawing/2014/main" id="{CFACE861-C0CD-4339-8E82-81B70E23FE7B}"/>
              </a:ext>
            </a:extLst>
          </p:cNvPr>
          <p:cNvSpPr txBox="1"/>
          <p:nvPr/>
        </p:nvSpPr>
        <p:spPr>
          <a:xfrm>
            <a:off x="244549" y="489098"/>
            <a:ext cx="2732567" cy="276999"/>
          </a:xfrm>
          <a:prstGeom prst="rect">
            <a:avLst/>
          </a:prstGeom>
          <a:noFill/>
        </p:spPr>
        <p:txBody>
          <a:bodyPr wrap="square" rtlCol="0">
            <a:spAutoFit/>
          </a:bodyPr>
          <a:lstStyle/>
          <a:p>
            <a:pPr algn="l"/>
            <a:r>
              <a:rPr lang="pt-BR" sz="1200" dirty="0">
                <a:solidFill>
                  <a:schemeClr val="accent1"/>
                </a:solidFill>
              </a:rPr>
              <a:t>Descrição</a:t>
            </a:r>
            <a:endParaRPr lang="en-US" sz="1200" dirty="0">
              <a:solidFill>
                <a:schemeClr val="accent1"/>
              </a:solidFill>
            </a:endParaRPr>
          </a:p>
        </p:txBody>
      </p:sp>
      <p:pic>
        <p:nvPicPr>
          <p:cNvPr id="8" name="Imagem 7">
            <a:extLst>
              <a:ext uri="{FF2B5EF4-FFF2-40B4-BE49-F238E27FC236}">
                <a16:creationId xmlns:a16="http://schemas.microsoft.com/office/drawing/2014/main" id="{B5FC5C81-11B6-4CAB-8639-59F036B1831C}"/>
              </a:ext>
            </a:extLst>
          </p:cNvPr>
          <p:cNvPicPr>
            <a:picLocks noChangeAspect="1"/>
          </p:cNvPicPr>
          <p:nvPr/>
        </p:nvPicPr>
        <p:blipFill>
          <a:blip r:embed="rId3"/>
          <a:stretch>
            <a:fillRect/>
          </a:stretch>
        </p:blipFill>
        <p:spPr>
          <a:xfrm>
            <a:off x="123568" y="766097"/>
            <a:ext cx="8192529" cy="4290508"/>
          </a:xfrm>
          <a:prstGeom prst="rect">
            <a:avLst/>
          </a:prstGeom>
        </p:spPr>
      </p:pic>
    </p:spTree>
    <p:extLst>
      <p:ext uri="{BB962C8B-B14F-4D97-AF65-F5344CB8AC3E}">
        <p14:creationId xmlns:p14="http://schemas.microsoft.com/office/powerpoint/2010/main" val="18889653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109872" y="69250"/>
            <a:ext cx="60650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2100" kern="0" dirty="0"/>
              <a:t>Informações sobre os países da região </a:t>
            </a:r>
          </a:p>
          <a:p>
            <a:r>
              <a:rPr lang="de-DE" sz="2100" kern="0" dirty="0"/>
              <a:t>Incluindo o Brasil </a:t>
            </a:r>
            <a:endParaRPr lang="de-DE" sz="1350" kern="0" dirty="0">
              <a:solidFill>
                <a:schemeClr val="accent1"/>
              </a:solidFill>
            </a:endParaRPr>
          </a:p>
          <a:p>
            <a:endParaRPr lang="de-DE" sz="2100" kern="0" dirty="0"/>
          </a:p>
        </p:txBody>
      </p:sp>
      <p:sp>
        <p:nvSpPr>
          <p:cNvPr id="2" name="Oval 1">
            <a:extLst>
              <a:ext uri="{FF2B5EF4-FFF2-40B4-BE49-F238E27FC236}">
                <a16:creationId xmlns:a16="http://schemas.microsoft.com/office/drawing/2014/main" id="{C846B21F-2A80-4598-AAC3-5EC9D1F7DCD7}"/>
              </a:ext>
            </a:extLst>
          </p:cNvPr>
          <p:cNvSpPr/>
          <p:nvPr/>
        </p:nvSpPr>
        <p:spPr bwMode="auto">
          <a:xfrm>
            <a:off x="5066416" y="55817"/>
            <a:ext cx="781493" cy="779913"/>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pt-BR" sz="1650" b="1" dirty="0">
              <a:solidFill>
                <a:srgbClr val="999999"/>
              </a:solidFill>
              <a:latin typeface="Arial" charset="0"/>
            </a:endParaRPr>
          </a:p>
        </p:txBody>
      </p:sp>
      <p:pic>
        <p:nvPicPr>
          <p:cNvPr id="13" name="Picture 2">
            <a:extLst>
              <a:ext uri="{FF2B5EF4-FFF2-40B4-BE49-F238E27FC236}">
                <a16:creationId xmlns:a16="http://schemas.microsoft.com/office/drawing/2014/main" id="{6DA9DF44-F60C-4A2F-AB59-F30EDA48AC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10" t="16511" r="44877" b="5196"/>
          <a:stretch/>
        </p:blipFill>
        <p:spPr bwMode="auto">
          <a:xfrm>
            <a:off x="900140" y="835730"/>
            <a:ext cx="2305367" cy="3073821"/>
          </a:xfrm>
          <a:prstGeom prst="rect">
            <a:avLst/>
          </a:prstGeom>
          <a:ln>
            <a:noFill/>
          </a:ln>
          <a:effectLst>
            <a:outerShdw blurRad="292100" dist="139700" dir="2700000" algn="tl" rotWithShape="0">
              <a:srgbClr val="333333">
                <a:alpha val="65000"/>
              </a:srgbClr>
            </a:outerShdw>
          </a:effectLst>
        </p:spPr>
      </p:pic>
      <p:sp>
        <p:nvSpPr>
          <p:cNvPr id="16" name="Espaço Reservado para Conteúdo 3">
            <a:extLst>
              <a:ext uri="{FF2B5EF4-FFF2-40B4-BE49-F238E27FC236}">
                <a16:creationId xmlns:a16="http://schemas.microsoft.com/office/drawing/2014/main" id="{3EECFBCE-2A86-4D59-B63A-36D08F8D4293}"/>
              </a:ext>
            </a:extLst>
          </p:cNvPr>
          <p:cNvSpPr>
            <a:spLocks noGrp="1"/>
          </p:cNvSpPr>
          <p:nvPr>
            <p:ph idx="1"/>
          </p:nvPr>
        </p:nvSpPr>
        <p:spPr>
          <a:xfrm>
            <a:off x="4630673" y="1324163"/>
            <a:ext cx="4104405" cy="3073822"/>
          </a:xfrm>
        </p:spPr>
        <p:txBody>
          <a:bodyPr/>
          <a:lstStyle/>
          <a:p>
            <a:pPr marL="342900" indent="-342900">
              <a:buFont typeface="Arial" panose="020B0604020202020204" pitchFamily="34" charset="0"/>
              <a:buChar char="•"/>
            </a:pPr>
            <a:r>
              <a:rPr lang="es-ES" sz="1600" dirty="0"/>
              <a:t>Procesos más efectivos para la realización </a:t>
            </a:r>
            <a:r>
              <a:rPr lang="es-ES" sz="1600" dirty="0">
                <a:solidFill>
                  <a:srgbClr val="C80F0F"/>
                </a:solidFill>
              </a:rPr>
              <a:t>de auditorías ambientales</a:t>
            </a:r>
          </a:p>
          <a:p>
            <a:pPr marL="342900" indent="-342900">
              <a:buFont typeface="Arial" panose="020B0604020202020204" pitchFamily="34" charset="0"/>
              <a:buChar char="•"/>
            </a:pPr>
            <a:r>
              <a:rPr lang="es-ES" sz="1600" dirty="0"/>
              <a:t>Red de </a:t>
            </a:r>
            <a:r>
              <a:rPr lang="es-ES" sz="1600" dirty="0">
                <a:solidFill>
                  <a:srgbClr val="C80F0F"/>
                </a:solidFill>
              </a:rPr>
              <a:t>OLACEFS</a:t>
            </a:r>
            <a:r>
              <a:rPr lang="es-ES" sz="1600" dirty="0"/>
              <a:t> pone a disposición servicios para auditorías ambientales más sustentables (</a:t>
            </a:r>
            <a:r>
              <a:rPr lang="es-ES_tradnl" sz="1600" i="1" dirty="0"/>
              <a:t>Fortalecimiento de los mecanismos de cooperación entre los miembros</a:t>
            </a:r>
            <a:r>
              <a:rPr lang="es-ES" sz="1600" dirty="0"/>
              <a:t>)</a:t>
            </a:r>
          </a:p>
          <a:p>
            <a:pPr marL="342900" indent="-342900">
              <a:buFont typeface="Arial" panose="020B0604020202020204" pitchFamily="34" charset="0"/>
              <a:buChar char="•"/>
            </a:pPr>
            <a:r>
              <a:rPr lang="es-ES" sz="1600" dirty="0"/>
              <a:t>Mejora de la </a:t>
            </a:r>
            <a:r>
              <a:rPr lang="es-ES" sz="1600" dirty="0">
                <a:solidFill>
                  <a:srgbClr val="C80F0F"/>
                </a:solidFill>
              </a:rPr>
              <a:t>comunicación</a:t>
            </a:r>
            <a:r>
              <a:rPr lang="es-ES" sz="1600" dirty="0"/>
              <a:t> del TCU y OLACEFS con partes interesadas internas y externas</a:t>
            </a:r>
          </a:p>
        </p:txBody>
      </p:sp>
      <p:sp>
        <p:nvSpPr>
          <p:cNvPr id="17" name="Left Brace 16">
            <a:extLst>
              <a:ext uri="{FF2B5EF4-FFF2-40B4-BE49-F238E27FC236}">
                <a16:creationId xmlns:a16="http://schemas.microsoft.com/office/drawing/2014/main" id="{6EB7240D-F5F4-48FE-9380-01C2DD0F32A8}"/>
              </a:ext>
            </a:extLst>
          </p:cNvPr>
          <p:cNvSpPr/>
          <p:nvPr/>
        </p:nvSpPr>
        <p:spPr bwMode="auto">
          <a:xfrm>
            <a:off x="4084774" y="1214260"/>
            <a:ext cx="383458" cy="30738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200" b="1" i="0" u="none" strike="noStrike" cap="none" normalizeH="0" baseline="0" dirty="0">
              <a:ln>
                <a:noFill/>
              </a:ln>
              <a:solidFill>
                <a:srgbClr val="999999"/>
              </a:solidFill>
              <a:effectLst/>
              <a:latin typeface="Arial" charset="0"/>
            </a:endParaRPr>
          </a:p>
        </p:txBody>
      </p:sp>
      <p:sp>
        <p:nvSpPr>
          <p:cNvPr id="18" name="Rectangle 17">
            <a:extLst>
              <a:ext uri="{FF2B5EF4-FFF2-40B4-BE49-F238E27FC236}">
                <a16:creationId xmlns:a16="http://schemas.microsoft.com/office/drawing/2014/main" id="{92EB874D-D604-45A4-A596-E0C60279CF0A}"/>
              </a:ext>
            </a:extLst>
          </p:cNvPr>
          <p:cNvSpPr/>
          <p:nvPr/>
        </p:nvSpPr>
        <p:spPr>
          <a:xfrm>
            <a:off x="-103768" y="4140933"/>
            <a:ext cx="4572000" cy="646331"/>
          </a:xfrm>
          <a:prstGeom prst="rect">
            <a:avLst/>
          </a:prstGeom>
        </p:spPr>
        <p:txBody>
          <a:bodyPr>
            <a:spAutoFit/>
          </a:bodyPr>
          <a:lstStyle/>
          <a:p>
            <a:pPr algn="ctr"/>
            <a:r>
              <a:rPr lang="es-ES_tradnl" sz="1800" b="0" dirty="0">
                <a:solidFill>
                  <a:srgbClr val="6E6452"/>
                </a:solidFill>
              </a:rPr>
              <a:t>Memorando de Entendimiento</a:t>
            </a:r>
          </a:p>
          <a:p>
            <a:pPr algn="ctr"/>
            <a:r>
              <a:rPr lang="es-ES_tradnl" sz="1800" b="0" dirty="0">
                <a:solidFill>
                  <a:srgbClr val="6E6452"/>
                </a:solidFill>
              </a:rPr>
              <a:t>OLACEFS-GIZ (Mayo 2016)</a:t>
            </a:r>
            <a:endParaRPr lang="pt-BR" sz="1800" b="0" dirty="0">
              <a:solidFill>
                <a:srgbClr val="6E6452"/>
              </a:solidFill>
            </a:endParaRPr>
          </a:p>
        </p:txBody>
      </p:sp>
      <p:pic>
        <p:nvPicPr>
          <p:cNvPr id="19" name="Picture 18" descr="A picture containing object&#10;&#10;Description automatically generated">
            <a:extLst>
              <a:ext uri="{FF2B5EF4-FFF2-40B4-BE49-F238E27FC236}">
                <a16:creationId xmlns:a16="http://schemas.microsoft.com/office/drawing/2014/main" id="{B643C40C-0E60-4A6F-A535-02421A285476}"/>
              </a:ext>
            </a:extLst>
          </p:cNvPr>
          <p:cNvPicPr>
            <a:picLocks noChangeAspect="1"/>
          </p:cNvPicPr>
          <p:nvPr/>
        </p:nvPicPr>
        <p:blipFill>
          <a:blip r:embed="rId4"/>
          <a:stretch>
            <a:fillRect/>
          </a:stretch>
        </p:blipFill>
        <p:spPr>
          <a:xfrm>
            <a:off x="5739492" y="213378"/>
            <a:ext cx="3194031" cy="479741"/>
          </a:xfrm>
          <a:prstGeom prst="rect">
            <a:avLst/>
          </a:prstGeom>
        </p:spPr>
      </p:pic>
      <p:sp>
        <p:nvSpPr>
          <p:cNvPr id="12" name="Datumsplatzhalter 5">
            <a:extLst>
              <a:ext uri="{FF2B5EF4-FFF2-40B4-BE49-F238E27FC236}">
                <a16:creationId xmlns:a16="http://schemas.microsoft.com/office/drawing/2014/main" id="{C57A6B79-84C2-43C2-AA2C-F2AC4628CB06}"/>
              </a:ext>
            </a:extLst>
          </p:cNvPr>
          <p:cNvSpPr txBox="1">
            <a:spLocks/>
          </p:cNvSpPr>
          <p:nvPr/>
        </p:nvSpPr>
        <p:spPr>
          <a:xfrm>
            <a:off x="992777" y="4874129"/>
            <a:ext cx="600279" cy="922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3BFE572-5891-4B26-B45B-DDFA537731A7}" type="datetime1">
              <a:rPr lang="de-DE" sz="600" smtClean="0">
                <a:solidFill>
                  <a:schemeClr val="bg1">
                    <a:lumMod val="50000"/>
                  </a:schemeClr>
                </a:solidFill>
                <a:latin typeface="+mj-lt"/>
              </a:rPr>
              <a:pPr/>
              <a:t>11.11.2019</a:t>
            </a:fld>
            <a:endParaRPr lang="en-GB" sz="600" dirty="0">
              <a:solidFill>
                <a:schemeClr val="bg1">
                  <a:lumMod val="50000"/>
                </a:schemeClr>
              </a:solidFill>
              <a:latin typeface="+mj-lt"/>
            </a:endParaRPr>
          </a:p>
        </p:txBody>
      </p:sp>
      <p:pic>
        <p:nvPicPr>
          <p:cNvPr id="10" name="Picture 2">
            <a:extLst>
              <a:ext uri="{FF2B5EF4-FFF2-40B4-BE49-F238E27FC236}">
                <a16:creationId xmlns:a16="http://schemas.microsoft.com/office/drawing/2014/main" id="{F461B113-E79C-4EFE-8C1D-0A1EE08792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10" t="16511" r="44877" b="5196"/>
          <a:stretch/>
        </p:blipFill>
        <p:spPr bwMode="auto">
          <a:xfrm>
            <a:off x="1052540" y="988130"/>
            <a:ext cx="2305367" cy="3073821"/>
          </a:xfrm>
          <a:prstGeom prst="rect">
            <a:avLst/>
          </a:prstGeom>
          <a:ln>
            <a:noFill/>
          </a:ln>
          <a:effectLst>
            <a:outerShdw blurRad="292100" dist="139700" dir="2700000" algn="tl" rotWithShape="0">
              <a:srgbClr val="333333">
                <a:alpha val="65000"/>
              </a:srgbClr>
            </a:outerShdw>
          </a:effectLst>
        </p:spPr>
      </p:pic>
      <p:pic>
        <p:nvPicPr>
          <p:cNvPr id="3" name="Imagem 2">
            <a:extLst>
              <a:ext uri="{FF2B5EF4-FFF2-40B4-BE49-F238E27FC236}">
                <a16:creationId xmlns:a16="http://schemas.microsoft.com/office/drawing/2014/main" id="{489917B7-4CDA-4EFF-AC47-8A486BB88320}"/>
              </a:ext>
            </a:extLst>
          </p:cNvPr>
          <p:cNvPicPr>
            <a:picLocks noChangeAspect="1"/>
          </p:cNvPicPr>
          <p:nvPr/>
        </p:nvPicPr>
        <p:blipFill>
          <a:blip r:embed="rId5"/>
          <a:stretch>
            <a:fillRect/>
          </a:stretch>
        </p:blipFill>
        <p:spPr>
          <a:xfrm>
            <a:off x="109872" y="979857"/>
            <a:ext cx="8379220" cy="4420046"/>
          </a:xfrm>
          <a:prstGeom prst="rect">
            <a:avLst/>
          </a:prstGeom>
        </p:spPr>
      </p:pic>
    </p:spTree>
    <p:extLst>
      <p:ext uri="{BB962C8B-B14F-4D97-AF65-F5344CB8AC3E}">
        <p14:creationId xmlns:p14="http://schemas.microsoft.com/office/powerpoint/2010/main" val="93163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846B21F-2A80-4598-AAC3-5EC9D1F7DCD7}"/>
              </a:ext>
            </a:extLst>
          </p:cNvPr>
          <p:cNvSpPr/>
          <p:nvPr/>
        </p:nvSpPr>
        <p:spPr bwMode="auto">
          <a:xfrm>
            <a:off x="5066416" y="55817"/>
            <a:ext cx="781493" cy="779913"/>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pt-BR" sz="1650" b="1" dirty="0">
              <a:solidFill>
                <a:srgbClr val="999999"/>
              </a:solidFill>
              <a:latin typeface="Arial" charset="0"/>
            </a:endParaRPr>
          </a:p>
        </p:txBody>
      </p:sp>
      <p:sp>
        <p:nvSpPr>
          <p:cNvPr id="16" name="Rectangle 15">
            <a:extLst>
              <a:ext uri="{FF2B5EF4-FFF2-40B4-BE49-F238E27FC236}">
                <a16:creationId xmlns:a16="http://schemas.microsoft.com/office/drawing/2014/main" id="{7641A0AB-424E-4398-973F-27B746EC4B72}"/>
              </a:ext>
            </a:extLst>
          </p:cNvPr>
          <p:cNvSpPr/>
          <p:nvPr/>
        </p:nvSpPr>
        <p:spPr>
          <a:xfrm>
            <a:off x="3855308" y="1616640"/>
            <a:ext cx="5099850" cy="830997"/>
          </a:xfrm>
          <a:prstGeom prst="rect">
            <a:avLst/>
          </a:prstGeom>
        </p:spPr>
        <p:txBody>
          <a:bodyPr wrap="square">
            <a:spAutoFit/>
          </a:bodyPr>
          <a:lstStyle/>
          <a:p>
            <a:r>
              <a:rPr lang="pt-BR" sz="2400" b="1" dirty="0"/>
              <a:t>A abordagem de Direitos Humanos  – o que é isso ?</a:t>
            </a:r>
          </a:p>
        </p:txBody>
      </p:sp>
      <p:sp>
        <p:nvSpPr>
          <p:cNvPr id="26" name="Datumsplatzhalter 5">
            <a:extLst>
              <a:ext uri="{FF2B5EF4-FFF2-40B4-BE49-F238E27FC236}">
                <a16:creationId xmlns:a16="http://schemas.microsoft.com/office/drawing/2014/main" id="{C713494C-72AC-45E0-B0F3-1C945E16F500}"/>
              </a:ext>
            </a:extLst>
          </p:cNvPr>
          <p:cNvSpPr txBox="1">
            <a:spLocks/>
          </p:cNvSpPr>
          <p:nvPr/>
        </p:nvSpPr>
        <p:spPr>
          <a:xfrm>
            <a:off x="992777" y="4874129"/>
            <a:ext cx="600279" cy="922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3BFE572-5891-4B26-B45B-DDFA537731A7}" type="datetime1">
              <a:rPr lang="de-DE" sz="600" smtClean="0">
                <a:solidFill>
                  <a:schemeClr val="bg1">
                    <a:lumMod val="50000"/>
                  </a:schemeClr>
                </a:solidFill>
                <a:latin typeface="+mj-lt"/>
              </a:rPr>
              <a:pPr/>
              <a:t>11.11.2019</a:t>
            </a:fld>
            <a:endParaRPr lang="en-GB" sz="600" dirty="0">
              <a:solidFill>
                <a:schemeClr val="bg1">
                  <a:lumMod val="50000"/>
                </a:schemeClr>
              </a:solidFill>
              <a:latin typeface="+mj-lt"/>
            </a:endParaRPr>
          </a:p>
        </p:txBody>
      </p:sp>
      <p:sp>
        <p:nvSpPr>
          <p:cNvPr id="27" name="Título 1">
            <a:extLst>
              <a:ext uri="{FF2B5EF4-FFF2-40B4-BE49-F238E27FC236}">
                <a16:creationId xmlns:a16="http://schemas.microsoft.com/office/drawing/2014/main" id="{772C270E-5605-49DF-9FD6-1456DD7C8FAF}"/>
              </a:ext>
            </a:extLst>
          </p:cNvPr>
          <p:cNvSpPr txBox="1">
            <a:spLocks/>
          </p:cNvSpPr>
          <p:nvPr/>
        </p:nvSpPr>
        <p:spPr bwMode="auto">
          <a:xfrm>
            <a:off x="683419" y="168865"/>
            <a:ext cx="60650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sz="2100" kern="0" dirty="0"/>
          </a:p>
        </p:txBody>
      </p:sp>
      <p:pic>
        <p:nvPicPr>
          <p:cNvPr id="3" name="Imagem 2">
            <a:extLst>
              <a:ext uri="{FF2B5EF4-FFF2-40B4-BE49-F238E27FC236}">
                <a16:creationId xmlns:a16="http://schemas.microsoft.com/office/drawing/2014/main" id="{88C69040-F5E3-4C7C-BD9F-1F8DFF33DF3C}"/>
              </a:ext>
            </a:extLst>
          </p:cNvPr>
          <p:cNvPicPr>
            <a:picLocks noChangeAspect="1"/>
          </p:cNvPicPr>
          <p:nvPr/>
        </p:nvPicPr>
        <p:blipFill>
          <a:blip r:embed="rId3"/>
          <a:stretch>
            <a:fillRect/>
          </a:stretch>
        </p:blipFill>
        <p:spPr>
          <a:xfrm>
            <a:off x="683419" y="1068205"/>
            <a:ext cx="2088291" cy="1927866"/>
          </a:xfrm>
          <a:prstGeom prst="rect">
            <a:avLst/>
          </a:prstGeom>
        </p:spPr>
      </p:pic>
      <p:pic>
        <p:nvPicPr>
          <p:cNvPr id="4" name="Imagem 3">
            <a:extLst>
              <a:ext uri="{FF2B5EF4-FFF2-40B4-BE49-F238E27FC236}">
                <a16:creationId xmlns:a16="http://schemas.microsoft.com/office/drawing/2014/main" id="{E21A62D6-5F12-4449-8E8A-9989BD657550}"/>
              </a:ext>
            </a:extLst>
          </p:cNvPr>
          <p:cNvPicPr>
            <a:picLocks noChangeAspect="1"/>
          </p:cNvPicPr>
          <p:nvPr/>
        </p:nvPicPr>
        <p:blipFill>
          <a:blip r:embed="rId4"/>
          <a:stretch>
            <a:fillRect/>
          </a:stretch>
        </p:blipFill>
        <p:spPr>
          <a:xfrm>
            <a:off x="2160675" y="3089189"/>
            <a:ext cx="1101509" cy="986105"/>
          </a:xfrm>
          <a:prstGeom prst="rect">
            <a:avLst/>
          </a:prstGeom>
        </p:spPr>
      </p:pic>
      <p:pic>
        <p:nvPicPr>
          <p:cNvPr id="5" name="Imagem 4">
            <a:extLst>
              <a:ext uri="{FF2B5EF4-FFF2-40B4-BE49-F238E27FC236}">
                <a16:creationId xmlns:a16="http://schemas.microsoft.com/office/drawing/2014/main" id="{15E986B4-B0AC-4F38-8454-A86260405600}"/>
              </a:ext>
            </a:extLst>
          </p:cNvPr>
          <p:cNvPicPr>
            <a:picLocks noChangeAspect="1"/>
          </p:cNvPicPr>
          <p:nvPr/>
        </p:nvPicPr>
        <p:blipFill>
          <a:blip r:embed="rId5"/>
          <a:stretch>
            <a:fillRect/>
          </a:stretch>
        </p:blipFill>
        <p:spPr>
          <a:xfrm>
            <a:off x="5766674" y="204960"/>
            <a:ext cx="3188484" cy="481626"/>
          </a:xfrm>
          <a:prstGeom prst="rect">
            <a:avLst/>
          </a:prstGeom>
        </p:spPr>
      </p:pic>
    </p:spTree>
    <p:extLst>
      <p:ext uri="{BB962C8B-B14F-4D97-AF65-F5344CB8AC3E}">
        <p14:creationId xmlns:p14="http://schemas.microsoft.com/office/powerpoint/2010/main" val="17423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5"/>
          </p:nvPr>
        </p:nvSpPr>
        <p:spPr/>
        <p:txBody>
          <a:bodyPr/>
          <a:lstStyle/>
          <a:p>
            <a:fld id="{D3BFE572-5891-4B26-B45B-DDFA537731A7}" type="datetime1">
              <a:rPr lang="de-DE" smtClean="0"/>
              <a:t>11.11.2019</a:t>
            </a:fld>
            <a:endParaRPr lang="en-GB" dirty="0"/>
          </a:p>
        </p:txBody>
      </p:sp>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778476" y="1169210"/>
            <a:ext cx="7698260" cy="353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pt-BR" sz="2000" kern="0" dirty="0">
                <a:solidFill>
                  <a:schemeClr val="tx1"/>
                </a:solidFill>
              </a:rPr>
              <a:t>Implementar a abordagem de direitos humanos na Cooperação significa</a:t>
            </a:r>
          </a:p>
          <a:p>
            <a:pPr marL="457200" indent="-457200">
              <a:buFont typeface="+mj-lt"/>
              <a:buAutoNum type="arabicPeriod"/>
            </a:pPr>
            <a:r>
              <a:rPr lang="pt-BR" sz="2000" b="1" kern="0" dirty="0">
                <a:solidFill>
                  <a:schemeClr val="tx1"/>
                </a:solidFill>
              </a:rPr>
              <a:t>Usar os instrumentos</a:t>
            </a:r>
            <a:r>
              <a:rPr lang="pt-BR" sz="2000" kern="0" dirty="0">
                <a:solidFill>
                  <a:schemeClr val="tx1"/>
                </a:solidFill>
              </a:rPr>
              <a:t>, as normas e interpretações dos direitos humanos </a:t>
            </a:r>
          </a:p>
          <a:p>
            <a:pPr marL="457200" indent="-457200">
              <a:buFont typeface="+mj-lt"/>
              <a:buAutoNum type="arabicPeriod"/>
            </a:pPr>
            <a:r>
              <a:rPr lang="pt-BR" sz="2000" b="1" kern="0" dirty="0">
                <a:solidFill>
                  <a:schemeClr val="tx1"/>
                </a:solidFill>
              </a:rPr>
              <a:t>Aplicar e promover os princípios de direitos humanos</a:t>
            </a:r>
            <a:r>
              <a:rPr lang="pt-BR" sz="2000" kern="0" dirty="0">
                <a:solidFill>
                  <a:schemeClr val="tx1"/>
                </a:solidFill>
              </a:rPr>
              <a:t>: participação, não-discriminação e obrigação de prestação de contas</a:t>
            </a:r>
          </a:p>
          <a:p>
            <a:pPr marL="457200" indent="-457200">
              <a:buFont typeface="+mj-lt"/>
              <a:buAutoNum type="arabicPeriod"/>
            </a:pPr>
            <a:r>
              <a:rPr lang="pt-BR" sz="2000" kern="0" dirty="0">
                <a:solidFill>
                  <a:schemeClr val="tx1"/>
                </a:solidFill>
              </a:rPr>
              <a:t>Fortalecer </a:t>
            </a:r>
            <a:r>
              <a:rPr lang="pt-BR" sz="2000" b="1" kern="0" dirty="0">
                <a:solidFill>
                  <a:schemeClr val="tx1"/>
                </a:solidFill>
              </a:rPr>
              <a:t>os titulares de direitos </a:t>
            </a:r>
            <a:r>
              <a:rPr lang="pt-BR" sz="2000" kern="0" dirty="0">
                <a:solidFill>
                  <a:schemeClr val="tx1"/>
                </a:solidFill>
              </a:rPr>
              <a:t>(a população) </a:t>
            </a:r>
            <a:r>
              <a:rPr lang="pt-BR" sz="2000" b="1" kern="0" dirty="0">
                <a:solidFill>
                  <a:schemeClr val="tx1"/>
                </a:solidFill>
              </a:rPr>
              <a:t>e titulares de obrigações </a:t>
            </a:r>
            <a:r>
              <a:rPr lang="pt-BR" sz="2000" kern="0" dirty="0">
                <a:solidFill>
                  <a:schemeClr val="tx1"/>
                </a:solidFill>
              </a:rPr>
              <a:t>(instituições que garantem esses direitos, organismos estatais, empresas etc.)</a:t>
            </a:r>
          </a:p>
          <a:p>
            <a:pPr marL="457200" indent="-457200">
              <a:buFont typeface="Arial" panose="020B0604020202020204" pitchFamily="34" charset="0"/>
              <a:buChar char="•"/>
            </a:pPr>
            <a:endParaRPr lang="es-ES" sz="1200" b="0" kern="0" dirty="0">
              <a:solidFill>
                <a:schemeClr val="tx1"/>
              </a:solidFill>
              <a:latin typeface="+mj-lt"/>
            </a:endParaRPr>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109872" y="69250"/>
            <a:ext cx="6065082" cy="77211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2100" b="1" kern="0" dirty="0"/>
              <a:t>A abordagem de direitos humanos na </a:t>
            </a:r>
          </a:p>
          <a:p>
            <a:r>
              <a:rPr lang="de-DE" sz="2100" b="1" kern="0" dirty="0"/>
              <a:t>Coopera</a:t>
            </a:r>
            <a:r>
              <a:rPr lang="pt-BR" sz="2100" b="1" kern="0" dirty="0"/>
              <a:t>ção Alemã </a:t>
            </a:r>
            <a:r>
              <a:rPr lang="de-DE" sz="1350" kern="0" dirty="0">
                <a:solidFill>
                  <a:schemeClr val="accent1"/>
                </a:solidFill>
              </a:rPr>
              <a:t>Os três elementos</a:t>
            </a:r>
          </a:p>
          <a:p>
            <a:endParaRPr lang="de-DE" sz="2100" kern="0" dirty="0"/>
          </a:p>
          <a:p>
            <a:endParaRPr lang="de-DE" sz="2100" kern="0" dirty="0"/>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3378"/>
            <a:ext cx="3194031" cy="479741"/>
          </a:xfrm>
          <a:prstGeom prst="rect">
            <a:avLst/>
          </a:prstGeom>
        </p:spPr>
      </p:pic>
    </p:spTree>
    <p:extLst>
      <p:ext uri="{BB962C8B-B14F-4D97-AF65-F5344CB8AC3E}">
        <p14:creationId xmlns:p14="http://schemas.microsoft.com/office/powerpoint/2010/main" val="36932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5"/>
          </p:nvPr>
        </p:nvSpPr>
        <p:spPr/>
        <p:txBody>
          <a:bodyPr/>
          <a:lstStyle/>
          <a:p>
            <a:fld id="{D3BFE572-5891-4B26-B45B-DDFA537731A7}" type="datetime1">
              <a:rPr lang="de-DE" smtClean="0"/>
              <a:t>11.11.2019</a:t>
            </a:fld>
            <a:endParaRPr lang="en-GB" dirty="0"/>
          </a:p>
        </p:txBody>
      </p:sp>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400277" y="944949"/>
            <a:ext cx="8184923" cy="37589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es-ES" b="1" kern="0" dirty="0" err="1">
                <a:solidFill>
                  <a:schemeClr val="tx1"/>
                </a:solidFill>
                <a:latin typeface="+mj-lt"/>
              </a:rPr>
              <a:t>Acordos</a:t>
            </a:r>
            <a:r>
              <a:rPr lang="es-ES" b="1" kern="0" dirty="0">
                <a:solidFill>
                  <a:schemeClr val="tx1"/>
                </a:solidFill>
                <a:latin typeface="+mj-lt"/>
              </a:rPr>
              <a:t> </a:t>
            </a:r>
            <a:r>
              <a:rPr lang="es-ES" b="1" kern="0" dirty="0" err="1">
                <a:solidFill>
                  <a:schemeClr val="tx1"/>
                </a:solidFill>
                <a:latin typeface="+mj-lt"/>
              </a:rPr>
              <a:t>Internacionais</a:t>
            </a:r>
            <a:endParaRPr lang="es-ES" b="1" kern="0" dirty="0">
              <a:solidFill>
                <a:schemeClr val="tx1"/>
              </a:solidFill>
              <a:latin typeface="+mj-lt"/>
            </a:endParaRPr>
          </a:p>
          <a:p>
            <a:pPr marL="457200" indent="-457200">
              <a:buFont typeface="Arial" panose="020B0604020202020204" pitchFamily="34" charset="0"/>
              <a:buChar char="•"/>
            </a:pPr>
            <a:r>
              <a:rPr lang="es-ES" b="1" kern="0" dirty="0">
                <a:solidFill>
                  <a:schemeClr val="tx1"/>
                </a:solidFill>
                <a:latin typeface="+mj-lt"/>
              </a:rPr>
              <a:t>Pacto Internacional de Direitos Civis e Políticos</a:t>
            </a:r>
            <a:r>
              <a:rPr lang="es-ES" kern="0" dirty="0">
                <a:solidFill>
                  <a:schemeClr val="tx1"/>
                </a:solidFill>
                <a:latin typeface="+mj-lt"/>
              </a:rPr>
              <a:t> (direitos de acceso à justiça, à informação e liberdade de expressão)</a:t>
            </a:r>
          </a:p>
          <a:p>
            <a:pPr marL="457200" indent="-457200">
              <a:buFont typeface="Arial" panose="020B0604020202020204" pitchFamily="34" charset="0"/>
              <a:buChar char="•"/>
            </a:pPr>
            <a:r>
              <a:rPr lang="pt-BR" b="1" kern="0" dirty="0">
                <a:solidFill>
                  <a:schemeClr val="tx1"/>
                </a:solidFill>
                <a:latin typeface="+mj-lt"/>
              </a:rPr>
              <a:t>Pacto Int. de Direitos Econômicos, Sociais e Culturais </a:t>
            </a:r>
            <a:r>
              <a:rPr lang="pt-BR" kern="0" dirty="0">
                <a:solidFill>
                  <a:schemeClr val="tx1"/>
                </a:solidFill>
                <a:latin typeface="+mj-lt"/>
              </a:rPr>
              <a:t>(direitos à moradia digna, água, saúde etc.)</a:t>
            </a:r>
          </a:p>
          <a:p>
            <a:pPr marL="457200" indent="-457200">
              <a:buFont typeface="Arial" panose="020B0604020202020204" pitchFamily="34" charset="0"/>
              <a:buChar char="•"/>
            </a:pPr>
            <a:r>
              <a:rPr lang="pt-BR" b="1" kern="0" dirty="0">
                <a:solidFill>
                  <a:schemeClr val="tx1"/>
                </a:solidFill>
                <a:latin typeface="+mj-lt"/>
              </a:rPr>
              <a:t>Convenção no. 169 da OIT </a:t>
            </a:r>
            <a:r>
              <a:rPr lang="pt-BR" kern="0" dirty="0">
                <a:solidFill>
                  <a:schemeClr val="tx1"/>
                </a:solidFill>
                <a:latin typeface="+mj-lt"/>
              </a:rPr>
              <a:t>(direitos dos povos indígenas, direito à Consulta Livre, Previa e Informada)</a:t>
            </a:r>
          </a:p>
          <a:p>
            <a:r>
              <a:rPr lang="pt-BR" b="1" kern="0" dirty="0">
                <a:solidFill>
                  <a:schemeClr val="tx1"/>
                </a:solidFill>
                <a:latin typeface="+mj-lt"/>
              </a:rPr>
              <a:t>Acordos Regionais</a:t>
            </a:r>
          </a:p>
          <a:p>
            <a:pPr marL="457200" indent="-457200">
              <a:buFont typeface="Arial" panose="020B0604020202020204" pitchFamily="34" charset="0"/>
              <a:buChar char="•"/>
            </a:pPr>
            <a:r>
              <a:rPr lang="pt-BR" b="1" kern="0" dirty="0">
                <a:solidFill>
                  <a:schemeClr val="tx1"/>
                </a:solidFill>
                <a:latin typeface="+mj-lt"/>
              </a:rPr>
              <a:t>Convenção Americana de Direitos Humanos </a:t>
            </a:r>
            <a:r>
              <a:rPr lang="pt-BR" kern="0" dirty="0">
                <a:solidFill>
                  <a:schemeClr val="tx1"/>
                </a:solidFill>
                <a:latin typeface="+mj-lt"/>
              </a:rPr>
              <a:t>(Propriedade coletiva) </a:t>
            </a:r>
          </a:p>
          <a:p>
            <a:pPr marL="457200" indent="-457200">
              <a:buFont typeface="Arial" panose="020B0604020202020204" pitchFamily="34" charset="0"/>
              <a:buChar char="•"/>
            </a:pPr>
            <a:r>
              <a:rPr lang="pt-BR" b="1" kern="0" dirty="0">
                <a:solidFill>
                  <a:schemeClr val="tx1"/>
                </a:solidFill>
                <a:latin typeface="+mj-lt"/>
              </a:rPr>
              <a:t>Protocolo de Salvador </a:t>
            </a:r>
            <a:r>
              <a:rPr lang="pt-BR" b="0" kern="0" dirty="0">
                <a:solidFill>
                  <a:schemeClr val="tx1"/>
                </a:solidFill>
                <a:latin typeface="+mj-lt"/>
              </a:rPr>
              <a:t>(direitos econômicos, sociais e culturais, </a:t>
            </a:r>
            <a:r>
              <a:rPr lang="pt-BR" kern="0" dirty="0">
                <a:solidFill>
                  <a:schemeClr val="tx1"/>
                </a:solidFill>
                <a:latin typeface="+mj-lt"/>
              </a:rPr>
              <a:t>direitos a um meio ambiente sadio, à saúde, à alimentação</a:t>
            </a:r>
            <a:r>
              <a:rPr lang="pt-BR" b="0" kern="0" dirty="0">
                <a:solidFill>
                  <a:schemeClr val="tx1"/>
                </a:solidFill>
                <a:latin typeface="+mj-lt"/>
              </a:rPr>
              <a:t>)</a:t>
            </a:r>
            <a:endParaRPr lang="es-ES" b="0" kern="0" dirty="0">
              <a:solidFill>
                <a:schemeClr val="tx1"/>
              </a:solidFill>
              <a:latin typeface="+mj-lt"/>
            </a:endParaRPr>
          </a:p>
          <a:p>
            <a:pPr marL="457200" indent="-457200">
              <a:buFont typeface="Arial" panose="020B0604020202020204" pitchFamily="34" charset="0"/>
              <a:buChar char="•"/>
            </a:pPr>
            <a:endParaRPr lang="es-ES" sz="1200" b="0" kern="0" dirty="0">
              <a:solidFill>
                <a:schemeClr val="tx1"/>
              </a:solidFill>
              <a:latin typeface="+mj-lt"/>
            </a:endParaRPr>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400277" y="190477"/>
            <a:ext cx="60650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1º Elemento: Padrões de Direitos Humanos </a:t>
            </a:r>
          </a:p>
          <a:p>
            <a:r>
              <a:rPr lang="de-DE" sz="1350" kern="0" dirty="0">
                <a:solidFill>
                  <a:schemeClr val="accent1"/>
                </a:solidFill>
              </a:rPr>
              <a:t>Relacionados com segurança de barragens</a:t>
            </a:r>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3378"/>
            <a:ext cx="3194031" cy="479741"/>
          </a:xfrm>
          <a:prstGeom prst="rect">
            <a:avLst/>
          </a:prstGeom>
        </p:spPr>
      </p:pic>
    </p:spTree>
    <p:extLst>
      <p:ext uri="{BB962C8B-B14F-4D97-AF65-F5344CB8AC3E}">
        <p14:creationId xmlns:p14="http://schemas.microsoft.com/office/powerpoint/2010/main" val="27120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5"/>
          </p:nvPr>
        </p:nvSpPr>
        <p:spPr/>
        <p:txBody>
          <a:bodyPr/>
          <a:lstStyle/>
          <a:p>
            <a:fld id="{D3BFE572-5891-4B26-B45B-DDFA537731A7}" type="datetime1">
              <a:rPr lang="de-DE" smtClean="0"/>
              <a:t>11.11.2019</a:t>
            </a:fld>
            <a:endParaRPr lang="en-GB" dirty="0"/>
          </a:p>
        </p:txBody>
      </p:sp>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1248032" y="981774"/>
            <a:ext cx="7512910" cy="39269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buFont typeface="Arial" panose="020B0604020202020204" pitchFamily="34" charset="0"/>
              <a:buChar char="•"/>
            </a:pPr>
            <a:r>
              <a:rPr lang="pt-BR" dirty="0">
                <a:solidFill>
                  <a:schemeClr val="tx1"/>
                </a:solidFill>
              </a:rPr>
              <a:t>Agenda 2030 baseada nos </a:t>
            </a:r>
            <a:r>
              <a:rPr lang="pt-BR" b="1" dirty="0">
                <a:solidFill>
                  <a:schemeClr val="tx1"/>
                </a:solidFill>
              </a:rPr>
              <a:t>direitos humanos</a:t>
            </a:r>
            <a:endParaRPr lang="pt-BR" dirty="0">
              <a:solidFill>
                <a:schemeClr val="tx1"/>
              </a:solidFill>
            </a:endParaRPr>
          </a:p>
          <a:p>
            <a:pPr marL="285750" indent="-285750">
              <a:buFont typeface="Arial" panose="020B0604020202020204" pitchFamily="34" charset="0"/>
              <a:buChar char="•"/>
            </a:pPr>
            <a:r>
              <a:rPr lang="pt-BR" dirty="0">
                <a:solidFill>
                  <a:schemeClr val="tx1"/>
                </a:solidFill>
              </a:rPr>
              <a:t>Compromisso voluntário de 193 líderes mundiais: “</a:t>
            </a:r>
            <a:r>
              <a:rPr lang="pt-BR" b="1" i="1" dirty="0">
                <a:solidFill>
                  <a:schemeClr val="tx1"/>
                </a:solidFill>
              </a:rPr>
              <a:t>não deixe ninguém para trás” </a:t>
            </a:r>
            <a:r>
              <a:rPr lang="pt-BR" dirty="0">
                <a:solidFill>
                  <a:schemeClr val="tx1"/>
                </a:solidFill>
              </a:rPr>
              <a:t>no acesso a serviços e na realização dos direitos humanos </a:t>
            </a:r>
          </a:p>
          <a:p>
            <a:pPr marL="285750" indent="-285750">
              <a:buFont typeface="Arial" panose="020B0604020202020204" pitchFamily="34" charset="0"/>
              <a:buChar char="•"/>
            </a:pPr>
            <a:r>
              <a:rPr lang="pt-BR" dirty="0">
                <a:solidFill>
                  <a:schemeClr val="tx1"/>
                </a:solidFill>
              </a:rPr>
              <a:t>Povos indígenas e tradicionais, mulheres, outros grupos vulneráveis e as gerações futuras </a:t>
            </a:r>
            <a:r>
              <a:rPr lang="pt-BR" b="1" dirty="0">
                <a:solidFill>
                  <a:schemeClr val="tx1"/>
                </a:solidFill>
              </a:rPr>
              <a:t>arcam com parcela desproporcional </a:t>
            </a:r>
            <a:r>
              <a:rPr lang="pt-BR" dirty="0">
                <a:solidFill>
                  <a:schemeClr val="tx1"/>
                </a:solidFill>
              </a:rPr>
              <a:t>dos custos sociais e ambientais dos </a:t>
            </a:r>
            <a:r>
              <a:rPr lang="pt-BR" b="1" dirty="0">
                <a:solidFill>
                  <a:schemeClr val="tx1"/>
                </a:solidFill>
              </a:rPr>
              <a:t>projetos de grandes barragens </a:t>
            </a:r>
            <a:r>
              <a:rPr lang="pt-BR" dirty="0">
                <a:solidFill>
                  <a:schemeClr val="tx1"/>
                </a:solidFill>
              </a:rPr>
              <a:t>sem obter parcela correspondente dos benefícios econômicos</a:t>
            </a:r>
          </a:p>
          <a:p>
            <a:r>
              <a:rPr lang="pt-BR" dirty="0">
                <a:solidFill>
                  <a:schemeClr val="tx1"/>
                </a:solidFill>
              </a:rPr>
              <a:t>Direitos humanos e a Agenda 2030 devem </a:t>
            </a:r>
            <a:r>
              <a:rPr lang="pt-BR" b="1" dirty="0">
                <a:solidFill>
                  <a:schemeClr val="tx1"/>
                </a:solidFill>
              </a:rPr>
              <a:t>estar no centro </a:t>
            </a:r>
            <a:r>
              <a:rPr lang="pt-BR" dirty="0">
                <a:solidFill>
                  <a:schemeClr val="tx1"/>
                </a:solidFill>
              </a:rPr>
              <a:t>da temática segurança de barragens. </a:t>
            </a:r>
            <a:r>
              <a:rPr lang="pt-BR" b="1" dirty="0">
                <a:solidFill>
                  <a:schemeClr val="tx1"/>
                </a:solidFill>
              </a:rPr>
              <a:t>Primeiro</a:t>
            </a:r>
            <a:r>
              <a:rPr lang="pt-BR" dirty="0">
                <a:solidFill>
                  <a:schemeClr val="tx1"/>
                </a:solidFill>
              </a:rPr>
              <a:t> oferecer serviços para os que não são capazes de proteger-se ou pagar por eles!</a:t>
            </a:r>
            <a:r>
              <a:rPr lang="pt-BR" sz="1200" b="1" dirty="0"/>
              <a:t> </a:t>
            </a:r>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210477" y="190477"/>
            <a:ext cx="62548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1º Elemento: Padrões de Direitos Humanos </a:t>
            </a:r>
          </a:p>
          <a:p>
            <a:r>
              <a:rPr lang="de-DE" sz="1350" kern="0" dirty="0">
                <a:solidFill>
                  <a:schemeClr val="accent1"/>
                </a:solidFill>
              </a:rPr>
              <a:t>e os  </a:t>
            </a:r>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3378"/>
            <a:ext cx="3194031" cy="479741"/>
          </a:xfrm>
          <a:prstGeom prst="rect">
            <a:avLst/>
          </a:prstGeom>
        </p:spPr>
      </p:pic>
      <p:pic>
        <p:nvPicPr>
          <p:cNvPr id="3" name="Imagem 2">
            <a:extLst>
              <a:ext uri="{FF2B5EF4-FFF2-40B4-BE49-F238E27FC236}">
                <a16:creationId xmlns:a16="http://schemas.microsoft.com/office/drawing/2014/main" id="{44C0C6D0-A6B9-4C8A-B00F-134BBF36F42D}"/>
              </a:ext>
            </a:extLst>
          </p:cNvPr>
          <p:cNvPicPr>
            <a:picLocks noChangeAspect="1"/>
          </p:cNvPicPr>
          <p:nvPr/>
        </p:nvPicPr>
        <p:blipFill>
          <a:blip r:embed="rId4"/>
          <a:stretch>
            <a:fillRect/>
          </a:stretch>
        </p:blipFill>
        <p:spPr>
          <a:xfrm>
            <a:off x="108281" y="581522"/>
            <a:ext cx="999831" cy="701101"/>
          </a:xfrm>
          <a:prstGeom prst="rect">
            <a:avLst/>
          </a:prstGeom>
        </p:spPr>
      </p:pic>
      <p:sp>
        <p:nvSpPr>
          <p:cNvPr id="4" name="Seta: para a Direita 3">
            <a:extLst>
              <a:ext uri="{FF2B5EF4-FFF2-40B4-BE49-F238E27FC236}">
                <a16:creationId xmlns:a16="http://schemas.microsoft.com/office/drawing/2014/main" id="{E3406EFA-EC17-4307-87BB-BBB76EE346F3}"/>
              </a:ext>
            </a:extLst>
          </p:cNvPr>
          <p:cNvSpPr/>
          <p:nvPr/>
        </p:nvSpPr>
        <p:spPr>
          <a:xfrm>
            <a:off x="199664" y="3813051"/>
            <a:ext cx="97840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Tree>
    <p:extLst>
      <p:ext uri="{BB962C8B-B14F-4D97-AF65-F5344CB8AC3E}">
        <p14:creationId xmlns:p14="http://schemas.microsoft.com/office/powerpoint/2010/main" val="14834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D15F797-D0F8-4936-B0C2-2D4A093FF269}"/>
              </a:ext>
            </a:extLst>
          </p:cNvPr>
          <p:cNvSpPr/>
          <p:nvPr/>
        </p:nvSpPr>
        <p:spPr bwMode="auto">
          <a:xfrm>
            <a:off x="5066416" y="55817"/>
            <a:ext cx="781493" cy="779913"/>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pt-BR" sz="1650" b="1" dirty="0">
              <a:solidFill>
                <a:srgbClr val="999999"/>
              </a:solidFill>
              <a:latin typeface="Arial" charset="0"/>
            </a:endParaRPr>
          </a:p>
        </p:txBody>
      </p:sp>
      <p:sp>
        <p:nvSpPr>
          <p:cNvPr id="16" name="Content Placeholder 2">
            <a:extLst>
              <a:ext uri="{FF2B5EF4-FFF2-40B4-BE49-F238E27FC236}">
                <a16:creationId xmlns:a16="http://schemas.microsoft.com/office/drawing/2014/main" id="{7AFECCFB-A741-45C9-B4FA-22D965DC3BCD}"/>
              </a:ext>
            </a:extLst>
          </p:cNvPr>
          <p:cNvSpPr txBox="1">
            <a:spLocks/>
          </p:cNvSpPr>
          <p:nvPr/>
        </p:nvSpPr>
        <p:spPr bwMode="auto">
          <a:xfrm>
            <a:off x="992777" y="1613761"/>
            <a:ext cx="7199752" cy="323932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de-DE" b="1" dirty="0">
                <a:solidFill>
                  <a:schemeClr val="tx1"/>
                </a:solidFill>
              </a:rPr>
              <a:t>1. Comissão Interamericana de Direitos Humanos (CIDH):</a:t>
            </a:r>
          </a:p>
          <a:p>
            <a:pPr marL="285750" indent="-285750">
              <a:buFont typeface="Arial" panose="020B0604020202020204" pitchFamily="34" charset="0"/>
              <a:buChar char="•"/>
            </a:pPr>
            <a:r>
              <a:rPr lang="pt-BR" dirty="0">
                <a:solidFill>
                  <a:schemeClr val="tx1"/>
                </a:solidFill>
              </a:rPr>
              <a:t>Recebe petições individuais, apresenta demandas à Corte IDH </a:t>
            </a:r>
          </a:p>
          <a:p>
            <a:pPr marL="285750" indent="-285750">
              <a:buFont typeface="Arial" panose="020B0604020202020204" pitchFamily="34" charset="0"/>
              <a:buChar char="•"/>
            </a:pPr>
            <a:r>
              <a:rPr lang="pt-BR" dirty="0">
                <a:solidFill>
                  <a:schemeClr val="tx1"/>
                </a:solidFill>
              </a:rPr>
              <a:t>Monitora a situação de direitos humanos nos Estados membros da OEA, elabora informes, faz recomendações que contemplam medidas reparatórias, e medidas cautelares (Belo Monte)</a:t>
            </a:r>
          </a:p>
          <a:p>
            <a:r>
              <a:rPr lang="pt-BR" b="1" dirty="0">
                <a:solidFill>
                  <a:schemeClr val="tx1"/>
                </a:solidFill>
              </a:rPr>
              <a:t>2. Corte Interamericana de Direitos Humanos (Corte IDH):</a:t>
            </a:r>
          </a:p>
          <a:p>
            <a:pPr marL="285750" indent="-285750">
              <a:buFont typeface="Arial" panose="020B0604020202020204" pitchFamily="34" charset="0"/>
              <a:buChar char="•"/>
            </a:pPr>
            <a:r>
              <a:rPr lang="pt-BR" dirty="0">
                <a:solidFill>
                  <a:schemeClr val="tx1"/>
                </a:solidFill>
              </a:rPr>
              <a:t>Abrange os países que reconheceram sua jurisdição </a:t>
            </a:r>
            <a:r>
              <a:rPr lang="pt-BR" dirty="0">
                <a:solidFill>
                  <a:schemeClr val="tx1"/>
                </a:solidFill>
                <a:sym typeface="Wingdings" panose="05000000000000000000" pitchFamily="2" charset="2"/>
              </a:rPr>
              <a:t> Brasil reconhece a Corte. Obrigação de cumprir </a:t>
            </a:r>
            <a:r>
              <a:rPr lang="pt-BR" dirty="0">
                <a:solidFill>
                  <a:schemeClr val="tx1"/>
                </a:solidFill>
              </a:rPr>
              <a:t>de boa-fé e de imediato as suas decisões (vinculam todos os Poderes e órgãos do Estado)</a:t>
            </a:r>
          </a:p>
        </p:txBody>
      </p:sp>
      <p:sp>
        <p:nvSpPr>
          <p:cNvPr id="11" name="Título 1">
            <a:extLst>
              <a:ext uri="{FF2B5EF4-FFF2-40B4-BE49-F238E27FC236}">
                <a16:creationId xmlns:a16="http://schemas.microsoft.com/office/drawing/2014/main" id="{9523C36B-821A-417D-B755-A0496A0E47A5}"/>
              </a:ext>
            </a:extLst>
          </p:cNvPr>
          <p:cNvSpPr txBox="1">
            <a:spLocks/>
          </p:cNvSpPr>
          <p:nvPr/>
        </p:nvSpPr>
        <p:spPr bwMode="auto">
          <a:xfrm>
            <a:off x="536714" y="852616"/>
            <a:ext cx="8236583" cy="518903"/>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de-DE" sz="2100" b="1" kern="0" dirty="0"/>
              <a:t>Quem concretiza as normas de direitos humanos?</a:t>
            </a:r>
          </a:p>
          <a:p>
            <a:pPr algn="ctr"/>
            <a:r>
              <a:rPr lang="es-MX" sz="1350" kern="0" dirty="0">
                <a:solidFill>
                  <a:schemeClr val="accent1"/>
                </a:solidFill>
              </a:rPr>
              <a:t>Incorporar os standards de direitos humanos na temática seguran</a:t>
            </a:r>
            <a:r>
              <a:rPr lang="pt-BR" sz="1350" kern="0" dirty="0">
                <a:solidFill>
                  <a:schemeClr val="accent1"/>
                </a:solidFill>
              </a:rPr>
              <a:t>ça</a:t>
            </a:r>
            <a:r>
              <a:rPr lang="es-MX" sz="1350" kern="0" dirty="0">
                <a:solidFill>
                  <a:schemeClr val="accent1"/>
                </a:solidFill>
              </a:rPr>
              <a:t> de barragens </a:t>
            </a:r>
            <a:endParaRPr lang="de-DE" sz="1350" kern="0" dirty="0">
              <a:solidFill>
                <a:schemeClr val="accent1"/>
              </a:solidFill>
            </a:endParaRPr>
          </a:p>
          <a:p>
            <a:pPr algn="ctr"/>
            <a:endParaRPr lang="de-DE" sz="2100" kern="0" dirty="0"/>
          </a:p>
        </p:txBody>
      </p:sp>
      <p:pic>
        <p:nvPicPr>
          <p:cNvPr id="12" name="Picture 11" descr="A picture containing object&#10;&#10;Description automatically generated">
            <a:extLst>
              <a:ext uri="{FF2B5EF4-FFF2-40B4-BE49-F238E27FC236}">
                <a16:creationId xmlns:a16="http://schemas.microsoft.com/office/drawing/2014/main" id="{599D8295-366F-4884-A34B-8258A2BD9760}"/>
              </a:ext>
            </a:extLst>
          </p:cNvPr>
          <p:cNvPicPr>
            <a:picLocks noChangeAspect="1"/>
          </p:cNvPicPr>
          <p:nvPr/>
        </p:nvPicPr>
        <p:blipFill>
          <a:blip r:embed="rId3"/>
          <a:stretch>
            <a:fillRect/>
          </a:stretch>
        </p:blipFill>
        <p:spPr>
          <a:xfrm>
            <a:off x="5739492" y="213378"/>
            <a:ext cx="3194031" cy="479741"/>
          </a:xfrm>
          <a:prstGeom prst="rect">
            <a:avLst/>
          </a:prstGeom>
        </p:spPr>
      </p:pic>
      <p:sp>
        <p:nvSpPr>
          <p:cNvPr id="15" name="Datumsplatzhalter 5">
            <a:extLst>
              <a:ext uri="{FF2B5EF4-FFF2-40B4-BE49-F238E27FC236}">
                <a16:creationId xmlns:a16="http://schemas.microsoft.com/office/drawing/2014/main" id="{CDAC5F05-C06F-4C66-9B61-98F222EAB2D0}"/>
              </a:ext>
            </a:extLst>
          </p:cNvPr>
          <p:cNvSpPr txBox="1">
            <a:spLocks/>
          </p:cNvSpPr>
          <p:nvPr/>
        </p:nvSpPr>
        <p:spPr>
          <a:xfrm>
            <a:off x="992777" y="4874129"/>
            <a:ext cx="600279" cy="922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3BFE572-5891-4B26-B45B-DDFA537731A7}" type="datetime1">
              <a:rPr lang="de-DE" sz="600" smtClean="0">
                <a:solidFill>
                  <a:schemeClr val="bg1">
                    <a:lumMod val="50000"/>
                  </a:schemeClr>
                </a:solidFill>
                <a:latin typeface="+mj-lt"/>
              </a:rPr>
              <a:pPr/>
              <a:t>11.11.2019</a:t>
            </a:fld>
            <a:endParaRPr lang="en-GB" sz="600" dirty="0">
              <a:solidFill>
                <a:schemeClr val="bg1">
                  <a:lumMod val="50000"/>
                </a:schemeClr>
              </a:solidFill>
              <a:latin typeface="+mj-lt"/>
            </a:endParaRPr>
          </a:p>
        </p:txBody>
      </p:sp>
    </p:spTree>
    <p:extLst>
      <p:ext uri="{BB962C8B-B14F-4D97-AF65-F5344CB8AC3E}">
        <p14:creationId xmlns:p14="http://schemas.microsoft.com/office/powerpoint/2010/main" val="46815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5"/>
          </p:nvPr>
        </p:nvSpPr>
        <p:spPr/>
        <p:txBody>
          <a:bodyPr/>
          <a:lstStyle/>
          <a:p>
            <a:fld id="{D3BFE572-5891-4B26-B45B-DDFA537731A7}" type="datetime1">
              <a:rPr lang="de-DE" smtClean="0"/>
              <a:t>11.11.2019</a:t>
            </a:fld>
            <a:endParaRPr lang="en-GB" dirty="0"/>
          </a:p>
        </p:txBody>
      </p:sp>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400277" y="841360"/>
            <a:ext cx="8027031" cy="38625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457200" indent="-457200">
              <a:buFont typeface="Arial" panose="020B0604020202020204" pitchFamily="34" charset="0"/>
              <a:buChar char="•"/>
            </a:pPr>
            <a:endParaRPr lang="es-ES" sz="1200" b="0" kern="0" dirty="0">
              <a:solidFill>
                <a:schemeClr val="tx1"/>
              </a:solidFill>
              <a:latin typeface="+mj-lt"/>
            </a:endParaRPr>
          </a:p>
          <a:p>
            <a:pPr marL="457200" indent="-457200">
              <a:buFont typeface="Arial" panose="020B0604020202020204" pitchFamily="34" charset="0"/>
              <a:buChar char="•"/>
            </a:pPr>
            <a:endParaRPr lang="es-ES" sz="1200" kern="0" dirty="0">
              <a:solidFill>
                <a:schemeClr val="tx1"/>
              </a:solidFill>
              <a:latin typeface="+mj-lt"/>
            </a:endParaRPr>
          </a:p>
          <a:p>
            <a:pPr marL="457200" indent="-457200">
              <a:buFont typeface="Arial" panose="020B0604020202020204" pitchFamily="34" charset="0"/>
              <a:buChar char="•"/>
            </a:pPr>
            <a:endParaRPr lang="es-ES" sz="1200" b="0" kern="0" dirty="0">
              <a:solidFill>
                <a:schemeClr val="tx1"/>
              </a:solidFill>
              <a:latin typeface="+mj-lt"/>
            </a:endParaRPr>
          </a:p>
          <a:p>
            <a:pPr marL="457200" indent="-457200">
              <a:buFont typeface="Arial" panose="020B0604020202020204" pitchFamily="34" charset="0"/>
              <a:buChar char="•"/>
            </a:pPr>
            <a:endParaRPr lang="es-ES" sz="1200" b="0" kern="0" dirty="0">
              <a:solidFill>
                <a:schemeClr val="tx1"/>
              </a:solidFill>
              <a:latin typeface="+mj-lt"/>
            </a:endParaRPr>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71327" y="124784"/>
            <a:ext cx="5585194" cy="52913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2º  Elemento: Princípios de Direitos Humanos </a:t>
            </a:r>
          </a:p>
          <a:p>
            <a:endParaRPr lang="de-DE" sz="1350" kern="0" dirty="0">
              <a:solidFill>
                <a:schemeClr val="accent1"/>
              </a:solidFill>
            </a:endParaRPr>
          </a:p>
          <a:p>
            <a:endParaRPr lang="de-DE" sz="2100" kern="0" dirty="0"/>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3378"/>
            <a:ext cx="3194031" cy="479741"/>
          </a:xfrm>
          <a:prstGeom prst="rect">
            <a:avLst/>
          </a:prstGeom>
        </p:spPr>
      </p:pic>
      <p:pic>
        <p:nvPicPr>
          <p:cNvPr id="3" name="Imagem 2">
            <a:extLst>
              <a:ext uri="{FF2B5EF4-FFF2-40B4-BE49-F238E27FC236}">
                <a16:creationId xmlns:a16="http://schemas.microsoft.com/office/drawing/2014/main" id="{48BAC5D1-B404-4E7C-9718-6F1435948146}"/>
              </a:ext>
            </a:extLst>
          </p:cNvPr>
          <p:cNvPicPr>
            <a:picLocks noChangeAspect="1"/>
          </p:cNvPicPr>
          <p:nvPr/>
        </p:nvPicPr>
        <p:blipFill>
          <a:blip r:embed="rId4"/>
          <a:stretch>
            <a:fillRect/>
          </a:stretch>
        </p:blipFill>
        <p:spPr>
          <a:xfrm>
            <a:off x="1460790" y="768214"/>
            <a:ext cx="4278702" cy="4058218"/>
          </a:xfrm>
          <a:prstGeom prst="rect">
            <a:avLst/>
          </a:prstGeom>
        </p:spPr>
      </p:pic>
      <p:pic>
        <p:nvPicPr>
          <p:cNvPr id="5" name="Imagem 4">
            <a:extLst>
              <a:ext uri="{FF2B5EF4-FFF2-40B4-BE49-F238E27FC236}">
                <a16:creationId xmlns:a16="http://schemas.microsoft.com/office/drawing/2014/main" id="{8CE10211-2D7D-4A6B-BB8D-7E343DCC7027}"/>
              </a:ext>
            </a:extLst>
          </p:cNvPr>
          <p:cNvPicPr>
            <a:picLocks noChangeAspect="1"/>
          </p:cNvPicPr>
          <p:nvPr/>
        </p:nvPicPr>
        <p:blipFill>
          <a:blip r:embed="rId5"/>
          <a:stretch>
            <a:fillRect/>
          </a:stretch>
        </p:blipFill>
        <p:spPr>
          <a:xfrm>
            <a:off x="4951325" y="1767008"/>
            <a:ext cx="2505673" cy="1609483"/>
          </a:xfrm>
          <a:prstGeom prst="rect">
            <a:avLst/>
          </a:prstGeom>
        </p:spPr>
      </p:pic>
      <p:pic>
        <p:nvPicPr>
          <p:cNvPr id="7" name="Imagem 6">
            <a:extLst>
              <a:ext uri="{FF2B5EF4-FFF2-40B4-BE49-F238E27FC236}">
                <a16:creationId xmlns:a16="http://schemas.microsoft.com/office/drawing/2014/main" id="{87A26BFA-4A25-4B6B-AB64-B30F5DC5C2DD}"/>
              </a:ext>
            </a:extLst>
          </p:cNvPr>
          <p:cNvPicPr>
            <a:picLocks noChangeAspect="1"/>
          </p:cNvPicPr>
          <p:nvPr/>
        </p:nvPicPr>
        <p:blipFill>
          <a:blip r:embed="rId6"/>
          <a:stretch>
            <a:fillRect/>
          </a:stretch>
        </p:blipFill>
        <p:spPr>
          <a:xfrm>
            <a:off x="4888468" y="1767008"/>
            <a:ext cx="2505673" cy="548688"/>
          </a:xfrm>
          <a:prstGeom prst="rect">
            <a:avLst/>
          </a:prstGeom>
        </p:spPr>
      </p:pic>
      <p:pic>
        <p:nvPicPr>
          <p:cNvPr id="8" name="Imagem 7">
            <a:extLst>
              <a:ext uri="{FF2B5EF4-FFF2-40B4-BE49-F238E27FC236}">
                <a16:creationId xmlns:a16="http://schemas.microsoft.com/office/drawing/2014/main" id="{6ED248DF-00CE-44AE-B02C-89FA759E13F2}"/>
              </a:ext>
            </a:extLst>
          </p:cNvPr>
          <p:cNvPicPr>
            <a:picLocks noChangeAspect="1"/>
          </p:cNvPicPr>
          <p:nvPr/>
        </p:nvPicPr>
        <p:blipFill>
          <a:blip r:embed="rId7"/>
          <a:stretch>
            <a:fillRect/>
          </a:stretch>
        </p:blipFill>
        <p:spPr>
          <a:xfrm>
            <a:off x="4951324" y="2248635"/>
            <a:ext cx="2505674" cy="579170"/>
          </a:xfrm>
          <a:prstGeom prst="rect">
            <a:avLst/>
          </a:prstGeom>
        </p:spPr>
      </p:pic>
      <p:pic>
        <p:nvPicPr>
          <p:cNvPr id="14" name="Imagem 13">
            <a:extLst>
              <a:ext uri="{FF2B5EF4-FFF2-40B4-BE49-F238E27FC236}">
                <a16:creationId xmlns:a16="http://schemas.microsoft.com/office/drawing/2014/main" id="{A56FA3F7-6543-44B9-8DA5-064307F915E2}"/>
              </a:ext>
            </a:extLst>
          </p:cNvPr>
          <p:cNvPicPr>
            <a:picLocks noChangeAspect="1"/>
          </p:cNvPicPr>
          <p:nvPr/>
        </p:nvPicPr>
        <p:blipFill>
          <a:blip r:embed="rId8"/>
          <a:stretch>
            <a:fillRect/>
          </a:stretch>
        </p:blipFill>
        <p:spPr>
          <a:xfrm>
            <a:off x="5059171" y="2797323"/>
            <a:ext cx="2334970" cy="521626"/>
          </a:xfrm>
          <a:prstGeom prst="rect">
            <a:avLst/>
          </a:prstGeom>
        </p:spPr>
      </p:pic>
    </p:spTree>
    <p:extLst>
      <p:ext uri="{BB962C8B-B14F-4D97-AF65-F5344CB8AC3E}">
        <p14:creationId xmlns:p14="http://schemas.microsoft.com/office/powerpoint/2010/main" val="15366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A7CB4B-4393-42B7-98FD-A53BB164AF76}"/>
              </a:ext>
            </a:extLst>
          </p:cNvPr>
          <p:cNvSpPr>
            <a:spLocks noGrp="1"/>
          </p:cNvSpPr>
          <p:nvPr>
            <p:ph type="body" sz="quarter" idx="14"/>
          </p:nvPr>
        </p:nvSpPr>
        <p:spPr bwMode="gray"/>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Datumsplatzhalter 5">
            <a:extLst>
              <a:ext uri="{FF2B5EF4-FFF2-40B4-BE49-F238E27FC236}">
                <a16:creationId xmlns:a16="http://schemas.microsoft.com/office/drawing/2014/main" id="{3CC10F56-1E3F-46F4-9D85-2BFE465FDD77}"/>
              </a:ext>
            </a:extLst>
          </p:cNvPr>
          <p:cNvSpPr>
            <a:spLocks noGrp="1"/>
          </p:cNvSpPr>
          <p:nvPr>
            <p:ph type="dt" sz="half" idx="15"/>
          </p:nvPr>
        </p:nvSpPr>
        <p:spPr/>
        <p:txBody>
          <a:bodyPr/>
          <a:lstStyle/>
          <a:p>
            <a:fld id="{D3BFE572-5891-4B26-B45B-DDFA537731A7}" type="datetime1">
              <a:rPr lang="de-DE" smtClean="0"/>
              <a:t>11.11.2019</a:t>
            </a:fld>
            <a:endParaRPr lang="en-GB" dirty="0"/>
          </a:p>
        </p:txBody>
      </p:sp>
      <p:sp>
        <p:nvSpPr>
          <p:cNvPr id="10" name="Content Placeholder 2">
            <a:extLst>
              <a:ext uri="{FF2B5EF4-FFF2-40B4-BE49-F238E27FC236}">
                <a16:creationId xmlns:a16="http://schemas.microsoft.com/office/drawing/2014/main" id="{100AC42B-98C6-4033-8181-C6A6481E869B}"/>
              </a:ext>
            </a:extLst>
          </p:cNvPr>
          <p:cNvSpPr txBox="1">
            <a:spLocks noGrp="1"/>
          </p:cNvSpPr>
          <p:nvPr>
            <p:ph type="body" sz="quarter" idx="13"/>
          </p:nvPr>
        </p:nvSpPr>
        <p:spPr bwMode="auto">
          <a:xfrm>
            <a:off x="400277" y="841360"/>
            <a:ext cx="8027031" cy="38625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457200" indent="-457200">
              <a:buFont typeface="Arial" panose="020B0604020202020204" pitchFamily="34" charset="0"/>
              <a:buChar char="•"/>
            </a:pPr>
            <a:endParaRPr lang="es-ES" sz="1200" b="0" kern="0" dirty="0">
              <a:solidFill>
                <a:schemeClr val="tx1"/>
              </a:solidFill>
              <a:latin typeface="+mj-lt"/>
            </a:endParaRPr>
          </a:p>
          <a:p>
            <a:pPr marL="457200" indent="-457200">
              <a:buFont typeface="Arial" panose="020B0604020202020204" pitchFamily="34" charset="0"/>
              <a:buChar char="•"/>
            </a:pPr>
            <a:endParaRPr lang="es-ES" sz="1200" kern="0" dirty="0">
              <a:solidFill>
                <a:schemeClr val="tx1"/>
              </a:solidFill>
              <a:latin typeface="+mj-lt"/>
            </a:endParaRPr>
          </a:p>
          <a:p>
            <a:pPr marL="457200" indent="-457200">
              <a:buFont typeface="Arial" panose="020B0604020202020204" pitchFamily="34" charset="0"/>
              <a:buChar char="•"/>
            </a:pPr>
            <a:endParaRPr lang="es-ES" sz="1200" b="0" kern="0" dirty="0">
              <a:solidFill>
                <a:schemeClr val="tx1"/>
              </a:solidFill>
              <a:latin typeface="+mj-lt"/>
            </a:endParaRPr>
          </a:p>
          <a:p>
            <a:pPr marL="457200" indent="-457200">
              <a:buFont typeface="Arial" panose="020B0604020202020204" pitchFamily="34" charset="0"/>
              <a:buChar char="•"/>
            </a:pPr>
            <a:endParaRPr lang="es-ES" sz="1200" b="0" kern="0" dirty="0">
              <a:solidFill>
                <a:schemeClr val="tx1"/>
              </a:solidFill>
              <a:latin typeface="+mj-lt"/>
            </a:endParaRPr>
          </a:p>
        </p:txBody>
      </p:sp>
      <p:sp>
        <p:nvSpPr>
          <p:cNvPr id="12" name="Título 1">
            <a:extLst>
              <a:ext uri="{FF2B5EF4-FFF2-40B4-BE49-F238E27FC236}">
                <a16:creationId xmlns:a16="http://schemas.microsoft.com/office/drawing/2014/main" id="{3CEAFFF8-A088-439C-960B-1C7189E29992}"/>
              </a:ext>
            </a:extLst>
          </p:cNvPr>
          <p:cNvSpPr txBox="1">
            <a:spLocks/>
          </p:cNvSpPr>
          <p:nvPr/>
        </p:nvSpPr>
        <p:spPr bwMode="auto">
          <a:xfrm>
            <a:off x="210477" y="190477"/>
            <a:ext cx="62548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pt-BR" sz="2100" b="1" kern="0" dirty="0"/>
              <a:t>3º  Elemento: Titulares de Direitos e </a:t>
            </a:r>
          </a:p>
          <a:p>
            <a:r>
              <a:rPr lang="pt-BR" sz="2100" b="1" kern="0" dirty="0"/>
              <a:t>Titulares de Obrigações </a:t>
            </a:r>
          </a:p>
          <a:p>
            <a:endParaRPr lang="de-DE" sz="1350" kern="0" dirty="0">
              <a:solidFill>
                <a:schemeClr val="accent1"/>
              </a:solidFill>
            </a:endParaRPr>
          </a:p>
          <a:p>
            <a:endParaRPr lang="de-DE" sz="2100" kern="0" dirty="0"/>
          </a:p>
        </p:txBody>
      </p:sp>
      <p:pic>
        <p:nvPicPr>
          <p:cNvPr id="13" name="Picture 12" descr="A picture containing object&#10;&#10;Description automatically generated">
            <a:extLst>
              <a:ext uri="{FF2B5EF4-FFF2-40B4-BE49-F238E27FC236}">
                <a16:creationId xmlns:a16="http://schemas.microsoft.com/office/drawing/2014/main" id="{DA1D9112-2397-4938-B52D-4626AC76287F}"/>
              </a:ext>
            </a:extLst>
          </p:cNvPr>
          <p:cNvPicPr>
            <a:picLocks noChangeAspect="1"/>
          </p:cNvPicPr>
          <p:nvPr/>
        </p:nvPicPr>
        <p:blipFill>
          <a:blip r:embed="rId3"/>
          <a:stretch>
            <a:fillRect/>
          </a:stretch>
        </p:blipFill>
        <p:spPr>
          <a:xfrm>
            <a:off x="5739492" y="213378"/>
            <a:ext cx="3194031" cy="479741"/>
          </a:xfrm>
          <a:prstGeom prst="rect">
            <a:avLst/>
          </a:prstGeom>
        </p:spPr>
      </p:pic>
      <p:pic>
        <p:nvPicPr>
          <p:cNvPr id="4" name="Imagem 3">
            <a:extLst>
              <a:ext uri="{FF2B5EF4-FFF2-40B4-BE49-F238E27FC236}">
                <a16:creationId xmlns:a16="http://schemas.microsoft.com/office/drawing/2014/main" id="{482A8415-A71B-418D-9A01-140BB9CF763D}"/>
              </a:ext>
            </a:extLst>
          </p:cNvPr>
          <p:cNvPicPr>
            <a:picLocks noChangeAspect="1"/>
          </p:cNvPicPr>
          <p:nvPr/>
        </p:nvPicPr>
        <p:blipFill>
          <a:blip r:embed="rId4"/>
          <a:stretch>
            <a:fillRect/>
          </a:stretch>
        </p:blipFill>
        <p:spPr>
          <a:xfrm>
            <a:off x="1761500" y="1173892"/>
            <a:ext cx="5620999" cy="3670396"/>
          </a:xfrm>
          <a:prstGeom prst="rect">
            <a:avLst/>
          </a:prstGeom>
        </p:spPr>
      </p:pic>
    </p:spTree>
    <p:extLst>
      <p:ext uri="{BB962C8B-B14F-4D97-AF65-F5344CB8AC3E}">
        <p14:creationId xmlns:p14="http://schemas.microsoft.com/office/powerpoint/2010/main" val="5113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907DAE8-A621-40C7-A6B6-F76AFB8025B5}"/>
              </a:ext>
            </a:extLst>
          </p:cNvPr>
          <p:cNvSpPr/>
          <p:nvPr/>
        </p:nvSpPr>
        <p:spPr bwMode="auto">
          <a:xfrm>
            <a:off x="5066416" y="55817"/>
            <a:ext cx="781493" cy="779913"/>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pt-BR" sz="1650" b="1" dirty="0">
              <a:solidFill>
                <a:srgbClr val="999999"/>
              </a:solidFill>
              <a:latin typeface="Arial" charset="0"/>
            </a:endParaRPr>
          </a:p>
        </p:txBody>
      </p:sp>
      <p:sp>
        <p:nvSpPr>
          <p:cNvPr id="11" name="Título 1">
            <a:extLst>
              <a:ext uri="{FF2B5EF4-FFF2-40B4-BE49-F238E27FC236}">
                <a16:creationId xmlns:a16="http://schemas.microsoft.com/office/drawing/2014/main" id="{FEF41C91-A99D-4735-B20E-DBDE921AFA02}"/>
              </a:ext>
            </a:extLst>
          </p:cNvPr>
          <p:cNvSpPr txBox="1">
            <a:spLocks/>
          </p:cNvSpPr>
          <p:nvPr/>
        </p:nvSpPr>
        <p:spPr bwMode="auto">
          <a:xfrm>
            <a:off x="246385" y="118443"/>
            <a:ext cx="6065082" cy="46344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2100" b="1" kern="0" dirty="0"/>
              <a:t>A abordagem de direitos humanos</a:t>
            </a:r>
          </a:p>
          <a:p>
            <a:r>
              <a:rPr lang="es-MX" sz="1350" kern="0" dirty="0">
                <a:solidFill>
                  <a:schemeClr val="accent1"/>
                </a:solidFill>
              </a:rPr>
              <a:t>Vincular os três elementos</a:t>
            </a:r>
            <a:endParaRPr lang="de-DE" sz="1350" kern="0" dirty="0">
              <a:solidFill>
                <a:schemeClr val="accent1"/>
              </a:solidFill>
            </a:endParaRPr>
          </a:p>
          <a:p>
            <a:endParaRPr lang="de-DE" sz="2100" kern="0" dirty="0"/>
          </a:p>
        </p:txBody>
      </p:sp>
      <p:sp>
        <p:nvSpPr>
          <p:cNvPr id="16" name="Datumsplatzhalter 5">
            <a:extLst>
              <a:ext uri="{FF2B5EF4-FFF2-40B4-BE49-F238E27FC236}">
                <a16:creationId xmlns:a16="http://schemas.microsoft.com/office/drawing/2014/main" id="{2E556375-F4F4-4203-BB90-DCFA83FBEE1A}"/>
              </a:ext>
            </a:extLst>
          </p:cNvPr>
          <p:cNvSpPr txBox="1">
            <a:spLocks/>
          </p:cNvSpPr>
          <p:nvPr/>
        </p:nvSpPr>
        <p:spPr>
          <a:xfrm>
            <a:off x="992777" y="4874129"/>
            <a:ext cx="600279" cy="922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3BFE572-5891-4B26-B45B-DDFA537731A7}" type="datetime1">
              <a:rPr lang="de-DE" sz="600" smtClean="0">
                <a:solidFill>
                  <a:schemeClr val="bg1">
                    <a:lumMod val="50000"/>
                  </a:schemeClr>
                </a:solidFill>
                <a:latin typeface="+mj-lt"/>
              </a:rPr>
              <a:pPr/>
              <a:t>11.11.2019</a:t>
            </a:fld>
            <a:endParaRPr lang="en-GB" sz="600" dirty="0">
              <a:solidFill>
                <a:schemeClr val="bg1">
                  <a:lumMod val="50000"/>
                </a:schemeClr>
              </a:solidFill>
              <a:latin typeface="+mj-lt"/>
            </a:endParaRPr>
          </a:p>
        </p:txBody>
      </p:sp>
      <p:sp>
        <p:nvSpPr>
          <p:cNvPr id="10" name="Oval 5">
            <a:extLst>
              <a:ext uri="{FF2B5EF4-FFF2-40B4-BE49-F238E27FC236}">
                <a16:creationId xmlns:a16="http://schemas.microsoft.com/office/drawing/2014/main" id="{9B731877-0D2A-4BE7-BC43-B5FD07C8EE87}"/>
              </a:ext>
            </a:extLst>
          </p:cNvPr>
          <p:cNvSpPr>
            <a:spLocks noChangeArrowheads="1"/>
          </p:cNvSpPr>
          <p:nvPr/>
        </p:nvSpPr>
        <p:spPr bwMode="auto">
          <a:xfrm>
            <a:off x="1173893" y="601791"/>
            <a:ext cx="6858000" cy="4397426"/>
          </a:xfrm>
          <a:prstGeom prst="ellipse">
            <a:avLst/>
          </a:prstGeom>
          <a:solidFill>
            <a:srgbClr val="DDDDDD"/>
          </a:solidFill>
          <a:ln w="9525">
            <a:solidFill>
              <a:sysClr val="windowText" lastClr="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dirty="0">
              <a:ln>
                <a:noFill/>
              </a:ln>
              <a:solidFill>
                <a:prstClr val="black"/>
              </a:solidFill>
              <a:effectLst/>
              <a:uLnTx/>
              <a:uFillTx/>
              <a:cs typeface="Arial" charset="0"/>
            </a:endParaRPr>
          </a:p>
        </p:txBody>
      </p:sp>
      <p:pic>
        <p:nvPicPr>
          <p:cNvPr id="2" name="Imagem 1">
            <a:extLst>
              <a:ext uri="{FF2B5EF4-FFF2-40B4-BE49-F238E27FC236}">
                <a16:creationId xmlns:a16="http://schemas.microsoft.com/office/drawing/2014/main" id="{22A2E429-305B-4E0F-B8D0-D97A142E59B0}"/>
              </a:ext>
            </a:extLst>
          </p:cNvPr>
          <p:cNvPicPr>
            <a:picLocks noChangeAspect="1"/>
          </p:cNvPicPr>
          <p:nvPr/>
        </p:nvPicPr>
        <p:blipFill>
          <a:blip r:embed="rId3"/>
          <a:stretch>
            <a:fillRect/>
          </a:stretch>
        </p:blipFill>
        <p:spPr>
          <a:xfrm>
            <a:off x="2808071" y="1098290"/>
            <a:ext cx="3944454" cy="944962"/>
          </a:xfrm>
          <a:prstGeom prst="rect">
            <a:avLst/>
          </a:prstGeom>
        </p:spPr>
      </p:pic>
      <p:pic>
        <p:nvPicPr>
          <p:cNvPr id="7" name="Imagem 6">
            <a:extLst>
              <a:ext uri="{FF2B5EF4-FFF2-40B4-BE49-F238E27FC236}">
                <a16:creationId xmlns:a16="http://schemas.microsoft.com/office/drawing/2014/main" id="{3508641B-B19D-4F50-ABB5-1A5C9E413296}"/>
              </a:ext>
            </a:extLst>
          </p:cNvPr>
          <p:cNvPicPr>
            <a:picLocks noChangeAspect="1"/>
          </p:cNvPicPr>
          <p:nvPr/>
        </p:nvPicPr>
        <p:blipFill>
          <a:blip r:embed="rId4"/>
          <a:stretch>
            <a:fillRect/>
          </a:stretch>
        </p:blipFill>
        <p:spPr>
          <a:xfrm>
            <a:off x="2841602" y="3716175"/>
            <a:ext cx="3877392" cy="816935"/>
          </a:xfrm>
          <a:prstGeom prst="rect">
            <a:avLst/>
          </a:prstGeom>
        </p:spPr>
      </p:pic>
      <p:pic>
        <p:nvPicPr>
          <p:cNvPr id="8" name="Imagem 7">
            <a:extLst>
              <a:ext uri="{FF2B5EF4-FFF2-40B4-BE49-F238E27FC236}">
                <a16:creationId xmlns:a16="http://schemas.microsoft.com/office/drawing/2014/main" id="{0053F900-F309-4418-9134-02B57247D377}"/>
              </a:ext>
            </a:extLst>
          </p:cNvPr>
          <p:cNvPicPr>
            <a:picLocks noChangeAspect="1"/>
          </p:cNvPicPr>
          <p:nvPr/>
        </p:nvPicPr>
        <p:blipFill>
          <a:blip r:embed="rId5"/>
          <a:stretch>
            <a:fillRect/>
          </a:stretch>
        </p:blipFill>
        <p:spPr>
          <a:xfrm>
            <a:off x="4164227" y="3840613"/>
            <a:ext cx="1683682" cy="816935"/>
          </a:xfrm>
          <a:prstGeom prst="rect">
            <a:avLst/>
          </a:prstGeom>
        </p:spPr>
      </p:pic>
      <p:sp>
        <p:nvSpPr>
          <p:cNvPr id="18" name="Retângulo 17">
            <a:extLst>
              <a:ext uri="{FF2B5EF4-FFF2-40B4-BE49-F238E27FC236}">
                <a16:creationId xmlns:a16="http://schemas.microsoft.com/office/drawing/2014/main" id="{5F55D7B6-3335-490D-BB31-C31E9D8A1158}"/>
              </a:ext>
            </a:extLst>
          </p:cNvPr>
          <p:cNvSpPr/>
          <p:nvPr/>
        </p:nvSpPr>
        <p:spPr>
          <a:xfrm>
            <a:off x="4107343" y="3866412"/>
            <a:ext cx="1918146" cy="738664"/>
          </a:xfrm>
          <a:prstGeom prst="rect">
            <a:avLst/>
          </a:prstGeom>
        </p:spPr>
        <p:txBody>
          <a:bodyPr wrap="square">
            <a:spAutoFit/>
          </a:bodyPr>
          <a:lstStyle/>
          <a:p>
            <a:pPr>
              <a:spcBef>
                <a:spcPct val="50000"/>
              </a:spcBef>
            </a:pPr>
            <a:r>
              <a:rPr lang="de-DE" sz="1400" b="1" dirty="0">
                <a:solidFill>
                  <a:srgbClr val="000000"/>
                </a:solidFill>
                <a:cs typeface="Arial" charset="0"/>
              </a:rPr>
              <a:t>Respeitar, proteger e garantir os direitos</a:t>
            </a:r>
          </a:p>
        </p:txBody>
      </p:sp>
      <p:pic>
        <p:nvPicPr>
          <p:cNvPr id="19" name="Imagem 18">
            <a:extLst>
              <a:ext uri="{FF2B5EF4-FFF2-40B4-BE49-F238E27FC236}">
                <a16:creationId xmlns:a16="http://schemas.microsoft.com/office/drawing/2014/main" id="{86FEC480-E6B9-4672-BFD5-1C5CE5778EE6}"/>
              </a:ext>
            </a:extLst>
          </p:cNvPr>
          <p:cNvPicPr>
            <a:picLocks noChangeAspect="1"/>
          </p:cNvPicPr>
          <p:nvPr/>
        </p:nvPicPr>
        <p:blipFill>
          <a:blip r:embed="rId6"/>
          <a:stretch>
            <a:fillRect/>
          </a:stretch>
        </p:blipFill>
        <p:spPr>
          <a:xfrm>
            <a:off x="450559" y="2350371"/>
            <a:ext cx="1536325" cy="798645"/>
          </a:xfrm>
          <a:prstGeom prst="rect">
            <a:avLst/>
          </a:prstGeom>
        </p:spPr>
      </p:pic>
      <p:pic>
        <p:nvPicPr>
          <p:cNvPr id="22" name="Imagem 21">
            <a:extLst>
              <a:ext uri="{FF2B5EF4-FFF2-40B4-BE49-F238E27FC236}">
                <a16:creationId xmlns:a16="http://schemas.microsoft.com/office/drawing/2014/main" id="{35592CA0-64C4-445C-ABFB-AAD5889D9F08}"/>
              </a:ext>
            </a:extLst>
          </p:cNvPr>
          <p:cNvPicPr>
            <a:picLocks noChangeAspect="1"/>
          </p:cNvPicPr>
          <p:nvPr/>
        </p:nvPicPr>
        <p:blipFill>
          <a:blip r:embed="rId7"/>
          <a:stretch>
            <a:fillRect/>
          </a:stretch>
        </p:blipFill>
        <p:spPr>
          <a:xfrm>
            <a:off x="7230501" y="2347323"/>
            <a:ext cx="1536325" cy="804742"/>
          </a:xfrm>
          <a:prstGeom prst="rect">
            <a:avLst/>
          </a:prstGeom>
        </p:spPr>
      </p:pic>
      <p:sp>
        <p:nvSpPr>
          <p:cNvPr id="13" name="Seta: Pentágono 12">
            <a:extLst>
              <a:ext uri="{FF2B5EF4-FFF2-40B4-BE49-F238E27FC236}">
                <a16:creationId xmlns:a16="http://schemas.microsoft.com/office/drawing/2014/main" id="{68890752-469B-4A64-987C-C92426D5FEC7}"/>
              </a:ext>
            </a:extLst>
          </p:cNvPr>
          <p:cNvSpPr/>
          <p:nvPr/>
        </p:nvSpPr>
        <p:spPr>
          <a:xfrm>
            <a:off x="6174954" y="2691900"/>
            <a:ext cx="45719" cy="4571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5CCF8333-C1D7-4B55-B021-558E56543AC0}"/>
              </a:ext>
            </a:extLst>
          </p:cNvPr>
          <p:cNvPicPr>
            <a:picLocks noChangeAspect="1"/>
          </p:cNvPicPr>
          <p:nvPr/>
        </p:nvPicPr>
        <p:blipFill>
          <a:blip r:embed="rId8"/>
          <a:stretch>
            <a:fillRect/>
          </a:stretch>
        </p:blipFill>
        <p:spPr>
          <a:xfrm>
            <a:off x="1955167" y="2276210"/>
            <a:ext cx="1304554" cy="1060068"/>
          </a:xfrm>
          <a:prstGeom prst="rect">
            <a:avLst/>
          </a:prstGeom>
        </p:spPr>
      </p:pic>
      <p:pic>
        <p:nvPicPr>
          <p:cNvPr id="23" name="Imagem 22">
            <a:extLst>
              <a:ext uri="{FF2B5EF4-FFF2-40B4-BE49-F238E27FC236}">
                <a16:creationId xmlns:a16="http://schemas.microsoft.com/office/drawing/2014/main" id="{964EA16D-7987-4FFA-BA22-337339A20BE1}"/>
              </a:ext>
            </a:extLst>
          </p:cNvPr>
          <p:cNvPicPr>
            <a:picLocks noChangeAspect="1"/>
          </p:cNvPicPr>
          <p:nvPr/>
        </p:nvPicPr>
        <p:blipFill>
          <a:blip r:embed="rId9"/>
          <a:stretch>
            <a:fillRect/>
          </a:stretch>
        </p:blipFill>
        <p:spPr>
          <a:xfrm>
            <a:off x="2050244" y="2370406"/>
            <a:ext cx="1258675" cy="1114244"/>
          </a:xfrm>
          <a:prstGeom prst="rect">
            <a:avLst/>
          </a:prstGeom>
        </p:spPr>
      </p:pic>
      <p:pic>
        <p:nvPicPr>
          <p:cNvPr id="24" name="Imagem 23">
            <a:extLst>
              <a:ext uri="{FF2B5EF4-FFF2-40B4-BE49-F238E27FC236}">
                <a16:creationId xmlns:a16="http://schemas.microsoft.com/office/drawing/2014/main" id="{891A8076-8670-499C-BC48-6C4CEAE290B8}"/>
              </a:ext>
            </a:extLst>
          </p:cNvPr>
          <p:cNvPicPr>
            <a:picLocks noChangeAspect="1"/>
          </p:cNvPicPr>
          <p:nvPr/>
        </p:nvPicPr>
        <p:blipFill>
          <a:blip r:embed="rId10"/>
          <a:stretch>
            <a:fillRect/>
          </a:stretch>
        </p:blipFill>
        <p:spPr>
          <a:xfrm>
            <a:off x="6001534" y="2244684"/>
            <a:ext cx="1338379" cy="1042506"/>
          </a:xfrm>
          <a:prstGeom prst="rect">
            <a:avLst/>
          </a:prstGeom>
        </p:spPr>
      </p:pic>
      <p:pic>
        <p:nvPicPr>
          <p:cNvPr id="25" name="Imagem 24">
            <a:extLst>
              <a:ext uri="{FF2B5EF4-FFF2-40B4-BE49-F238E27FC236}">
                <a16:creationId xmlns:a16="http://schemas.microsoft.com/office/drawing/2014/main" id="{2E78D028-9641-4108-8165-D2B7F89D69B4}"/>
              </a:ext>
            </a:extLst>
          </p:cNvPr>
          <p:cNvPicPr>
            <a:picLocks noChangeAspect="1"/>
          </p:cNvPicPr>
          <p:nvPr/>
        </p:nvPicPr>
        <p:blipFill>
          <a:blip r:embed="rId11"/>
          <a:stretch>
            <a:fillRect/>
          </a:stretch>
        </p:blipFill>
        <p:spPr>
          <a:xfrm>
            <a:off x="6001535" y="2366679"/>
            <a:ext cx="1187298" cy="1072989"/>
          </a:xfrm>
          <a:prstGeom prst="rect">
            <a:avLst/>
          </a:prstGeom>
        </p:spPr>
      </p:pic>
      <p:pic>
        <p:nvPicPr>
          <p:cNvPr id="26" name="Imagem 25">
            <a:extLst>
              <a:ext uri="{FF2B5EF4-FFF2-40B4-BE49-F238E27FC236}">
                <a16:creationId xmlns:a16="http://schemas.microsoft.com/office/drawing/2014/main" id="{DB53F4A8-6492-43DB-B540-1D3038D607DF}"/>
              </a:ext>
            </a:extLst>
          </p:cNvPr>
          <p:cNvPicPr>
            <a:picLocks noChangeAspect="1"/>
          </p:cNvPicPr>
          <p:nvPr/>
        </p:nvPicPr>
        <p:blipFill>
          <a:blip r:embed="rId12"/>
          <a:stretch>
            <a:fillRect/>
          </a:stretch>
        </p:blipFill>
        <p:spPr>
          <a:xfrm>
            <a:off x="3383176" y="2011278"/>
            <a:ext cx="2524491" cy="1612754"/>
          </a:xfrm>
          <a:prstGeom prst="rect">
            <a:avLst/>
          </a:prstGeom>
        </p:spPr>
      </p:pic>
      <p:pic>
        <p:nvPicPr>
          <p:cNvPr id="28" name="Imagem 27">
            <a:extLst>
              <a:ext uri="{FF2B5EF4-FFF2-40B4-BE49-F238E27FC236}">
                <a16:creationId xmlns:a16="http://schemas.microsoft.com/office/drawing/2014/main" id="{9D92117F-4BD7-45B6-9E11-7B25AE18D3EE}"/>
              </a:ext>
            </a:extLst>
          </p:cNvPr>
          <p:cNvPicPr>
            <a:picLocks noChangeAspect="1"/>
          </p:cNvPicPr>
          <p:nvPr/>
        </p:nvPicPr>
        <p:blipFill>
          <a:blip r:embed="rId13"/>
          <a:stretch>
            <a:fillRect/>
          </a:stretch>
        </p:blipFill>
        <p:spPr>
          <a:xfrm>
            <a:off x="3404515" y="2022719"/>
            <a:ext cx="2500445" cy="548381"/>
          </a:xfrm>
          <a:prstGeom prst="rect">
            <a:avLst/>
          </a:prstGeom>
        </p:spPr>
      </p:pic>
      <p:pic>
        <p:nvPicPr>
          <p:cNvPr id="29" name="Imagem 28">
            <a:extLst>
              <a:ext uri="{FF2B5EF4-FFF2-40B4-BE49-F238E27FC236}">
                <a16:creationId xmlns:a16="http://schemas.microsoft.com/office/drawing/2014/main" id="{60616B20-B418-4ED9-9184-C5161C571BCE}"/>
              </a:ext>
            </a:extLst>
          </p:cNvPr>
          <p:cNvPicPr>
            <a:picLocks noChangeAspect="1"/>
          </p:cNvPicPr>
          <p:nvPr/>
        </p:nvPicPr>
        <p:blipFill>
          <a:blip r:embed="rId14"/>
          <a:stretch>
            <a:fillRect/>
          </a:stretch>
        </p:blipFill>
        <p:spPr>
          <a:xfrm>
            <a:off x="3446536" y="3078931"/>
            <a:ext cx="2334970" cy="521626"/>
          </a:xfrm>
          <a:prstGeom prst="rect">
            <a:avLst/>
          </a:prstGeom>
        </p:spPr>
      </p:pic>
      <p:sp>
        <p:nvSpPr>
          <p:cNvPr id="35" name="Textfeld 70">
            <a:extLst>
              <a:ext uri="{FF2B5EF4-FFF2-40B4-BE49-F238E27FC236}">
                <a16:creationId xmlns:a16="http://schemas.microsoft.com/office/drawing/2014/main" id="{E6B22D95-D579-488D-AC19-F8A7869C7B02}"/>
              </a:ext>
            </a:extLst>
          </p:cNvPr>
          <p:cNvSpPr txBox="1"/>
          <p:nvPr/>
        </p:nvSpPr>
        <p:spPr>
          <a:xfrm>
            <a:off x="23366" y="1036205"/>
            <a:ext cx="2623642" cy="1384995"/>
          </a:xfrm>
          <a:prstGeom prst="rect">
            <a:avLst/>
          </a:prstGeom>
          <a:noFill/>
        </p:spPr>
        <p:txBody>
          <a:bodyPr wrap="square" rtlCol="0">
            <a:spAutoFit/>
          </a:bodyPr>
          <a:lstStyle/>
          <a:p>
            <a:r>
              <a:rPr lang="pt-BR" sz="1400" b="1" dirty="0">
                <a:solidFill>
                  <a:schemeClr val="bg2">
                    <a:lumMod val="25000"/>
                  </a:schemeClr>
                </a:solidFill>
              </a:rPr>
              <a:t>Capacitar povos indígenas,  sociedade civil, para que conheçam e exijam seus direitos humanos e seu direito à consulta previa</a:t>
            </a:r>
          </a:p>
          <a:p>
            <a:endParaRPr lang="de-DE" sz="1400" b="1" dirty="0">
              <a:solidFill>
                <a:schemeClr val="bg2">
                  <a:lumMod val="25000"/>
                </a:schemeClr>
              </a:solidFill>
            </a:endParaRPr>
          </a:p>
        </p:txBody>
      </p:sp>
      <p:sp>
        <p:nvSpPr>
          <p:cNvPr id="36" name="Textfeld 66">
            <a:extLst>
              <a:ext uri="{FF2B5EF4-FFF2-40B4-BE49-F238E27FC236}">
                <a16:creationId xmlns:a16="http://schemas.microsoft.com/office/drawing/2014/main" id="{A4DB0F59-B305-4C11-81AB-76924B0AE4D2}"/>
              </a:ext>
            </a:extLst>
          </p:cNvPr>
          <p:cNvSpPr txBox="1"/>
          <p:nvPr/>
        </p:nvSpPr>
        <p:spPr>
          <a:xfrm>
            <a:off x="-27124" y="3755476"/>
            <a:ext cx="3240360" cy="1169551"/>
          </a:xfrm>
          <a:prstGeom prst="rect">
            <a:avLst/>
          </a:prstGeom>
          <a:noFill/>
        </p:spPr>
        <p:txBody>
          <a:bodyPr wrap="square" rtlCol="0">
            <a:spAutoFit/>
          </a:bodyPr>
          <a:lstStyle/>
          <a:p>
            <a:r>
              <a:rPr lang="pt-BR" sz="1400" b="1" dirty="0"/>
              <a:t>Facilitar o acesso da sociedade civil aos estudos de impacto ambiental e social, para participar e monitorar a atuação do Estado/empresas ou elaborar denúncias</a:t>
            </a:r>
            <a:endParaRPr lang="de-DE" sz="1400" b="1" dirty="0"/>
          </a:p>
        </p:txBody>
      </p:sp>
      <p:sp>
        <p:nvSpPr>
          <p:cNvPr id="41" name="Textfeld 65">
            <a:extLst>
              <a:ext uri="{FF2B5EF4-FFF2-40B4-BE49-F238E27FC236}">
                <a16:creationId xmlns:a16="http://schemas.microsoft.com/office/drawing/2014/main" id="{CFC68B0E-7E67-4982-9867-F37EC6084DE6}"/>
              </a:ext>
            </a:extLst>
          </p:cNvPr>
          <p:cNvSpPr txBox="1"/>
          <p:nvPr/>
        </p:nvSpPr>
        <p:spPr>
          <a:xfrm>
            <a:off x="6733580" y="3311309"/>
            <a:ext cx="2031596" cy="1815882"/>
          </a:xfrm>
          <a:prstGeom prst="rect">
            <a:avLst/>
          </a:prstGeom>
          <a:noFill/>
        </p:spPr>
        <p:txBody>
          <a:bodyPr wrap="square" rtlCol="0">
            <a:spAutoFit/>
          </a:bodyPr>
          <a:lstStyle/>
          <a:p>
            <a:r>
              <a:rPr lang="pt-BR" sz="1400" b="1" dirty="0"/>
              <a:t>Apoiar o Estado, p. ex. os funcionários do TCU em sua cobrança pela transparência das empresas, dar acesso à informação para a população  </a:t>
            </a:r>
            <a:endParaRPr lang="de-DE" sz="1400" b="1" dirty="0"/>
          </a:p>
        </p:txBody>
      </p:sp>
      <p:pic>
        <p:nvPicPr>
          <p:cNvPr id="42" name="Imagem 41">
            <a:extLst>
              <a:ext uri="{FF2B5EF4-FFF2-40B4-BE49-F238E27FC236}">
                <a16:creationId xmlns:a16="http://schemas.microsoft.com/office/drawing/2014/main" id="{914BB10A-C4CE-4F2D-82DB-68314B83881F}"/>
              </a:ext>
            </a:extLst>
          </p:cNvPr>
          <p:cNvPicPr>
            <a:picLocks noChangeAspect="1"/>
          </p:cNvPicPr>
          <p:nvPr/>
        </p:nvPicPr>
        <p:blipFill>
          <a:blip r:embed="rId15"/>
          <a:stretch>
            <a:fillRect/>
          </a:stretch>
        </p:blipFill>
        <p:spPr>
          <a:xfrm>
            <a:off x="3062671" y="711468"/>
            <a:ext cx="3158002" cy="489519"/>
          </a:xfrm>
          <a:prstGeom prst="rect">
            <a:avLst/>
          </a:prstGeom>
        </p:spPr>
      </p:pic>
      <p:sp>
        <p:nvSpPr>
          <p:cNvPr id="43" name="Textfeld 63">
            <a:extLst>
              <a:ext uri="{FF2B5EF4-FFF2-40B4-BE49-F238E27FC236}">
                <a16:creationId xmlns:a16="http://schemas.microsoft.com/office/drawing/2014/main" id="{7856C616-8E59-49E0-AF4B-69D9D2447947}"/>
              </a:ext>
            </a:extLst>
          </p:cNvPr>
          <p:cNvSpPr txBox="1"/>
          <p:nvPr/>
        </p:nvSpPr>
        <p:spPr>
          <a:xfrm>
            <a:off x="6574609" y="360158"/>
            <a:ext cx="2654641" cy="1169551"/>
          </a:xfrm>
          <a:prstGeom prst="rect">
            <a:avLst/>
          </a:prstGeom>
          <a:noFill/>
        </p:spPr>
        <p:txBody>
          <a:bodyPr wrap="square" rtlCol="0">
            <a:spAutoFit/>
          </a:bodyPr>
          <a:lstStyle/>
          <a:p>
            <a:r>
              <a:rPr lang="pt-BR" sz="1400" b="1" dirty="0"/>
              <a:t>Apoiar as empresas extrativas no cumprimento da devida diligência, </a:t>
            </a:r>
            <a:r>
              <a:rPr lang="pt-BR" sz="1400" b="1" dirty="0" err="1"/>
              <a:t>con-duzir</a:t>
            </a:r>
            <a:r>
              <a:rPr lang="pt-BR" sz="1400" b="1" dirty="0"/>
              <a:t> estudos de impactos, realizar consulta, informar</a:t>
            </a:r>
            <a:endParaRPr lang="de-DE" sz="1400" b="1" dirty="0">
              <a:solidFill>
                <a:schemeClr val="bg2">
                  <a:lumMod val="25000"/>
                </a:schemeClr>
              </a:solidFill>
            </a:endParaRPr>
          </a:p>
        </p:txBody>
      </p:sp>
      <p:sp>
        <p:nvSpPr>
          <p:cNvPr id="44" name="Rectangle 30">
            <a:extLst>
              <a:ext uri="{FF2B5EF4-FFF2-40B4-BE49-F238E27FC236}">
                <a16:creationId xmlns:a16="http://schemas.microsoft.com/office/drawing/2014/main" id="{516ECA0C-2892-42AC-BC3F-7C5AF149CE38}"/>
              </a:ext>
            </a:extLst>
          </p:cNvPr>
          <p:cNvSpPr>
            <a:spLocks noChangeArrowheads="1"/>
          </p:cNvSpPr>
          <p:nvPr/>
        </p:nvSpPr>
        <p:spPr bwMode="auto">
          <a:xfrm>
            <a:off x="3383176" y="2571100"/>
            <a:ext cx="2500445" cy="507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spcBef>
                <a:spcPts val="0"/>
              </a:spcBef>
            </a:pPr>
            <a:r>
              <a:rPr lang="es-ES" sz="1350" b="1" dirty="0"/>
              <a:t>Não discriminação e igualdade de oportunidades</a:t>
            </a:r>
            <a:endParaRPr lang="de-DE" sz="1350" b="1" dirty="0">
              <a:cs typeface="Arial" charset="0"/>
            </a:endParaRPr>
          </a:p>
        </p:txBody>
      </p:sp>
    </p:spTree>
    <p:extLst>
      <p:ext uri="{BB962C8B-B14F-4D97-AF65-F5344CB8AC3E}">
        <p14:creationId xmlns:p14="http://schemas.microsoft.com/office/powerpoint/2010/main" val="364426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p:bldP spid="43" grpId="0"/>
    </p:bldLst>
  </p:timing>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_Standard_PPT_Mastervorlagen_en_2019-02.pptx" id="{58BAC1C1-9805-4408-A1E8-D1E88CC09B37}" vid="{48A7AC99-3C7E-4DB8-B81E-0A4F3F48532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FD7DCFF121E6F4C93F13205EF3EFFC0" ma:contentTypeVersion="8" ma:contentTypeDescription="Ein neues Dokument erstellen." ma:contentTypeScope="" ma:versionID="5f41e9153d2b022c391fd7c1ed2d4080">
  <xsd:schema xmlns:xsd="http://www.w3.org/2001/XMLSchema" xmlns:xs="http://www.w3.org/2001/XMLSchema" xmlns:p="http://schemas.microsoft.com/office/2006/metadata/properties" xmlns:ns3="d9639a41-f1c4-4da8-ad4b-903641db3483" xmlns:ns4="76db512b-656f-4bca-b885-f689d42d1ccc" targetNamespace="http://schemas.microsoft.com/office/2006/metadata/properties" ma:root="true" ma:fieldsID="8e1982ecabda15cdfd856a25efa31a96" ns3:_="" ns4:_="">
    <xsd:import namespace="d9639a41-f1c4-4da8-ad4b-903641db3483"/>
    <xsd:import namespace="76db512b-656f-4bca-b885-f689d42d1c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39a41-f1c4-4da8-ad4b-903641db3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db512b-656f-4bca-b885-f689d42d1cc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16C557-9A93-4E46-B5DF-A84DB2A5222F}">
  <ds:schemaRefs>
    <ds:schemaRef ds:uri="http://schemas.microsoft.com/sharepoint/v3/contenttype/forms"/>
  </ds:schemaRefs>
</ds:datastoreItem>
</file>

<file path=customXml/itemProps2.xml><?xml version="1.0" encoding="utf-8"?>
<ds:datastoreItem xmlns:ds="http://schemas.openxmlformats.org/officeDocument/2006/customXml" ds:itemID="{402770BF-48B5-4FDB-80B5-2E7067BB6BF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76db512b-656f-4bca-b885-f689d42d1ccc"/>
    <ds:schemaRef ds:uri="http://schemas.openxmlformats.org/package/2006/metadata/core-properties"/>
    <ds:schemaRef ds:uri="d9639a41-f1c4-4da8-ad4b-903641db3483"/>
    <ds:schemaRef ds:uri="http://www.w3.org/XML/1998/namespace"/>
  </ds:schemaRefs>
</ds:datastoreItem>
</file>

<file path=customXml/itemProps3.xml><?xml version="1.0" encoding="utf-8"?>
<ds:datastoreItem xmlns:ds="http://schemas.openxmlformats.org/officeDocument/2006/customXml" ds:itemID="{4B3679FD-DC6A-4161-8441-720572096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39a41-f1c4-4da8-ad4b-903641db3483"/>
    <ds:schemaRef ds:uri="76db512b-656f-4bca-b885-f689d42d1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giz-standard-powerpoint-en</Template>
  <TotalTime>4963</TotalTime>
  <Words>2758</Words>
  <Application>Microsoft Office PowerPoint</Application>
  <PresentationFormat>Apresentação na tela (16:9)</PresentationFormat>
  <Paragraphs>208</Paragraphs>
  <Slides>15</Slides>
  <Notes>14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Symbol</vt:lpstr>
      <vt:lpstr>Wingdings</vt:lpstr>
      <vt:lpstr>Master English</vt:lpstr>
      <vt:lpstr>Direitos Humanos na Cooperação Alemã - Conceito e instrumentos relacionados com segurança de barragens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Muito obrigada!! Contato</vt:lpstr>
      <vt:lpstr>Apresentação do PowerPoint</vt:lpstr>
      <vt:lpstr>Apresentação do PowerPoint</vt:lpstr>
      <vt:lpstr>Apresentação do PowerPoint</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information:</dc:title>
  <dc:creator>Julia Bastian</dc:creator>
  <cp:lastModifiedBy>Friederike Brinkmeier</cp:lastModifiedBy>
  <cp:revision>183</cp:revision>
  <dcterms:created xsi:type="dcterms:W3CDTF">2019-08-08T14:45:31Z</dcterms:created>
  <dcterms:modified xsi:type="dcterms:W3CDTF">2019-11-11T12:40:24Z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0x010100AFD7DCFF121E6F4C93F13205EF3EFFC0</vt:lpwstr>
  </property>
</Properties>
</file>