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5" r:id="rId4"/>
    <p:sldId id="258" r:id="rId5"/>
    <p:sldId id="283" r:id="rId6"/>
    <p:sldId id="259" r:id="rId7"/>
    <p:sldId id="284" r:id="rId8"/>
    <p:sldId id="260" r:id="rId9"/>
    <p:sldId id="268" r:id="rId10"/>
    <p:sldId id="281" r:id="rId11"/>
    <p:sldId id="282" r:id="rId12"/>
    <p:sldId id="261" r:id="rId13"/>
    <p:sldId id="265" r:id="rId14"/>
    <p:sldId id="262" r:id="rId15"/>
    <p:sldId id="271" r:id="rId16"/>
    <p:sldId id="286" r:id="rId17"/>
    <p:sldId id="290" r:id="rId18"/>
    <p:sldId id="288" r:id="rId19"/>
    <p:sldId id="289" r:id="rId20"/>
    <p:sldId id="287" r:id="rId21"/>
    <p:sldId id="291" r:id="rId22"/>
    <p:sldId id="292" r:id="rId23"/>
    <p:sldId id="293" r:id="rId24"/>
    <p:sldId id="294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623"/>
    <a:srgbClr val="005064"/>
    <a:srgbClr val="093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5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4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4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7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0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5755-C91E-C443-97B1-FD9C9F16872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04AB-3A14-084D-AE5B-7B2F4AE8D1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_kN8f_Ux1H0" TargetMode="External"/><Relationship Id="rId5" Type="http://schemas.openxmlformats.org/officeDocument/2006/relationships/image" Target="../media/image19.emf"/><Relationship Id="rId4" Type="http://schemas.openxmlformats.org/officeDocument/2006/relationships/hyperlink" Target="OS%20BENEFICIOS%20DAS%20BARRAGENS%20E%20RESERVATORIOS_2018-08-15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0885"/>
            <a:ext cx="9143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rgbClr val="093240"/>
                </a:solidFill>
                <a:latin typeface="Source Sans Pro Light"/>
                <a:cs typeface="Source Sans Pro Light"/>
              </a:rPr>
              <a:t>CBDB</a:t>
            </a:r>
          </a:p>
          <a:p>
            <a:pPr algn="ctr"/>
            <a:r>
              <a:rPr lang="en-US" sz="4000" b="1" dirty="0" err="1" smtClean="0">
                <a:solidFill>
                  <a:srgbClr val="093240"/>
                </a:solidFill>
                <a:latin typeface="Source Sans Pro"/>
                <a:cs typeface="Source Sans Pro"/>
              </a:rPr>
              <a:t>Comitê</a:t>
            </a:r>
            <a:r>
              <a:rPr lang="en-US" sz="4000" b="1" dirty="0" smtClean="0">
                <a:solidFill>
                  <a:srgbClr val="093240"/>
                </a:solidFill>
                <a:latin typeface="Source Sans Pro"/>
                <a:cs typeface="Source Sans Pro"/>
              </a:rPr>
              <a:t> </a:t>
            </a:r>
            <a:r>
              <a:rPr lang="en-US" sz="4000" b="1" dirty="0" err="1" smtClean="0">
                <a:solidFill>
                  <a:srgbClr val="093240"/>
                </a:solidFill>
                <a:latin typeface="Source Sans Pro"/>
                <a:cs typeface="Source Sans Pro"/>
              </a:rPr>
              <a:t>Brasileiro</a:t>
            </a:r>
            <a:r>
              <a:rPr lang="en-US" sz="4000" b="1" dirty="0" smtClean="0">
                <a:solidFill>
                  <a:srgbClr val="093240"/>
                </a:solidFill>
                <a:latin typeface="Source Sans Pro"/>
                <a:cs typeface="Source Sans Pro"/>
              </a:rPr>
              <a:t> de </a:t>
            </a:r>
            <a:r>
              <a:rPr lang="en-US" sz="4000" b="1" dirty="0" err="1" smtClean="0">
                <a:solidFill>
                  <a:srgbClr val="093240"/>
                </a:solidFill>
                <a:latin typeface="Source Sans Pro"/>
                <a:cs typeface="Source Sans Pro"/>
              </a:rPr>
              <a:t>Barragens</a:t>
            </a:r>
            <a:endParaRPr lang="en-US" sz="4000" b="1" dirty="0">
              <a:solidFill>
                <a:srgbClr val="093240"/>
              </a:solidFill>
              <a:latin typeface="Source Sans Pro"/>
              <a:cs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534" y="3851688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 smtClean="0">
                <a:solidFill>
                  <a:srgbClr val="093240"/>
                </a:solidFill>
                <a:latin typeface="Source Sans Pro Light"/>
                <a:cs typeface="Source Sans Pro Light"/>
              </a:rPr>
              <a:t>ÁGUA E ENERGIA PARA A VIDA</a:t>
            </a:r>
            <a:endParaRPr lang="en-US" b="1" spc="300" dirty="0">
              <a:solidFill>
                <a:srgbClr val="093240"/>
              </a:solidFill>
              <a:latin typeface="Source Sans Pro Light"/>
              <a:cs typeface="Source Sans Pro Light"/>
            </a:endParaRPr>
          </a:p>
        </p:txBody>
      </p:sp>
      <p:pic>
        <p:nvPicPr>
          <p:cNvPr id="8" name="Picture 7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4" y="5742434"/>
            <a:ext cx="1116139" cy="788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6534" y="6161823"/>
            <a:ext cx="4988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rgbClr val="FFFFFF"/>
                </a:solidFill>
                <a:latin typeface="Source Sans Pro Light"/>
                <a:cs typeface="Source Sans Pro Light"/>
              </a:rPr>
              <a:t>www.cbdb.org.br</a:t>
            </a:r>
            <a:r>
              <a:rPr lang="pl-PL" sz="1400" dirty="0">
                <a:solidFill>
                  <a:srgbClr val="FFFFFF"/>
                </a:solidFill>
                <a:latin typeface="Source Sans Pro Light"/>
                <a:cs typeface="Source Sans Pro Light"/>
              </a:rPr>
              <a:t>  </a:t>
            </a:r>
            <a:r>
              <a:rPr lang="pl-PL" sz="14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 |    </a:t>
            </a:r>
            <a:r>
              <a:rPr lang="pl-PL" sz="1400" dirty="0" err="1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cbdb</a:t>
            </a:r>
            <a:r>
              <a:rPr lang="pl-PL" sz="1400" dirty="0" err="1">
                <a:solidFill>
                  <a:srgbClr val="FFFFFF"/>
                </a:solidFill>
                <a:latin typeface="Source Sans Pro Light"/>
                <a:cs typeface="Source Sans Pro Light"/>
              </a:rPr>
              <a:t>@cbdb.org.br</a:t>
            </a:r>
            <a:r>
              <a:rPr lang="pl-PL" sz="1400" dirty="0">
                <a:solidFill>
                  <a:srgbClr val="FFFFFF"/>
                </a:solidFill>
                <a:latin typeface="Source Sans Pro Light"/>
                <a:cs typeface="Source Sans Pro Light"/>
              </a:rPr>
              <a:t> </a:t>
            </a:r>
            <a:r>
              <a:rPr lang="pl-PL" sz="14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  |   +55 </a:t>
            </a:r>
            <a:r>
              <a:rPr lang="pl-PL" sz="1400" dirty="0">
                <a:solidFill>
                  <a:srgbClr val="FFFFFF"/>
                </a:solidFill>
                <a:latin typeface="Source Sans Pro Light"/>
                <a:cs typeface="Source Sans Pro Light"/>
              </a:rPr>
              <a:t>21 2528.5320</a:t>
            </a:r>
            <a:endParaRPr lang="en-US" sz="1400" dirty="0">
              <a:solidFill>
                <a:srgbClr val="FFFFFF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19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ource Sans Pro"/>
                <a:cs typeface="Source Sans Pro"/>
              </a:rPr>
              <a:t>FOLDER INSTITUCIONAL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/>
          <a:stretch>
            <a:fillRect/>
          </a:stretch>
        </p:blipFill>
        <p:spPr bwMode="auto">
          <a:xfrm>
            <a:off x="-30163" y="1435238"/>
            <a:ext cx="91741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ource Sans Pro"/>
                <a:cs typeface="Source Sans Pro"/>
              </a:rPr>
              <a:t>FOLDER </a:t>
            </a:r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INSTIT\UCIONAL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"/>
          <a:stretch>
            <a:fillRect/>
          </a:stretch>
        </p:blipFill>
        <p:spPr bwMode="auto">
          <a:xfrm>
            <a:off x="0" y="1633538"/>
            <a:ext cx="912971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8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004" y="616435"/>
            <a:ext cx="361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COMISSÕES TÉCNICAS NACIONAIS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9672" y="1633687"/>
            <a:ext cx="754756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Registro de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Segurança de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Barragens de Concreto;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Hidráulica em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Barragens de Terra e </a:t>
            </a:r>
            <a:r>
              <a:rPr lang="pt-BR" dirty="0" err="1">
                <a:latin typeface="Source Sans Pro Light"/>
                <a:cs typeface="Source Sans Pro Light"/>
              </a:rPr>
              <a:t>Enrocamento</a:t>
            </a:r>
            <a:r>
              <a:rPr lang="pt-BR" dirty="0">
                <a:latin typeface="Source Sans Pro Light"/>
                <a:cs typeface="Source Sans Pro Light"/>
              </a:rPr>
              <a:t>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Barragens de </a:t>
            </a:r>
            <a:r>
              <a:rPr lang="pt-BR" dirty="0" err="1">
                <a:latin typeface="Source Sans Pro Light"/>
                <a:cs typeface="Source Sans Pro Light"/>
              </a:rPr>
              <a:t>Enrocamento</a:t>
            </a:r>
            <a:r>
              <a:rPr lang="pt-BR" dirty="0">
                <a:latin typeface="Source Sans Pro Light"/>
                <a:cs typeface="Source Sans Pro Light"/>
              </a:rPr>
              <a:t> com Face de Concreto;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Barragens de Rejeitos;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spc="-20" dirty="0" smtClean="0">
                <a:latin typeface="Source Sans Pro Light"/>
                <a:cs typeface="Source Sans Pro Light"/>
              </a:rPr>
              <a:t>Comissão </a:t>
            </a:r>
            <a:r>
              <a:rPr lang="pt-BR" spc="-20" dirty="0">
                <a:latin typeface="Source Sans Pro Light"/>
                <a:cs typeface="Source Sans Pro Light"/>
              </a:rPr>
              <a:t>de Formas de Contratação de Serviços de Engenharia e Construção;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Impacto Ambiental de Barragens e Reservatórios;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Pesquisa, Desenvolvimento e Inovação na Área de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Comissão </a:t>
            </a:r>
            <a:r>
              <a:rPr lang="pt-BR" dirty="0">
                <a:latin typeface="Source Sans Pro Light"/>
                <a:cs typeface="Source Sans Pro Light"/>
              </a:rPr>
              <a:t>de Obras de Proteção e Contenção de Fluxo de Detritos</a:t>
            </a:r>
            <a:r>
              <a:rPr lang="pt-BR" dirty="0" smtClean="0">
                <a:latin typeface="Source Sans Pro Light"/>
                <a:cs typeface="Source Sans Pro Light"/>
              </a:rPr>
              <a:t>.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>
                <a:latin typeface="Source Sans Pro Light" panose="020B0403030403020204" pitchFamily="34" charset="0"/>
              </a:rPr>
              <a:t>Usos Múltiplos de </a:t>
            </a:r>
            <a:r>
              <a:rPr lang="pt-BR" dirty="0" smtClean="0">
                <a:latin typeface="Source Sans Pro Light" panose="020B0403030403020204" pitchFamily="34" charset="0"/>
              </a:rPr>
              <a:t>Reservatórios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>
                <a:latin typeface="Source Sans Pro Light" panose="020B0403030403020204" pitchFamily="34" charset="0"/>
              </a:rPr>
              <a:t>Condicionantes Regulatórios à Realização de Barragens e Reservatórios</a:t>
            </a:r>
            <a:r>
              <a:rPr lang="pt-BR" dirty="0"/>
              <a:t> </a:t>
            </a:r>
            <a:endParaRPr lang="pt-BR" dirty="0">
              <a:latin typeface="Source Sans Pro Light" panose="020B0403030403020204" pitchFamily="34" charset="0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7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Source Sans Pro"/>
                <a:cs typeface="Source Sans Pro"/>
              </a:rPr>
              <a:t>BOLETINS TÉCNICOS CBDB 001 E 002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405063"/>
            <a:ext cx="2284412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405063"/>
            <a:ext cx="2284412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0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004" y="616435"/>
            <a:ext cx="554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COMISSÕES TÉCNICAS DA ICOLD </a:t>
            </a:r>
            <a:r>
              <a:rPr lang="en-US" b="1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(PARTICIPAÇÃO CBDB)</a:t>
            </a:r>
            <a:endParaRPr lang="en-US" b="1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5688" y="2031256"/>
            <a:ext cx="7297400" cy="412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dirty="0" smtClean="0">
                <a:latin typeface="Source Sans Pro Light"/>
                <a:cs typeface="Source Sans Pro Light"/>
              </a:rPr>
              <a:t>Concrete </a:t>
            </a:r>
            <a:r>
              <a:rPr lang="en-US" i="1" dirty="0">
                <a:latin typeface="Source Sans Pro Light"/>
                <a:cs typeface="Source Sans Pro Light"/>
              </a:rPr>
              <a:t>for Dams 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dirty="0" smtClean="0">
                <a:latin typeface="Source Sans Pro Light"/>
                <a:cs typeface="Source Sans Pro Light"/>
              </a:rPr>
              <a:t>Embankment Dams 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dirty="0" smtClean="0">
                <a:latin typeface="Source Sans Pro Light"/>
                <a:cs typeface="Source Sans Pro Light"/>
              </a:rPr>
              <a:t>Dam Safety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dirty="0" smtClean="0">
                <a:latin typeface="Source Sans Pro Light"/>
                <a:cs typeface="Source Sans Pro Light"/>
              </a:rPr>
              <a:t>Tailing </a:t>
            </a:r>
            <a:r>
              <a:rPr lang="en-US" i="1" dirty="0">
                <a:latin typeface="Source Sans Pro Light"/>
                <a:cs typeface="Source Sans Pro Light"/>
              </a:rPr>
              <a:t>Dams and Waste Lagoons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dirty="0" smtClean="0">
                <a:latin typeface="Source Sans Pro Light"/>
                <a:cs typeface="Source Sans Pro Light"/>
              </a:rPr>
              <a:t>World </a:t>
            </a:r>
            <a:r>
              <a:rPr lang="en-US" i="1" dirty="0">
                <a:latin typeface="Source Sans Pro Light"/>
                <a:cs typeface="Source Sans Pro Light"/>
              </a:rPr>
              <a:t>Register of Dams and Documentation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dirty="0" smtClean="0">
                <a:latin typeface="Source Sans Pro Light"/>
                <a:cs typeface="Source Sans Pro Light"/>
              </a:rPr>
              <a:t>Hydraulics </a:t>
            </a:r>
            <a:r>
              <a:rPr lang="en-US" i="1" dirty="0">
                <a:latin typeface="Source Sans Pro Light"/>
                <a:cs typeface="Source Sans Pro Light"/>
              </a:rPr>
              <a:t>for Dams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dirty="0" smtClean="0">
                <a:latin typeface="Source Sans Pro Light"/>
                <a:cs typeface="Source Sans Pro Light"/>
              </a:rPr>
              <a:t>Public </a:t>
            </a:r>
            <a:r>
              <a:rPr lang="en-US" i="1" dirty="0">
                <a:latin typeface="Source Sans Pro Light"/>
                <a:cs typeface="Source Sans Pro Light"/>
              </a:rPr>
              <a:t>Awareness and Education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spc="-10" dirty="0" smtClean="0">
                <a:latin typeface="Source Sans Pro Light"/>
                <a:cs typeface="Source Sans Pro Light"/>
              </a:rPr>
              <a:t>River Basin Management</a:t>
            </a:r>
            <a:endParaRPr lang="en-US" i="1" spc="-10" dirty="0">
              <a:latin typeface="Source Sans Pro Light"/>
              <a:cs typeface="Source Sans Pro Light"/>
            </a:endParaRP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i="1" dirty="0" smtClean="0">
                <a:latin typeface="Source Sans Pro Light"/>
                <a:cs typeface="Source Sans Pro Light"/>
              </a:rPr>
              <a:t>Prospective </a:t>
            </a:r>
            <a:r>
              <a:rPr lang="en-US" i="1" dirty="0">
                <a:latin typeface="Source Sans Pro Light"/>
                <a:cs typeface="Source Sans Pro Light"/>
              </a:rPr>
              <a:t>and New Challenges for </a:t>
            </a:r>
            <a:r>
              <a:rPr lang="en-US" i="1" dirty="0" smtClean="0">
                <a:latin typeface="Source Sans Pro Light"/>
                <a:cs typeface="Source Sans Pro Light"/>
              </a:rPr>
              <a:t>Dams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en-US" dirty="0">
                <a:latin typeface="Source Sans Pro Light" panose="020B0403030403020204" pitchFamily="34" charset="0"/>
              </a:rPr>
              <a:t>Integrated Operation of Hydropower Stations and </a:t>
            </a:r>
            <a:r>
              <a:rPr lang="en-US" dirty="0" smtClean="0">
                <a:latin typeface="Source Sans Pro Light" panose="020B0403030403020204" pitchFamily="34" charset="0"/>
              </a:rPr>
              <a:t>Reservoirs</a:t>
            </a: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err="1">
                <a:latin typeface="Source Sans Pro Light" panose="020B0403030403020204" pitchFamily="34" charset="0"/>
              </a:rPr>
              <a:t>Multipurpose</a:t>
            </a:r>
            <a:r>
              <a:rPr lang="pt-BR" dirty="0">
                <a:latin typeface="Source Sans Pro Light" panose="020B0403030403020204" pitchFamily="34" charset="0"/>
              </a:rPr>
              <a:t> </a:t>
            </a:r>
            <a:r>
              <a:rPr lang="pt-BR" dirty="0" err="1">
                <a:latin typeface="Source Sans Pro Light" panose="020B0403030403020204" pitchFamily="34" charset="0"/>
              </a:rPr>
              <a:t>Water</a:t>
            </a:r>
            <a:r>
              <a:rPr lang="pt-BR" dirty="0">
                <a:latin typeface="Source Sans Pro Light" panose="020B0403030403020204" pitchFamily="34" charset="0"/>
              </a:rPr>
              <a:t> </a:t>
            </a:r>
            <a:r>
              <a:rPr lang="pt-BR" dirty="0" err="1" smtClean="0">
                <a:latin typeface="Source Sans Pro Light" panose="020B0403030403020204" pitchFamily="34" charset="0"/>
              </a:rPr>
              <a:t>Storage</a:t>
            </a:r>
            <a:endParaRPr lang="pt-BR" dirty="0" smtClean="0">
              <a:latin typeface="Source Sans Pro Light" panose="020B0403030403020204" pitchFamily="34" charset="0"/>
            </a:endParaRPr>
          </a:p>
          <a:p>
            <a:pPr marL="342900" lvl="2" indent="-342900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err="1">
                <a:latin typeface="Source Sans Pro Light" panose="020B0403030403020204" pitchFamily="34" charset="0"/>
              </a:rPr>
              <a:t>Public</a:t>
            </a:r>
            <a:r>
              <a:rPr lang="pt-BR" dirty="0">
                <a:latin typeface="Source Sans Pro Light" panose="020B0403030403020204" pitchFamily="34" charset="0"/>
              </a:rPr>
              <a:t> </a:t>
            </a:r>
            <a:r>
              <a:rPr lang="pt-BR" dirty="0" err="1">
                <a:latin typeface="Source Sans Pro Light" panose="020B0403030403020204" pitchFamily="34" charset="0"/>
              </a:rPr>
              <a:t>Safety</a:t>
            </a:r>
            <a:r>
              <a:rPr lang="pt-BR" dirty="0">
                <a:latin typeface="Source Sans Pro Light" panose="020B0403030403020204" pitchFamily="34" charset="0"/>
              </a:rPr>
              <a:t> </a:t>
            </a:r>
            <a:r>
              <a:rPr lang="pt-BR" dirty="0" err="1">
                <a:latin typeface="Source Sans Pro Light" panose="020B0403030403020204" pitchFamily="34" charset="0"/>
              </a:rPr>
              <a:t>Around</a:t>
            </a:r>
            <a:r>
              <a:rPr lang="pt-BR" dirty="0">
                <a:latin typeface="Source Sans Pro Light" panose="020B0403030403020204" pitchFamily="34" charset="0"/>
              </a:rPr>
              <a:t> </a:t>
            </a:r>
            <a:r>
              <a:rPr lang="pt-BR" dirty="0" err="1">
                <a:latin typeface="Source Sans Pro Light" panose="020B0403030403020204" pitchFamily="34" charset="0"/>
              </a:rPr>
              <a:t>Dams</a:t>
            </a:r>
            <a:endParaRPr lang="en-US" i="1" dirty="0">
              <a:latin typeface="Source Sans Pro Light" panose="020B0403030403020204" pitchFamily="34" charset="0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198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VÍDEO INSTITUCIONAL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962" y="1860720"/>
            <a:ext cx="6456075" cy="396207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01148" y="6003235"/>
            <a:ext cx="783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Assista </a:t>
            </a:r>
            <a:r>
              <a:rPr lang="pt-BR" dirty="0"/>
              <a:t>agora: </a:t>
            </a:r>
            <a:r>
              <a:rPr lang="pt-BR" dirty="0">
                <a:hlinkClick r:id="rId6"/>
              </a:rPr>
              <a:t>https://youtu.be/_kN8f_Ux1H0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0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576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MARCO LEGAL NA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339672" y="1633687"/>
            <a:ext cx="754756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Lei 12.334, sobre Segurança de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Lei 12.608, sobre Planos de Contingência;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Normatização pelas Agências Federais: ANA, ANEEL, ANM, IBAMA;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Normatização pelos Agentes Estaduais;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Disponibilização de Manuais sobre Projeto, Construção, Operação, Inspeção, Manutenção, Segurança, Revisão Periódica e Planos de Segurança, Emergência e Contingência</a:t>
            </a:r>
            <a:r>
              <a:rPr lang="pt-BR" dirty="0">
                <a:latin typeface="Source Sans Pro Light"/>
                <a:cs typeface="Source Sans Pro Light"/>
              </a:rPr>
              <a:t> </a:t>
            </a:r>
            <a:r>
              <a:rPr lang="pt-BR" dirty="0" smtClean="0">
                <a:latin typeface="Source Sans Pro Light"/>
                <a:cs typeface="Source Sans Pro Light"/>
              </a:rPr>
              <a:t>de Barragens, entre outros;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Disponibilização de material para Ensino à Distâncias, como estudo de ruptura e delimitação de mancha de inundação;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 panose="020B0403030403020204" pitchFamily="34" charset="0"/>
                <a:cs typeface="Source Sans Pro Light"/>
              </a:rPr>
              <a:t>Programas de Capacitação Permanente de Agentes.</a:t>
            </a:r>
            <a:endParaRPr lang="pt-BR" dirty="0">
              <a:latin typeface="Source Sans Pro Light" panose="020B0403030403020204" pitchFamily="34" charset="0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82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649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AVANÇOS RECENTES NA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339672" y="1633687"/>
            <a:ext cx="754756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Elaboração de inventário e cadastro geral das estruturas de barragens, expandindo o conhecimento da condição de segurança, no âmbito dos estados da federação, resultando em relatórios à sociedade, como o RNSB;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Estabelecimento de critérios de classificação de risco e dano potencial associado;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Criação e implantação do Sistema de Informação de Segurança de Barragens – SNISB;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Definição de responsabilidades e atribuições, dos atores governamentais e do setor privado, relativas à garantia da qualidade e segurança dos projetos, obras e procedimentos de manutenção e operação de barragens;</a:t>
            </a:r>
            <a:endParaRPr lang="pt-BR" dirty="0">
              <a:latin typeface="Source Sans Pro Light" panose="020B0403030403020204" pitchFamily="34" charset="0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04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649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AVANÇOS RECENTES NA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339672" y="1633687"/>
            <a:ext cx="754756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Organização de procedimentos e processos de monitoramento e controle, com foco na melhoria da qualidade dos projetos e obras de barragens, com reflexo na segurança;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Fortalecimento dos órgãos dedicados às ações de fiscalização e regulação, relativas à segurança de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Inclusão de processos e procedimentos de gestão de risco;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Exigência de execução de inspeções técnicas e instrumentos de planejamento e controle das ações de segurança de barragens em operação e em situações de emergência: Plano de Segurança da Barragem (PSB) e Plano de Ação de Emergência (PAE e PAEBM);</a:t>
            </a:r>
            <a:endParaRPr lang="pt-BR" dirty="0">
              <a:latin typeface="Source Sans Pro Light" panose="020B0403030403020204" pitchFamily="34" charset="0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88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649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AVANÇOS RECENTES NA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339672" y="1633687"/>
            <a:ext cx="7547569" cy="531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Exigência da adoção de ações integradas, envolvendo o empreendedor e fiscalizador, com objetivo de construir ou implementar a cultura de segurança de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Desenvolvimento de ações com sociedade e Defesa Civil e compromisso com transparência e gradativo envolvimento de atores no processo de construção de barragens seguras e ambientalmente sustentáveis, com desenvolvimento socioeconômico;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Acordos de Cooperação Técnica com entidades técnicas, voluntariamente, como o CBDB, ou por licitação ou parcerias, como BID, USCE, COBA, IICA, JICA, Banco Mundial, UFBA, FPTI, etc.;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Parceria das Agências Federais e Defesa Civil, com a criação do Grupo para Resposta a Emergências com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Estabelecimento da Lei Nacional de Infraestruturas Críticas.</a:t>
            </a:r>
            <a:endParaRPr lang="pt-BR" dirty="0">
              <a:latin typeface="Source Sans Pro Light" panose="020B0403030403020204" pitchFamily="34" charset="0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806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7004" y="616435"/>
            <a:ext cx="97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MISSÃO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45688" y="2925637"/>
            <a:ext cx="6655940" cy="125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pt-BR" sz="2400" dirty="0" smtClean="0">
                <a:latin typeface="Source Sans Pro Light"/>
                <a:cs typeface="Source Sans Pro Light"/>
              </a:rPr>
              <a:t>Estimular o desenvolvimento, a aplicação e a disseminação das melhores tecnologias e práticas da engenharia de barragens e obras associadas.</a:t>
            </a:r>
            <a:endParaRPr lang="pt-BR" sz="2400" dirty="0">
              <a:latin typeface="Source Sans Pro Light"/>
              <a:cs typeface="Source Sans Pro Light"/>
            </a:endParaRPr>
          </a:p>
        </p:txBody>
      </p:sp>
      <p:pic>
        <p:nvPicPr>
          <p:cNvPr id="8" name="Picture 7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497004" y="616435"/>
            <a:ext cx="652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DESAFIOS CONTÍNUOS À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339672" y="1633687"/>
            <a:ext cx="754756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Revitalização e fortalecimento dos organismos de regulação, fiscalização e controle das ações de segurança de barragens definidas na legislação;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Eliminação de entraves burocráticos com objetivo de facilitar a implementação da lei de segurança de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Ampliação dos esforços de capacitação e treinamento de profissionais nos fundamentos da engenharia de barragens, detecção e interpretação da gravidade de anomalias e monitoramento do cumprimento da legislação;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Envolvimento efetivo e comprometimento da alta direção no processo de implantação e implementação da legislação de segurança de barragens;</a:t>
            </a:r>
          </a:p>
        </p:txBody>
      </p:sp>
    </p:spTree>
    <p:extLst>
      <p:ext uri="{BB962C8B-B14F-4D97-AF65-F5344CB8AC3E}">
        <p14:creationId xmlns:p14="http://schemas.microsoft.com/office/powerpoint/2010/main" val="995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497004" y="616435"/>
            <a:ext cx="652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DESAFIOS CONTÍNUOS À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339672" y="1633687"/>
            <a:ext cx="754756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Fortalecimento e capacitação dos agentes de Defesa Civil, contribuindo para a rapidez de resposta e redução das consequências dos acidentes;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Restabelecimento da confiança da população através de campanhas de esclarecimento sobre os procedimentos de monitoramento e controle;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Aprimoramento da legislação e da normatização, discutidos com a sociedade mas sujeitos aos preceitos da boa técnica em todas as áreas correlatas às barragens;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Fortalecimento dos Comitês de Bacias com a implementação de grupos sobre segurança de barragens para esclarecimento técnico das populações em sua área de influência.</a:t>
            </a:r>
          </a:p>
        </p:txBody>
      </p:sp>
    </p:spTree>
    <p:extLst>
      <p:ext uri="{BB962C8B-B14F-4D97-AF65-F5344CB8AC3E}">
        <p14:creationId xmlns:p14="http://schemas.microsoft.com/office/powerpoint/2010/main" val="39039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497004" y="616435"/>
            <a:ext cx="656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DESAFIOS LOGÍSTICOS À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339672" y="1633687"/>
            <a:ext cx="754756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>
                <a:latin typeface="Source Sans Pro Light"/>
                <a:cs typeface="Source Sans Pro Light"/>
              </a:rPr>
              <a:t>Valorização dos reservatórios de regulação, utilizados como volume de espera para combater enchentes e como reserva para combate às consequências da estiagem</a:t>
            </a:r>
            <a:r>
              <a:rPr lang="pt-BR" dirty="0" smtClean="0">
                <a:latin typeface="Source Sans Pro Light"/>
                <a:cs typeface="Source Sans Pro Light"/>
              </a:rPr>
              <a:t>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Entendimento do conceito de cascata, em que pequenas barragens, desde que num determinado arranjo espacial ou em conjunto com outras estruturas industriais possam causar danos expressivos;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Extrapolação do conceito de operação nacional do sistema elétrico, passando a uma gestão nacional do sistema hídrico, visando compatibilizar usos cada vez mais múltiplos;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/>
            </a:pPr>
            <a:r>
              <a:rPr lang="pt-BR" dirty="0" smtClean="0">
                <a:latin typeface="Source Sans Pro Light"/>
                <a:cs typeface="Source Sans Pro Light"/>
              </a:rPr>
              <a:t>Estabelecimento de critérios de utilização e promoção de mini barragens em cabeceiras, bem como seu incentivo, de modo a promover a recarga de aquíferos e freáticas, funcionando como pulmão das cascatas;</a:t>
            </a:r>
          </a:p>
        </p:txBody>
      </p:sp>
    </p:spTree>
    <p:extLst>
      <p:ext uri="{BB962C8B-B14F-4D97-AF65-F5344CB8AC3E}">
        <p14:creationId xmlns:p14="http://schemas.microsoft.com/office/powerpoint/2010/main" val="332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497004" y="616435"/>
            <a:ext cx="656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DESAFIOS LOGÍSTICOS À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339672" y="1633687"/>
            <a:ext cx="754756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Discussão e estabelecimento de modo de permanência da estrutura municipal de defesa civil treinada, talvez com a criação da carreira ou profissão de técnico de defesa civil;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 smtClean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Melhoria da interface entre </a:t>
            </a:r>
            <a:r>
              <a:rPr lang="pt-BR" dirty="0" err="1" smtClean="0">
                <a:latin typeface="Source Sans Pro Light"/>
                <a:cs typeface="Source Sans Pro Light"/>
              </a:rPr>
              <a:t>PAEs</a:t>
            </a:r>
            <a:r>
              <a:rPr lang="pt-BR" dirty="0" smtClean="0">
                <a:latin typeface="Source Sans Pro Light"/>
                <a:cs typeface="Source Sans Pro Light"/>
              </a:rPr>
              <a:t> e </a:t>
            </a:r>
            <a:r>
              <a:rPr lang="pt-BR" dirty="0" err="1" smtClean="0">
                <a:latin typeface="Source Sans Pro Light"/>
                <a:cs typeface="Source Sans Pro Light"/>
              </a:rPr>
              <a:t>PLANCONs</a:t>
            </a:r>
            <a:r>
              <a:rPr lang="pt-BR" dirty="0" smtClean="0">
                <a:latin typeface="Source Sans Pro Light"/>
                <a:cs typeface="Source Sans Pro Light"/>
              </a:rPr>
              <a:t>, eliminando progressivamente as sombras, subjetividade ou vazios regulatórios;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Entendimento nacional da necessidade de base cartográfica e populacional federal disponível por bacia, incluída a batimétrica, otimizando recursos para estudos de impactos em cascata;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endParaRPr lang="pt-BR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5"/>
            </a:pPr>
            <a:r>
              <a:rPr lang="pt-BR" dirty="0" smtClean="0">
                <a:latin typeface="Source Sans Pro Light"/>
                <a:cs typeface="Source Sans Pro Light"/>
              </a:rPr>
              <a:t>Entendimento do Estatuto das Cidades como ferramenta base para disciplinar o uso territorial em áreas de risco geotécnico, hídrico e hidráulico, fortalecendo a capacidade municipal de planejar o uso da terra para desenvolvimento sustentável, incluindo a zona rural neste planejamento, mesmo que o município não esteja obrigado pela lei;</a:t>
            </a:r>
          </a:p>
        </p:txBody>
      </p:sp>
    </p:spTree>
    <p:extLst>
      <p:ext uri="{BB962C8B-B14F-4D97-AF65-F5344CB8AC3E}">
        <p14:creationId xmlns:p14="http://schemas.microsoft.com/office/powerpoint/2010/main" val="19188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497004" y="616435"/>
            <a:ext cx="656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DESAFIOS LOGÍSTICOS À SEGURANÇA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339672" y="1633687"/>
            <a:ext cx="754756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Promoção do uso múltiplo da área dos reservatórios e </a:t>
            </a:r>
            <a:r>
              <a:rPr lang="pt-BR" dirty="0" err="1" smtClean="0">
                <a:latin typeface="Source Sans Pro Light"/>
                <a:cs typeface="Source Sans Pro Light"/>
              </a:rPr>
              <a:t>APPs</a:t>
            </a:r>
            <a:r>
              <a:rPr lang="pt-BR" dirty="0" smtClean="0">
                <a:latin typeface="Source Sans Pro Light"/>
                <a:cs typeface="Source Sans Pro Light"/>
              </a:rPr>
              <a:t> para dotar reservatórios deficitários economicamente de fontes de renda que promovam e garantam sua operação, manutenção, inspeção e segurança, tais como: piscicultura, turismo, painéis solares flutuantes ou geradores eólicos usando aceleração do vento nos espelhos d´água;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endParaRPr lang="pt-BR" sz="400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Criação de mecanismos de financiamento de emergência para concessões em alerta amarelo ou laranja de modo a agilizar seu retorno, sempre que possível, ao estado normal de operação;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endParaRPr lang="pt-BR" sz="500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Implantação da tendência mundial em garantir a Segurança Pública ao Redor de Barragens em operação normal, evitando uso indevido de instalações por terceiros ou aproximação de determinadas estruturas de risco, incluindo a educação contínua da população desde tenra idade.</a:t>
            </a: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endParaRPr lang="pt-BR" sz="100" dirty="0">
              <a:latin typeface="Source Sans Pro Light"/>
              <a:cs typeface="Source Sans Pro Light"/>
            </a:endParaRPr>
          </a:p>
          <a:p>
            <a:pPr marL="342900" lvl="2" indent="-342900" algn="just">
              <a:spcBef>
                <a:spcPts val="480"/>
              </a:spcBef>
              <a:buClr>
                <a:srgbClr val="F09623"/>
              </a:buClr>
              <a:buFont typeface="+mj-lt"/>
              <a:buAutoNum type="arabicPeriod" startAt="9"/>
            </a:pPr>
            <a:r>
              <a:rPr lang="pt-BR" dirty="0" smtClean="0">
                <a:latin typeface="Source Sans Pro Light"/>
                <a:cs typeface="Source Sans Pro Light"/>
              </a:rPr>
              <a:t>Aprimorar, criar e manter mecanismos de fomento à Pesquisa, Desenvolvimento e Inovação Tecnológica, incentivando </a:t>
            </a:r>
            <a:r>
              <a:rPr lang="pt-BR" smtClean="0">
                <a:latin typeface="Source Sans Pro Light"/>
                <a:cs typeface="Source Sans Pro Light"/>
              </a:rPr>
              <a:t>e </a:t>
            </a:r>
            <a:r>
              <a:rPr lang="pt-BR" smtClean="0">
                <a:latin typeface="Source Sans Pro Light"/>
                <a:cs typeface="Source Sans Pro Light"/>
              </a:rPr>
              <a:t>fortalecendo </a:t>
            </a:r>
            <a:r>
              <a:rPr lang="pt-BR" dirty="0" smtClean="0">
                <a:latin typeface="Source Sans Pro Light"/>
                <a:cs typeface="Source Sans Pro Light"/>
              </a:rPr>
              <a:t>as parcerias entre empresas e academia.</a:t>
            </a:r>
          </a:p>
        </p:txBody>
      </p:sp>
    </p:spTree>
    <p:extLst>
      <p:ext uri="{BB962C8B-B14F-4D97-AF65-F5344CB8AC3E}">
        <p14:creationId xmlns:p14="http://schemas.microsoft.com/office/powerpoint/2010/main" val="2577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4236" y="2402798"/>
            <a:ext cx="255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Source Sans Pro ExtraLight"/>
                <a:cs typeface="Source Sans Pro ExtraLight"/>
              </a:rPr>
              <a:t>OBRIGADO!</a:t>
            </a:r>
            <a:endParaRPr lang="en-US" sz="4000" dirty="0">
              <a:solidFill>
                <a:srgbClr val="FFFFFF"/>
              </a:solidFill>
              <a:latin typeface="Source Sans Pro ExtraLight"/>
              <a:cs typeface="Source Sans Pro ExtraLight"/>
            </a:endParaRPr>
          </a:p>
        </p:txBody>
      </p:sp>
      <p:pic>
        <p:nvPicPr>
          <p:cNvPr id="8" name="Picture 7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69" y="4052370"/>
            <a:ext cx="1433862" cy="1013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6050" y="5381852"/>
            <a:ext cx="5231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err="1">
                <a:solidFill>
                  <a:srgbClr val="FFFFFF"/>
                </a:solidFill>
                <a:latin typeface="Source Sans Pro Light"/>
                <a:cs typeface="Source Sans Pro Light"/>
              </a:rPr>
              <a:t>www.cbdb.org.br</a:t>
            </a:r>
            <a:r>
              <a:rPr lang="pl-PL" sz="1600" dirty="0">
                <a:solidFill>
                  <a:srgbClr val="FFFFFF"/>
                </a:solidFill>
                <a:latin typeface="Source Sans Pro Light"/>
                <a:cs typeface="Source Sans Pro Light"/>
              </a:rPr>
              <a:t> </a:t>
            </a:r>
            <a:r>
              <a:rPr lang="pl-PL" sz="16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  |    </a:t>
            </a:r>
            <a:r>
              <a:rPr lang="pl-PL" sz="1600" dirty="0" err="1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cbdb</a:t>
            </a:r>
            <a:r>
              <a:rPr lang="pl-PL" sz="1600" dirty="0" err="1">
                <a:solidFill>
                  <a:srgbClr val="FFFFFF"/>
                </a:solidFill>
                <a:latin typeface="Source Sans Pro Light"/>
                <a:cs typeface="Source Sans Pro Light"/>
              </a:rPr>
              <a:t>@cbdb.org.br</a:t>
            </a:r>
            <a:r>
              <a:rPr lang="pl-PL" sz="1600" dirty="0">
                <a:solidFill>
                  <a:srgbClr val="FFFFFF"/>
                </a:solidFill>
                <a:latin typeface="Source Sans Pro Light"/>
                <a:cs typeface="Source Sans Pro Light"/>
              </a:rPr>
              <a:t> </a:t>
            </a:r>
            <a:r>
              <a:rPr lang="pl-PL" sz="16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   |   +55 </a:t>
            </a:r>
            <a:r>
              <a:rPr lang="pl-PL" sz="1600" dirty="0">
                <a:solidFill>
                  <a:srgbClr val="FFFFFF"/>
                </a:solidFill>
                <a:latin typeface="Source Sans Pro Light"/>
                <a:cs typeface="Source Sans Pro Light"/>
              </a:rPr>
              <a:t>21 </a:t>
            </a:r>
            <a:r>
              <a:rPr lang="pl-PL" sz="1600" dirty="0" smtClean="0">
                <a:solidFill>
                  <a:srgbClr val="FFFFFF"/>
                </a:solidFill>
                <a:latin typeface="Source Sans Pro Light"/>
                <a:cs typeface="Source Sans Pro Light"/>
              </a:rPr>
              <a:t>2528.5320</a:t>
            </a:r>
            <a:endParaRPr lang="en-US" sz="1600" dirty="0">
              <a:solidFill>
                <a:srgbClr val="FFFFFF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40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29" y="2330450"/>
            <a:ext cx="2479648" cy="330619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4" y="2348727"/>
            <a:ext cx="2484027" cy="3320234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1497004" y="616435"/>
            <a:ext cx="561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Source Sans Pro"/>
                <a:cs typeface="Source Sans Pro"/>
              </a:rPr>
              <a:t>REVISTA BRASILEIRA DE ENGENHARIA DE BARRAGENS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2" y="2348727"/>
            <a:ext cx="2488196" cy="328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2860" y="1939746"/>
            <a:ext cx="571299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40"/>
              </a:lnSpc>
              <a:buFont typeface="Arial"/>
              <a:buChar char="•"/>
              <a:defRPr/>
            </a:pPr>
            <a:r>
              <a:rPr lang="pt-BR" altLang="pt-BR" sz="2200" dirty="0" smtClean="0">
                <a:latin typeface="Source Sans Pro Light"/>
                <a:cs typeface="Source Sans Pro Light"/>
              </a:rPr>
              <a:t>Foi fundado </a:t>
            </a:r>
            <a:r>
              <a:rPr lang="pt-BR" altLang="pt-BR" sz="2200" dirty="0">
                <a:latin typeface="Source Sans Pro Light"/>
                <a:cs typeface="Source Sans Pro Light"/>
              </a:rPr>
              <a:t>em 25 de outubro de 1961;</a:t>
            </a:r>
          </a:p>
          <a:p>
            <a:pPr marL="342900" indent="-342900">
              <a:lnSpc>
                <a:spcPts val="3040"/>
              </a:lnSpc>
              <a:buFont typeface="Arial"/>
              <a:buChar char="•"/>
              <a:defRPr/>
            </a:pPr>
            <a:r>
              <a:rPr lang="pt-BR" altLang="pt-BR" sz="2200" dirty="0" smtClean="0">
                <a:latin typeface="Source Sans Pro Light"/>
                <a:cs typeface="Source Sans Pro Light"/>
              </a:rPr>
              <a:t>Sua sede fica na </a:t>
            </a:r>
            <a:r>
              <a:rPr lang="pt-BR" altLang="pt-BR" sz="2200" dirty="0">
                <a:latin typeface="Source Sans Pro Light"/>
                <a:cs typeface="Source Sans Pro Light"/>
              </a:rPr>
              <a:t>cidade do Rio de Janeiro</a:t>
            </a:r>
            <a:r>
              <a:rPr lang="pt-BR" altLang="pt-BR" sz="2200" dirty="0" smtClean="0">
                <a:latin typeface="Source Sans Pro Light"/>
                <a:cs typeface="Source Sans Pro Light"/>
              </a:rPr>
              <a:t>;</a:t>
            </a:r>
          </a:p>
          <a:p>
            <a:pPr marL="342900" indent="-342900">
              <a:lnSpc>
                <a:spcPts val="3040"/>
              </a:lnSpc>
              <a:buFont typeface="Arial"/>
              <a:buChar char="•"/>
              <a:defRPr/>
            </a:pPr>
            <a:r>
              <a:rPr lang="pt-BR" altLang="pt-BR" sz="2200" dirty="0">
                <a:latin typeface="Source Sans Pro Light"/>
                <a:cs typeface="Source Sans Pro Light"/>
              </a:rPr>
              <a:t>Possui Conselho Fiscal, eleito pelos </a:t>
            </a:r>
            <a:r>
              <a:rPr lang="pt-BR" altLang="pt-BR" sz="2200" dirty="0" smtClean="0">
                <a:latin typeface="Source Sans Pro Light"/>
                <a:cs typeface="Source Sans Pro Light"/>
              </a:rPr>
              <a:t>sócios;</a:t>
            </a:r>
            <a:endParaRPr lang="pt-BR" altLang="pt-BR" sz="2200" dirty="0">
              <a:latin typeface="Source Sans Pro Light"/>
              <a:cs typeface="Source Sans Pro Light"/>
            </a:endParaRPr>
          </a:p>
          <a:p>
            <a:pPr marL="342900" indent="-342900">
              <a:lnSpc>
                <a:spcPts val="3040"/>
              </a:lnSpc>
              <a:buFont typeface="Arial"/>
              <a:buChar char="•"/>
              <a:defRPr/>
            </a:pPr>
            <a:r>
              <a:rPr lang="pt-BR" altLang="pt-BR" sz="2200" dirty="0" smtClean="0">
                <a:latin typeface="Source Sans Pro Light"/>
                <a:cs typeface="Source Sans Pro Light"/>
              </a:rPr>
              <a:t>É formado </a:t>
            </a:r>
            <a:r>
              <a:rPr lang="pt-BR" altLang="pt-BR" sz="2200" dirty="0">
                <a:latin typeface="Source Sans Pro Light"/>
                <a:cs typeface="Source Sans Pro Light"/>
              </a:rPr>
              <a:t>por Conselho Deliberativo, eleito pelos </a:t>
            </a:r>
            <a:r>
              <a:rPr lang="pt-BR" altLang="pt-BR" sz="2200" dirty="0" smtClean="0">
                <a:latin typeface="Source Sans Pro Light"/>
                <a:cs typeface="Source Sans Pro Light"/>
              </a:rPr>
              <a:t>sócios</a:t>
            </a:r>
            <a:r>
              <a:rPr lang="pt-BR" altLang="pt-BR" sz="2200" dirty="0">
                <a:latin typeface="Source Sans Pro Light"/>
                <a:cs typeface="Source Sans Pro Light"/>
              </a:rPr>
              <a:t>, </a:t>
            </a:r>
            <a:r>
              <a:rPr lang="pt-BR" altLang="pt-BR" sz="2200" dirty="0" smtClean="0">
                <a:latin typeface="Source Sans Pro Light"/>
                <a:cs typeface="Source Sans Pro Light"/>
              </a:rPr>
              <a:t>que escolhe </a:t>
            </a:r>
            <a:r>
              <a:rPr lang="pt-BR" altLang="pt-BR" sz="2200" dirty="0">
                <a:latin typeface="Source Sans Pro Light"/>
                <a:cs typeface="Source Sans Pro Light"/>
              </a:rPr>
              <a:t>a Diretoria: </a:t>
            </a:r>
            <a:r>
              <a:rPr lang="pt-BR" altLang="pt-BR" sz="2200" dirty="0" smtClean="0">
                <a:latin typeface="Source Sans Pro Light"/>
                <a:cs typeface="Source Sans Pro Light"/>
              </a:rPr>
              <a:t>	</a:t>
            </a:r>
          </a:p>
          <a:p>
            <a:pPr marL="734400" lvl="5" indent="-342900">
              <a:lnSpc>
                <a:spcPts val="3040"/>
              </a:lnSpc>
              <a:buClr>
                <a:srgbClr val="F09623"/>
              </a:buClr>
              <a:buSzPct val="80000"/>
              <a:buFont typeface="Arial"/>
              <a:buChar char="•"/>
              <a:defRPr/>
            </a:pPr>
            <a:r>
              <a:rPr lang="pt-BR" altLang="pt-BR" dirty="0" smtClean="0">
                <a:latin typeface="Source Sans Pro Light"/>
                <a:cs typeface="Source Sans Pro Light"/>
              </a:rPr>
              <a:t>Presidente</a:t>
            </a:r>
          </a:p>
          <a:p>
            <a:pPr marL="734400" lvl="5" indent="-342900">
              <a:lnSpc>
                <a:spcPts val="3040"/>
              </a:lnSpc>
              <a:buClr>
                <a:srgbClr val="F09623"/>
              </a:buClr>
              <a:buSzPct val="80000"/>
              <a:buFont typeface="Arial"/>
              <a:buChar char="•"/>
              <a:defRPr/>
            </a:pPr>
            <a:r>
              <a:rPr lang="pt-BR" altLang="pt-BR" dirty="0" smtClean="0">
                <a:latin typeface="Source Sans Pro Light"/>
                <a:cs typeface="Source Sans Pro Light"/>
              </a:rPr>
              <a:t>Vice</a:t>
            </a:r>
            <a:r>
              <a:rPr lang="pt-BR" altLang="pt-BR" dirty="0">
                <a:latin typeface="Source Sans Pro Light"/>
                <a:cs typeface="Source Sans Pro Light"/>
              </a:rPr>
              <a:t>–</a:t>
            </a:r>
            <a:r>
              <a:rPr lang="pt-BR" altLang="pt-BR" dirty="0" smtClean="0">
                <a:latin typeface="Source Sans Pro Light"/>
                <a:cs typeface="Source Sans Pro Light"/>
              </a:rPr>
              <a:t>Presidente</a:t>
            </a:r>
          </a:p>
          <a:p>
            <a:pPr marL="734400" lvl="5" indent="-342900">
              <a:lnSpc>
                <a:spcPts val="3040"/>
              </a:lnSpc>
              <a:buClr>
                <a:srgbClr val="F09623"/>
              </a:buClr>
              <a:buSzPct val="80000"/>
              <a:buFont typeface="Arial"/>
              <a:buChar char="•"/>
              <a:defRPr/>
            </a:pPr>
            <a:r>
              <a:rPr lang="pt-BR" altLang="pt-BR" dirty="0" smtClean="0">
                <a:latin typeface="Source Sans Pro Light"/>
                <a:cs typeface="Source Sans Pro Light"/>
              </a:rPr>
              <a:t>Diretor Secretário</a:t>
            </a:r>
          </a:p>
          <a:p>
            <a:pPr marL="734400" lvl="5" indent="-342900">
              <a:lnSpc>
                <a:spcPts val="3040"/>
              </a:lnSpc>
              <a:buClr>
                <a:srgbClr val="F09623"/>
              </a:buClr>
              <a:buSzPct val="80000"/>
              <a:buFont typeface="Arial"/>
              <a:buChar char="•"/>
              <a:defRPr/>
            </a:pPr>
            <a:r>
              <a:rPr lang="pt-BR" altLang="pt-BR" dirty="0" smtClean="0">
                <a:latin typeface="Source Sans Pro Light"/>
                <a:cs typeface="Source Sans Pro Light"/>
              </a:rPr>
              <a:t>Diretor Técnico</a:t>
            </a:r>
          </a:p>
          <a:p>
            <a:pPr marL="734400" lvl="5" indent="-342900">
              <a:lnSpc>
                <a:spcPts val="3040"/>
              </a:lnSpc>
              <a:buClr>
                <a:srgbClr val="F09623"/>
              </a:buClr>
              <a:buSzPct val="80000"/>
              <a:buFont typeface="Arial"/>
              <a:buChar char="•"/>
              <a:defRPr/>
            </a:pPr>
            <a:r>
              <a:rPr lang="pt-BR" altLang="pt-BR" b="1" dirty="0" smtClean="0">
                <a:solidFill>
                  <a:srgbClr val="FF0000"/>
                </a:solidFill>
                <a:latin typeface="Source Sans Pro Light"/>
                <a:cs typeface="Source Sans Pro Light"/>
              </a:rPr>
              <a:t>Diretor </a:t>
            </a:r>
            <a:r>
              <a:rPr lang="pt-BR" altLang="pt-BR" b="1" dirty="0">
                <a:solidFill>
                  <a:srgbClr val="FF0000"/>
                </a:solidFill>
                <a:latin typeface="Source Sans Pro Light"/>
                <a:cs typeface="Source Sans Pro Light"/>
              </a:rPr>
              <a:t>de </a:t>
            </a:r>
            <a:r>
              <a:rPr lang="pt-BR" altLang="pt-BR" b="1" dirty="0" smtClean="0">
                <a:solidFill>
                  <a:srgbClr val="FF0000"/>
                </a:solidFill>
                <a:latin typeface="Source Sans Pro Light"/>
                <a:cs typeface="Source Sans Pro Light"/>
              </a:rPr>
              <a:t>Comunicação</a:t>
            </a:r>
            <a:endParaRPr lang="pt-BR" altLang="pt-BR" b="1" dirty="0">
              <a:solidFill>
                <a:srgbClr val="FF0000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004" y="616435"/>
            <a:ext cx="11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O COMITÊ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497004" y="616435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CARTA DE SÃO PAULO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12" y="1442590"/>
            <a:ext cx="2488958" cy="361035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686" y="2341822"/>
            <a:ext cx="2497619" cy="358947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470" y="3081443"/>
            <a:ext cx="2497026" cy="358947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84" y="1602202"/>
            <a:ext cx="3785989" cy="50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2858" y="1939746"/>
            <a:ext cx="730622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pt-BR" sz="2200" dirty="0">
                <a:latin typeface="Source Sans Pro Light"/>
                <a:cs typeface="Source Sans Pro Light"/>
              </a:rPr>
              <a:t>Filiado à </a:t>
            </a:r>
            <a:r>
              <a:rPr lang="pt-BR" sz="2200" i="1" dirty="0" err="1" smtClean="0">
                <a:latin typeface="Source Sans Pro Light"/>
                <a:cs typeface="Source Sans Pro Light"/>
              </a:rPr>
              <a:t>International</a:t>
            </a:r>
            <a:r>
              <a:rPr lang="pt-BR" sz="2200" i="1" dirty="0" smtClean="0">
                <a:latin typeface="Source Sans Pro Light"/>
                <a:cs typeface="Source Sans Pro Light"/>
              </a:rPr>
              <a:t> </a:t>
            </a:r>
            <a:r>
              <a:rPr lang="pt-BR" sz="2200" i="1" dirty="0" err="1">
                <a:latin typeface="Source Sans Pro Light"/>
                <a:cs typeface="Source Sans Pro Light"/>
              </a:rPr>
              <a:t>Commission</a:t>
            </a:r>
            <a:r>
              <a:rPr lang="pt-BR" sz="2200" i="1" dirty="0">
                <a:latin typeface="Source Sans Pro Light"/>
                <a:cs typeface="Source Sans Pro Light"/>
              </a:rPr>
              <a:t> </a:t>
            </a:r>
            <a:r>
              <a:rPr lang="pt-BR" sz="2200" i="1" dirty="0" err="1">
                <a:latin typeface="Source Sans Pro Light"/>
                <a:cs typeface="Source Sans Pro Light"/>
              </a:rPr>
              <a:t>on</a:t>
            </a:r>
            <a:r>
              <a:rPr lang="pt-BR" sz="2200" i="1" dirty="0">
                <a:latin typeface="Source Sans Pro Light"/>
                <a:cs typeface="Source Sans Pro Light"/>
              </a:rPr>
              <a:t> </a:t>
            </a:r>
            <a:r>
              <a:rPr lang="pt-BR" sz="2200" i="1" dirty="0" err="1">
                <a:latin typeface="Source Sans Pro Light"/>
                <a:cs typeface="Source Sans Pro Light"/>
              </a:rPr>
              <a:t>Large</a:t>
            </a:r>
            <a:r>
              <a:rPr lang="pt-BR" sz="2200" i="1" dirty="0">
                <a:latin typeface="Source Sans Pro Light"/>
                <a:cs typeface="Source Sans Pro Light"/>
              </a:rPr>
              <a:t> </a:t>
            </a:r>
            <a:r>
              <a:rPr lang="pt-BR" sz="2200" i="1" dirty="0" err="1" smtClean="0">
                <a:latin typeface="Source Sans Pro Light"/>
                <a:cs typeface="Source Sans Pro Light"/>
              </a:rPr>
              <a:t>Dams</a:t>
            </a:r>
            <a:r>
              <a:rPr lang="pt-BR" sz="2200" i="1" dirty="0" smtClean="0">
                <a:latin typeface="Source Sans Pro Light"/>
                <a:cs typeface="Source Sans Pro Light"/>
              </a:rPr>
              <a:t> </a:t>
            </a:r>
            <a:r>
              <a:rPr lang="pt-BR" sz="2200" dirty="0" smtClean="0">
                <a:latin typeface="Source Sans Pro Light"/>
                <a:cs typeface="Source Sans Pro Light"/>
              </a:rPr>
              <a:t>(ICOLD)</a:t>
            </a:r>
            <a:r>
              <a:rPr lang="pt-BR" sz="2200" dirty="0">
                <a:latin typeface="Source Sans Pro Light"/>
                <a:cs typeface="Source Sans Pro Light"/>
              </a:rPr>
              <a:t>, organização não governamental destinada a encorajar </a:t>
            </a:r>
            <a:r>
              <a:rPr lang="pt-BR" sz="2200" dirty="0" smtClean="0">
                <a:latin typeface="Source Sans Pro Light"/>
                <a:cs typeface="Source Sans Pro Light"/>
              </a:rPr>
              <a:t>a </a:t>
            </a:r>
            <a:r>
              <a:rPr lang="pt-BR" sz="2200" dirty="0">
                <a:latin typeface="Source Sans Pro Light"/>
                <a:cs typeface="Source Sans Pro Light"/>
              </a:rPr>
              <a:t>troca de informações e experiências adquiridas em planejamento, projeto, construção e operação de </a:t>
            </a:r>
            <a:r>
              <a:rPr lang="pt-BR" sz="2200" dirty="0" smtClean="0">
                <a:latin typeface="Source Sans Pro Light"/>
                <a:cs typeface="Source Sans Pro Light"/>
              </a:rPr>
              <a:t>grandes </a:t>
            </a:r>
            <a:r>
              <a:rPr lang="pt-BR" sz="2200" dirty="0">
                <a:latin typeface="Source Sans Pro Light"/>
                <a:cs typeface="Source Sans Pro Light"/>
              </a:rPr>
              <a:t>barragens. </a:t>
            </a:r>
          </a:p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pt-BR" sz="2200" dirty="0" smtClean="0">
                <a:latin typeface="Source Sans Pro Light"/>
                <a:cs typeface="Source Sans Pro Light"/>
              </a:rPr>
              <a:t>A </a:t>
            </a:r>
            <a:r>
              <a:rPr lang="pt-BR" sz="2200" dirty="0">
                <a:latin typeface="Source Sans Pro Light"/>
                <a:cs typeface="Source Sans Pro Light"/>
              </a:rPr>
              <a:t>Comissão funciona por intermédio dos Comitês Nacionais dos países membros, totalizando hoje </a:t>
            </a:r>
            <a:r>
              <a:rPr lang="pt-BR" sz="2200" dirty="0" smtClean="0">
                <a:latin typeface="Source Sans Pro"/>
                <a:cs typeface="Source Sans Pro"/>
              </a:rPr>
              <a:t>101 comitês</a:t>
            </a:r>
            <a:r>
              <a:rPr lang="pt-BR" sz="2200" dirty="0" smtClean="0">
                <a:latin typeface="Source Sans Pro Light"/>
                <a:cs typeface="Source Sans Pro Light"/>
              </a:rPr>
              <a:t> </a:t>
            </a:r>
            <a:r>
              <a:rPr lang="pt-BR" sz="2200" dirty="0">
                <a:latin typeface="Source Sans Pro Light"/>
                <a:cs typeface="Source Sans Pro Light"/>
              </a:rPr>
              <a:t>instituídos para o desenvolvimento de trabalhos técnicos ou pesquisas científicas.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004" y="616435"/>
            <a:ext cx="11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O COMITÊ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497004" y="616435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ource Sans Pro"/>
                <a:cs typeface="Source Sans Pro"/>
              </a:rPr>
              <a:t>PUBLICAÇÕES TÉCNICAS PATROCINADAS</a:t>
            </a:r>
          </a:p>
        </p:txBody>
      </p:sp>
      <p:pic>
        <p:nvPicPr>
          <p:cNvPr id="12" name="Picture 2" descr="C:\Users\RICARDO\Desktop\para o jornal\CAPA LIVRO GERALDO MAGE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281258"/>
            <a:ext cx="2520152" cy="362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:\Sc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80" y="2286020"/>
            <a:ext cx="2489122" cy="36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0" t="12099" r="5959" b="9418"/>
          <a:stretch>
            <a:fillRect/>
          </a:stretch>
        </p:blipFill>
        <p:spPr bwMode="auto">
          <a:xfrm>
            <a:off x="6111953" y="2266950"/>
            <a:ext cx="2489122" cy="3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004" y="61643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NÚCLEOS REGIONAIS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pic>
        <p:nvPicPr>
          <p:cNvPr id="2" name="Picture 1" descr="CBDB_MapaNucle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65" y="1727266"/>
            <a:ext cx="4749204" cy="4897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2858" y="1859495"/>
            <a:ext cx="3339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Source Sans Pro Light"/>
                <a:cs typeface="Source Sans Pro Light"/>
              </a:rPr>
              <a:t>Criou e incentivou </a:t>
            </a:r>
            <a:r>
              <a:rPr lang="pt-BR" sz="2000" dirty="0" smtClean="0">
                <a:latin typeface="Source Sans Pro Light"/>
                <a:cs typeface="Source Sans Pro Light"/>
              </a:rPr>
              <a:t>a </a:t>
            </a:r>
            <a:r>
              <a:rPr lang="pt-BR" sz="2000" dirty="0">
                <a:latin typeface="Source Sans Pro Light"/>
                <a:cs typeface="Source Sans Pro Light"/>
              </a:rPr>
              <a:t>formação de </a:t>
            </a:r>
            <a:r>
              <a:rPr lang="pt-BR" sz="2000" dirty="0">
                <a:latin typeface="Source Sans Pro"/>
                <a:cs typeface="Source Sans Pro"/>
              </a:rPr>
              <a:t>10 </a:t>
            </a:r>
            <a:r>
              <a:rPr lang="pt-BR" sz="2000" dirty="0" smtClean="0">
                <a:latin typeface="Source Sans Pro"/>
                <a:cs typeface="Source Sans Pro"/>
              </a:rPr>
              <a:t>Núcleos Regionais</a:t>
            </a:r>
            <a:r>
              <a:rPr lang="pt-BR" sz="2000" dirty="0">
                <a:latin typeface="Source Sans Pro Light"/>
                <a:cs typeface="Source Sans Pro Light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7004" y="274685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 smtClean="0">
                <a:latin typeface="Source Sans Pro Light"/>
                <a:cs typeface="Source Sans Pro Light"/>
              </a:rPr>
              <a:t>Bahia</a:t>
            </a:r>
            <a:endParaRPr lang="pt-BR" dirty="0">
              <a:latin typeface="Source Sans Pro Light"/>
              <a:cs typeface="Source Sans Pro Light"/>
            </a:endParaRP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 smtClean="0">
                <a:latin typeface="Source Sans Pro Light"/>
                <a:cs typeface="Source Sans Pro Light"/>
              </a:rPr>
              <a:t>Ceará</a:t>
            </a:r>
            <a:endParaRPr lang="pt-BR" dirty="0">
              <a:latin typeface="Source Sans Pro Light"/>
              <a:cs typeface="Source Sans Pro Light"/>
            </a:endParaRP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 smtClean="0">
                <a:latin typeface="Source Sans Pro Light"/>
                <a:cs typeface="Source Sans Pro Light"/>
              </a:rPr>
              <a:t>Goiás </a:t>
            </a:r>
            <a:r>
              <a:rPr lang="pt-BR" dirty="0">
                <a:latin typeface="Source Sans Pro Light"/>
                <a:cs typeface="Source Sans Pro Light"/>
              </a:rPr>
              <a:t>/ Distrito Federal</a:t>
            </a: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 smtClean="0">
                <a:latin typeface="Source Sans Pro Light"/>
                <a:cs typeface="Source Sans Pro Light"/>
              </a:rPr>
              <a:t>Minas </a:t>
            </a:r>
            <a:r>
              <a:rPr lang="pt-BR" dirty="0">
                <a:latin typeface="Source Sans Pro Light"/>
                <a:cs typeface="Source Sans Pro Light"/>
              </a:rPr>
              <a:t>Gerais</a:t>
            </a: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 smtClean="0">
                <a:latin typeface="Source Sans Pro Light"/>
                <a:cs typeface="Source Sans Pro Light"/>
              </a:rPr>
              <a:t>Paraná</a:t>
            </a: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 smtClean="0">
                <a:latin typeface="Source Sans Pro Light"/>
                <a:cs typeface="Source Sans Pro Light"/>
              </a:rPr>
              <a:t>Pernambuco</a:t>
            </a:r>
            <a:endParaRPr lang="pt-BR" dirty="0">
              <a:latin typeface="Source Sans Pro Light"/>
              <a:cs typeface="Source Sans Pro Light"/>
            </a:endParaRP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 smtClean="0">
                <a:latin typeface="Source Sans Pro Light"/>
                <a:cs typeface="Source Sans Pro Light"/>
              </a:rPr>
              <a:t>Rio </a:t>
            </a:r>
            <a:r>
              <a:rPr lang="pt-BR" dirty="0">
                <a:latin typeface="Source Sans Pro Light"/>
                <a:cs typeface="Source Sans Pro Light"/>
              </a:rPr>
              <a:t>de Janeiro</a:t>
            </a: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>
                <a:latin typeface="Source Sans Pro Light"/>
                <a:cs typeface="Source Sans Pro Light"/>
              </a:rPr>
              <a:t>Rio Grande do Sul</a:t>
            </a: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>
                <a:latin typeface="Source Sans Pro Light"/>
                <a:cs typeface="Source Sans Pro Light"/>
              </a:rPr>
              <a:t>Santa Catarina</a:t>
            </a:r>
          </a:p>
          <a:p>
            <a:pPr marL="285750" indent="-285750" algn="just">
              <a:spcBef>
                <a:spcPts val="480"/>
              </a:spcBef>
              <a:buClr>
                <a:srgbClr val="F09623"/>
              </a:buClr>
              <a:buFont typeface="Arial"/>
              <a:buChar char="•"/>
            </a:pPr>
            <a:r>
              <a:rPr lang="pt-BR" dirty="0">
                <a:latin typeface="Source Sans Pro Light"/>
                <a:cs typeface="Source Sans Pro Light"/>
              </a:rPr>
              <a:t>São </a:t>
            </a:r>
            <a:r>
              <a:rPr lang="pt-BR" dirty="0" smtClean="0">
                <a:latin typeface="Source Sans Pro Light"/>
                <a:cs typeface="Source Sans Pro Light"/>
              </a:rPr>
              <a:t>Paulo</a:t>
            </a:r>
            <a:endParaRPr lang="pt-BR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13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44285"/>
          </a:xfrm>
          <a:prstGeom prst="rect">
            <a:avLst/>
          </a:prstGeom>
          <a:solidFill>
            <a:srgbClr val="0932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7004" y="616435"/>
            <a:ext cx="11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O COMITÊ</a:t>
            </a:r>
            <a:endParaRPr lang="en-US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32859" y="616435"/>
            <a:ext cx="12829" cy="369332"/>
          </a:xfrm>
          <a:prstGeom prst="line">
            <a:avLst/>
          </a:prstGeom>
          <a:ln>
            <a:solidFill>
              <a:srgbClr val="F096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BDB_LogoBr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1" y="305835"/>
            <a:ext cx="962189" cy="679932"/>
          </a:xfrm>
          <a:prstGeom prst="rect">
            <a:avLst/>
          </a:prstGeom>
        </p:spPr>
      </p:pic>
      <p:sp>
        <p:nvSpPr>
          <p:cNvPr id="13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996D16-66C9-4C2C-BBAD-0CB9D246619F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7723" y="1860720"/>
            <a:ext cx="8641357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pt-BR" sz="2200" dirty="0" smtClean="0">
                <a:latin typeface="Source Sans Pro Light" panose="020B0403030403020204" pitchFamily="34" charset="0"/>
              </a:rPr>
              <a:t>O CBDB possui 3 categorias de sócios, com as seguintes </a:t>
            </a:r>
            <a:r>
              <a:rPr lang="pt-BR" sz="2200" dirty="0">
                <a:latin typeface="Source Sans Pro Light" panose="020B0403030403020204" pitchFamily="34" charset="0"/>
              </a:rPr>
              <a:t>profissões </a:t>
            </a:r>
            <a:r>
              <a:rPr lang="pt-BR" sz="2200" dirty="0" smtClean="0">
                <a:latin typeface="Source Sans Pro Light" panose="020B0403030403020204" pitchFamily="34" charset="0"/>
              </a:rPr>
              <a:t>representadas: engenheiro eletricista, engenheiro civil, geotécnico, engenheiro mecânico, professor, geólogo, estudantes, engenheiro sanitarista, engenheiro agrônomo, engenheiro ambiental, administrador, engenheiro sanitarista, astrônomo e meteorologista e advogados. Estão assim distribuídos:</a:t>
            </a:r>
          </a:p>
          <a:p>
            <a:pPr marL="914400" lvl="1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Source Sans Pro Light" panose="020B0403030403020204" pitchFamily="34" charset="0"/>
              </a:rPr>
              <a:t>1434 	Sócios Individuais</a:t>
            </a:r>
          </a:p>
          <a:p>
            <a:pPr marL="914400" lvl="1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Source Sans Pro Light" panose="020B0403030403020204" pitchFamily="34" charset="0"/>
              </a:rPr>
              <a:t>    26 	Sócios Coletivos</a:t>
            </a:r>
            <a:endParaRPr lang="pt-BR" sz="2200" dirty="0">
              <a:latin typeface="Source Sans Pro Light" panose="020B0403030403020204" pitchFamily="34" charset="0"/>
            </a:endParaRPr>
          </a:p>
          <a:p>
            <a:pPr marL="914400" lvl="1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Source Sans Pro Light" panose="020B0403030403020204" pitchFamily="34" charset="0"/>
              </a:rPr>
              <a:t>    25 	Sócios Mantenedores</a:t>
            </a:r>
            <a:endParaRPr lang="pt-BR" sz="2200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1478</Words>
  <Application>Microsoft Office PowerPoint</Application>
  <PresentationFormat>Apresentação na tela (4:3)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Source Sans Pro</vt:lpstr>
      <vt:lpstr>Source Sans Pro ExtraLight</vt:lpstr>
      <vt:lpstr>Source Sans Pro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Zotac 0</cp:lastModifiedBy>
  <cp:revision>43</cp:revision>
  <dcterms:created xsi:type="dcterms:W3CDTF">2017-08-09T16:40:20Z</dcterms:created>
  <dcterms:modified xsi:type="dcterms:W3CDTF">2019-08-04T00:22:19Z</dcterms:modified>
</cp:coreProperties>
</file>