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</p:sldMasterIdLst>
  <p:notesMasterIdLst>
    <p:notesMasterId r:id="rId19"/>
  </p:notesMasterIdLst>
  <p:sldIdLst>
    <p:sldId id="257" r:id="rId2"/>
    <p:sldId id="625" r:id="rId3"/>
    <p:sldId id="545" r:id="rId4"/>
    <p:sldId id="259" r:id="rId5"/>
    <p:sldId id="263" r:id="rId6"/>
    <p:sldId id="264" r:id="rId7"/>
    <p:sldId id="262" r:id="rId8"/>
    <p:sldId id="261" r:id="rId9"/>
    <p:sldId id="265" r:id="rId10"/>
    <p:sldId id="271" r:id="rId11"/>
    <p:sldId id="268" r:id="rId12"/>
    <p:sldId id="635" r:id="rId13"/>
    <p:sldId id="266" r:id="rId14"/>
    <p:sldId id="269" r:id="rId15"/>
    <p:sldId id="270" r:id="rId16"/>
    <p:sldId id="272" r:id="rId17"/>
    <p:sldId id="273" r:id="rId18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62626"/>
    <a:srgbClr val="B3B3B3"/>
    <a:srgbClr val="1C2120"/>
    <a:srgbClr val="E523C9"/>
    <a:srgbClr val="B7B6B6"/>
    <a:srgbClr val="A7A6A6"/>
    <a:srgbClr val="B0AFA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5208" autoAdjust="0"/>
  </p:normalViewPr>
  <p:slideViewPr>
    <p:cSldViewPr snapToGrid="0">
      <p:cViewPr varScale="1">
        <p:scale>
          <a:sx n="66" d="100"/>
          <a:sy n="66" d="100"/>
        </p:scale>
        <p:origin x="4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351D4-D5EE-4157-A064-EA211F1744F4}" type="doc">
      <dgm:prSet loTypeId="urn:microsoft.com/office/officeart/2005/8/layout/h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1A734D07-A826-4AB2-A758-CB4C28AEEA7E}">
      <dgm:prSet phldrT="[Texto]" custT="1"/>
      <dgm:spPr/>
      <dgm:t>
        <a:bodyPr/>
        <a:lstStyle/>
        <a:p>
          <a:r>
            <a:rPr lang="pt-BR" sz="2400" b="1" dirty="0"/>
            <a:t>ASSINADOS</a:t>
          </a:r>
        </a:p>
      </dgm:t>
    </dgm:pt>
    <dgm:pt modelId="{09144BED-F1AD-47AF-9C51-6611294026BE}" type="parTrans" cxnId="{89CE694F-ED30-4D8B-979D-71C300C30F9E}">
      <dgm:prSet/>
      <dgm:spPr/>
      <dgm:t>
        <a:bodyPr/>
        <a:lstStyle/>
        <a:p>
          <a:endParaRPr lang="pt-BR"/>
        </a:p>
      </dgm:t>
    </dgm:pt>
    <dgm:pt modelId="{6D79F331-1796-4083-A038-3DFCDDE32A08}" type="sibTrans" cxnId="{89CE694F-ED30-4D8B-979D-71C300C30F9E}">
      <dgm:prSet/>
      <dgm:spPr/>
      <dgm:t>
        <a:bodyPr/>
        <a:lstStyle/>
        <a:p>
          <a:endParaRPr lang="pt-BR"/>
        </a:p>
      </dgm:t>
    </dgm:pt>
    <dgm:pt modelId="{5F127F55-C771-438E-8DEB-C05862A5425B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pt-BR" sz="1600" b="1" i="0" u="none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Conselho Nacional do Ministério Público (CNMP)</a:t>
          </a:r>
          <a:endParaRPr lang="pt-BR" sz="1600" dirty="0"/>
        </a:p>
      </dgm:t>
    </dgm:pt>
    <dgm:pt modelId="{124358FE-F70C-4841-91EA-87AA24BD1113}" type="parTrans" cxnId="{0DB7D942-8386-4792-B3C3-5B9DA0896033}">
      <dgm:prSet/>
      <dgm:spPr/>
      <dgm:t>
        <a:bodyPr/>
        <a:lstStyle/>
        <a:p>
          <a:endParaRPr lang="pt-BR"/>
        </a:p>
      </dgm:t>
    </dgm:pt>
    <dgm:pt modelId="{8ABB2E1B-93E0-487F-A1B2-68E47D995980}" type="sibTrans" cxnId="{0DB7D942-8386-4792-B3C3-5B9DA0896033}">
      <dgm:prSet/>
      <dgm:spPr/>
      <dgm:t>
        <a:bodyPr/>
        <a:lstStyle/>
        <a:p>
          <a:endParaRPr lang="pt-BR"/>
        </a:p>
      </dgm:t>
    </dgm:pt>
    <dgm:pt modelId="{345A6BD4-814F-48E4-945A-652DCD68DF3F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pt-BR" sz="1600" b="1" i="0" u="none" dirty="0"/>
            <a:t>Município de Arapiraca/AL</a:t>
          </a:r>
          <a:endParaRPr lang="pt-BR" sz="1600" dirty="0"/>
        </a:p>
      </dgm:t>
    </dgm:pt>
    <dgm:pt modelId="{D4E77193-B53D-4DEE-820C-08957C096E84}" type="parTrans" cxnId="{89AA13E9-E006-4CB6-8108-4EDD54F1EC91}">
      <dgm:prSet/>
      <dgm:spPr/>
      <dgm:t>
        <a:bodyPr/>
        <a:lstStyle/>
        <a:p>
          <a:endParaRPr lang="pt-BR"/>
        </a:p>
      </dgm:t>
    </dgm:pt>
    <dgm:pt modelId="{103FF906-BB98-4D4F-BC3A-83765076C1CF}" type="sibTrans" cxnId="{89AA13E9-E006-4CB6-8108-4EDD54F1EC91}">
      <dgm:prSet/>
      <dgm:spPr/>
      <dgm:t>
        <a:bodyPr/>
        <a:lstStyle/>
        <a:p>
          <a:endParaRPr lang="pt-BR"/>
        </a:p>
      </dgm:t>
    </dgm:pt>
    <dgm:pt modelId="{9CC14A0D-88D1-4153-BCE3-D00B3F7D3E4F}">
      <dgm:prSet phldrT="[Texto]" custT="1"/>
      <dgm:spPr/>
      <dgm:t>
        <a:bodyPr/>
        <a:lstStyle/>
        <a:p>
          <a:r>
            <a:rPr lang="pt-BR" sz="2800" b="1" dirty="0"/>
            <a:t>EM TRATATIVAS</a:t>
          </a:r>
        </a:p>
      </dgm:t>
    </dgm:pt>
    <dgm:pt modelId="{5353D4E5-7C63-495A-BF1C-D49EDA0483EE}" type="parTrans" cxnId="{233F7FBA-3862-4849-9997-2C17EE2F1182}">
      <dgm:prSet/>
      <dgm:spPr/>
      <dgm:t>
        <a:bodyPr/>
        <a:lstStyle/>
        <a:p>
          <a:endParaRPr lang="pt-BR"/>
        </a:p>
      </dgm:t>
    </dgm:pt>
    <dgm:pt modelId="{6D85192A-532E-4998-8919-0EF6598E86C9}" type="sibTrans" cxnId="{233F7FBA-3862-4849-9997-2C17EE2F1182}">
      <dgm:prSet/>
      <dgm:spPr/>
      <dgm:t>
        <a:bodyPr/>
        <a:lstStyle/>
        <a:p>
          <a:endParaRPr lang="pt-BR"/>
        </a:p>
      </dgm:t>
    </dgm:pt>
    <dgm:pt modelId="{8EEF1E1A-9F98-4F10-9137-5A61970EB09F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pt-BR" sz="2000" b="1" i="0" u="none" dirty="0"/>
            <a:t>Estado do Rio Grande do Sul</a:t>
          </a:r>
          <a:endParaRPr lang="pt-BR" sz="2000" dirty="0"/>
        </a:p>
      </dgm:t>
    </dgm:pt>
    <dgm:pt modelId="{F6DB24F0-C26B-4EB1-95AA-C63FE7C663BD}" type="parTrans" cxnId="{985983B6-BD5E-4676-AF78-FC8BDFB87471}">
      <dgm:prSet/>
      <dgm:spPr/>
      <dgm:t>
        <a:bodyPr/>
        <a:lstStyle/>
        <a:p>
          <a:endParaRPr lang="pt-BR"/>
        </a:p>
      </dgm:t>
    </dgm:pt>
    <dgm:pt modelId="{66D877EB-F4EE-4AAA-A9D0-AFE715075401}" type="sibTrans" cxnId="{985983B6-BD5E-4676-AF78-FC8BDFB87471}">
      <dgm:prSet/>
      <dgm:spPr/>
      <dgm:t>
        <a:bodyPr/>
        <a:lstStyle/>
        <a:p>
          <a:endParaRPr lang="pt-BR"/>
        </a:p>
      </dgm:t>
    </dgm:pt>
    <dgm:pt modelId="{B037106B-B517-4E6D-B2A3-8386877B4AD2}">
      <dgm:prSet custT="1"/>
      <dgm:spPr/>
      <dgm:t>
        <a:bodyPr/>
        <a:lstStyle/>
        <a:p>
          <a:r>
            <a:rPr lang="pt-BR" sz="1600" b="1" i="0" u="none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Estado do Ceará</a:t>
          </a:r>
        </a:p>
      </dgm:t>
    </dgm:pt>
    <dgm:pt modelId="{F2400DDD-E75E-4FC5-BDAE-3D5AA57ECB9F}" type="parTrans" cxnId="{C7288B2B-3EBE-42A8-A331-01CC2A3E4340}">
      <dgm:prSet/>
      <dgm:spPr/>
      <dgm:t>
        <a:bodyPr/>
        <a:lstStyle/>
        <a:p>
          <a:endParaRPr lang="pt-BR"/>
        </a:p>
      </dgm:t>
    </dgm:pt>
    <dgm:pt modelId="{62A0EC94-0B6C-42AB-8898-42B2491935DD}" type="sibTrans" cxnId="{C7288B2B-3EBE-42A8-A331-01CC2A3E4340}">
      <dgm:prSet/>
      <dgm:spPr/>
      <dgm:t>
        <a:bodyPr/>
        <a:lstStyle/>
        <a:p>
          <a:endParaRPr lang="pt-BR"/>
        </a:p>
      </dgm:t>
    </dgm:pt>
    <dgm:pt modelId="{15986674-9FC3-446A-8936-2190A4497B36}">
      <dgm:prSet custT="1"/>
      <dgm:spPr/>
      <dgm:t>
        <a:bodyPr/>
        <a:lstStyle/>
        <a:p>
          <a:r>
            <a:rPr lang="pt-BR" sz="1600" b="1" i="0" u="none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Município de Hortolândia/SP</a:t>
          </a:r>
        </a:p>
      </dgm:t>
    </dgm:pt>
    <dgm:pt modelId="{79A7B9B5-C7BE-4C4A-830C-B9F275A63238}" type="parTrans" cxnId="{0EE5F300-6202-45C0-B581-6BC5DBB523F6}">
      <dgm:prSet/>
      <dgm:spPr/>
      <dgm:t>
        <a:bodyPr/>
        <a:lstStyle/>
        <a:p>
          <a:endParaRPr lang="pt-BR"/>
        </a:p>
      </dgm:t>
    </dgm:pt>
    <dgm:pt modelId="{E24BE8E2-1F6A-4FDE-B41B-68344A02414D}" type="sibTrans" cxnId="{0EE5F300-6202-45C0-B581-6BC5DBB523F6}">
      <dgm:prSet/>
      <dgm:spPr/>
      <dgm:t>
        <a:bodyPr/>
        <a:lstStyle/>
        <a:p>
          <a:endParaRPr lang="pt-BR"/>
        </a:p>
      </dgm:t>
    </dgm:pt>
    <dgm:pt modelId="{A1B1268B-8444-4546-BEC6-E129C5DE018D}">
      <dgm:prSet custT="1"/>
      <dgm:spPr/>
      <dgm:t>
        <a:bodyPr/>
        <a:lstStyle/>
        <a:p>
          <a:r>
            <a:rPr lang="pt-BR" sz="1600" b="1" i="0" u="none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Município do Guarujá/SP</a:t>
          </a:r>
        </a:p>
      </dgm:t>
    </dgm:pt>
    <dgm:pt modelId="{F2A238D9-B938-474C-B27A-09D5450C2478}" type="parTrans" cxnId="{BCB4A805-5DE8-435D-A090-952B657603DE}">
      <dgm:prSet/>
      <dgm:spPr/>
      <dgm:t>
        <a:bodyPr/>
        <a:lstStyle/>
        <a:p>
          <a:endParaRPr lang="pt-BR"/>
        </a:p>
      </dgm:t>
    </dgm:pt>
    <dgm:pt modelId="{4205FA6A-C52C-40F1-B6A6-0A80E85584D9}" type="sibTrans" cxnId="{BCB4A805-5DE8-435D-A090-952B657603DE}">
      <dgm:prSet/>
      <dgm:spPr/>
      <dgm:t>
        <a:bodyPr/>
        <a:lstStyle/>
        <a:p>
          <a:endParaRPr lang="pt-BR"/>
        </a:p>
      </dgm:t>
    </dgm:pt>
    <dgm:pt modelId="{A3C64E2D-2693-47B0-90C1-EF23734638F5}">
      <dgm:prSet custT="1"/>
      <dgm:spPr/>
      <dgm:t>
        <a:bodyPr/>
        <a:lstStyle/>
        <a:p>
          <a:r>
            <a:rPr lang="pt-BR" sz="1600" b="1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Min. Justiça e Segurança Pública</a:t>
          </a:r>
        </a:p>
      </dgm:t>
    </dgm:pt>
    <dgm:pt modelId="{DE4F62CA-D0FA-4AF9-B646-3622F0A8DF9B}" type="parTrans" cxnId="{6237D661-FC55-40B7-8A24-70C2879CE8B6}">
      <dgm:prSet/>
      <dgm:spPr/>
      <dgm:t>
        <a:bodyPr/>
        <a:lstStyle/>
        <a:p>
          <a:endParaRPr lang="pt-BR"/>
        </a:p>
      </dgm:t>
    </dgm:pt>
    <dgm:pt modelId="{A705DA3D-7FDD-47FD-B6D1-29CCAED24AF0}" type="sibTrans" cxnId="{6237D661-FC55-40B7-8A24-70C2879CE8B6}">
      <dgm:prSet/>
      <dgm:spPr/>
      <dgm:t>
        <a:bodyPr/>
        <a:lstStyle/>
        <a:p>
          <a:endParaRPr lang="pt-BR"/>
        </a:p>
      </dgm:t>
    </dgm:pt>
    <dgm:pt modelId="{64A43E0E-B3E6-4195-A122-08535D6FA1D6}">
      <dgm:prSet custT="1"/>
      <dgm:spPr/>
      <dgm:t>
        <a:bodyPr/>
        <a:lstStyle/>
        <a:p>
          <a:r>
            <a:rPr lang="pt-BR" sz="1600" b="1" i="0" u="none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Caixa Econômica Federal</a:t>
          </a:r>
        </a:p>
      </dgm:t>
    </dgm:pt>
    <dgm:pt modelId="{97ADAD0D-19AC-4315-BCA8-2C4A0357A1EF}" type="parTrans" cxnId="{79DB7652-4FF5-49A3-A277-6AB096384826}">
      <dgm:prSet/>
      <dgm:spPr/>
      <dgm:t>
        <a:bodyPr/>
        <a:lstStyle/>
        <a:p>
          <a:endParaRPr lang="pt-BR"/>
        </a:p>
      </dgm:t>
    </dgm:pt>
    <dgm:pt modelId="{DF0D6387-6953-4F5D-821E-CB860CB39289}" type="sibTrans" cxnId="{79DB7652-4FF5-49A3-A277-6AB096384826}">
      <dgm:prSet/>
      <dgm:spPr/>
      <dgm:t>
        <a:bodyPr/>
        <a:lstStyle/>
        <a:p>
          <a:endParaRPr lang="pt-BR"/>
        </a:p>
      </dgm:t>
    </dgm:pt>
    <dgm:pt modelId="{613FE4E2-CCD4-4771-9A14-8DFD22E6C4D3}">
      <dgm:prSet custT="1"/>
      <dgm:spPr/>
      <dgm:t>
        <a:bodyPr/>
        <a:lstStyle/>
        <a:p>
          <a:r>
            <a:rPr lang="pt-BR" sz="1600" b="1" i="0" u="none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Conselho Nacional de Justiça (CNJ)</a:t>
          </a:r>
          <a:endParaRPr lang="pt-BR" sz="1600" b="1" dirty="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AECDB4E-9FA3-4329-BC94-0A1C80139066}" type="parTrans" cxnId="{39EEC191-388A-46AB-86A3-44D32917202A}">
      <dgm:prSet/>
      <dgm:spPr/>
      <dgm:t>
        <a:bodyPr/>
        <a:lstStyle/>
        <a:p>
          <a:endParaRPr lang="pt-BR"/>
        </a:p>
      </dgm:t>
    </dgm:pt>
    <dgm:pt modelId="{A8B5B369-2453-42E5-A1F5-7469BF83395D}" type="sibTrans" cxnId="{39EEC191-388A-46AB-86A3-44D32917202A}">
      <dgm:prSet/>
      <dgm:spPr/>
      <dgm:t>
        <a:bodyPr/>
        <a:lstStyle/>
        <a:p>
          <a:endParaRPr lang="pt-BR"/>
        </a:p>
      </dgm:t>
    </dgm:pt>
    <dgm:pt modelId="{F2E8C775-458C-475D-9663-E16AF084E005}">
      <dgm:prSet custT="1"/>
      <dgm:spPr/>
      <dgm:t>
        <a:bodyPr/>
        <a:lstStyle/>
        <a:p>
          <a:r>
            <a:rPr lang="pt-BR" sz="1600" b="1" i="0" u="none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Ministério Público do Trabalho</a:t>
          </a:r>
          <a:endParaRPr lang="pt-BR" sz="1600" b="1" dirty="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A6B12D2-FE4D-4625-A2FB-7A72E8581DC4}" type="parTrans" cxnId="{E60933A3-CEE7-4B73-B9B3-3A95B66E748C}">
      <dgm:prSet/>
      <dgm:spPr/>
      <dgm:t>
        <a:bodyPr/>
        <a:lstStyle/>
        <a:p>
          <a:endParaRPr lang="pt-BR"/>
        </a:p>
      </dgm:t>
    </dgm:pt>
    <dgm:pt modelId="{C02C0069-DD35-4B78-BA8A-CB15A6D33129}" type="sibTrans" cxnId="{E60933A3-CEE7-4B73-B9B3-3A95B66E748C}">
      <dgm:prSet/>
      <dgm:spPr/>
      <dgm:t>
        <a:bodyPr/>
        <a:lstStyle/>
        <a:p>
          <a:endParaRPr lang="pt-BR"/>
        </a:p>
      </dgm:t>
    </dgm:pt>
    <dgm:pt modelId="{37A9EFF1-8070-40F1-B0A4-F9EB53C5597B}">
      <dgm:prSet custT="1"/>
      <dgm:spPr/>
      <dgm:t>
        <a:bodyPr/>
        <a:lstStyle/>
        <a:p>
          <a:r>
            <a:rPr lang="pt-BR" sz="1600" b="1" i="0" u="none" dirty="0"/>
            <a:t>Município de São José dos Campos</a:t>
          </a:r>
          <a:endParaRPr lang="pt-BR" sz="1600" b="1" dirty="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2865A0-89E3-4C71-97DA-2B488D424B90}" type="parTrans" cxnId="{A6F9F198-EDA5-44B5-93BC-8C00294586FB}">
      <dgm:prSet/>
      <dgm:spPr/>
      <dgm:t>
        <a:bodyPr/>
        <a:lstStyle/>
        <a:p>
          <a:endParaRPr lang="pt-BR"/>
        </a:p>
      </dgm:t>
    </dgm:pt>
    <dgm:pt modelId="{2332BF44-6BF1-4DA0-B50E-E0F133A8F9C5}" type="sibTrans" cxnId="{A6F9F198-EDA5-44B5-93BC-8C00294586FB}">
      <dgm:prSet/>
      <dgm:spPr/>
      <dgm:t>
        <a:bodyPr/>
        <a:lstStyle/>
        <a:p>
          <a:endParaRPr lang="pt-BR"/>
        </a:p>
      </dgm:t>
    </dgm:pt>
    <dgm:pt modelId="{402E621F-DC0B-4D0B-9EF1-DF48431DC0AA}">
      <dgm:prSet custT="1"/>
      <dgm:spPr/>
      <dgm:t>
        <a:bodyPr/>
        <a:lstStyle/>
        <a:p>
          <a:r>
            <a:rPr lang="pt-BR" sz="1600" b="1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Governo do Distrito Federal</a:t>
          </a:r>
        </a:p>
      </dgm:t>
    </dgm:pt>
    <dgm:pt modelId="{C0FEB1FE-7DBC-4501-916F-8DF5EEFA2880}" type="parTrans" cxnId="{B5D96B86-7C3B-4152-BE6F-581DC7D9F164}">
      <dgm:prSet/>
      <dgm:spPr/>
      <dgm:t>
        <a:bodyPr/>
        <a:lstStyle/>
        <a:p>
          <a:endParaRPr lang="pt-BR"/>
        </a:p>
      </dgm:t>
    </dgm:pt>
    <dgm:pt modelId="{DA17A6C6-9485-406A-BCD8-D1E0FF08E2C8}" type="sibTrans" cxnId="{B5D96B86-7C3B-4152-BE6F-581DC7D9F164}">
      <dgm:prSet/>
      <dgm:spPr/>
      <dgm:t>
        <a:bodyPr/>
        <a:lstStyle/>
        <a:p>
          <a:endParaRPr lang="pt-BR"/>
        </a:p>
      </dgm:t>
    </dgm:pt>
    <dgm:pt modelId="{6716F064-5464-4B6D-A57F-2B48B856077D}">
      <dgm:prSet custT="1"/>
      <dgm:spPr/>
      <dgm:t>
        <a:bodyPr/>
        <a:lstStyle/>
        <a:p>
          <a:r>
            <a:rPr lang="pt-BR" sz="1600" b="1" i="0" u="none" dirty="0"/>
            <a:t>Município de Niterói/RJ</a:t>
          </a:r>
          <a:endParaRPr lang="pt-BR" sz="1600" b="1" dirty="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D527EA8-14E8-489E-83B6-2C1D6E37F01E}" type="parTrans" cxnId="{634D6CD2-C9A5-4708-A6B6-D4F87F4E4930}">
      <dgm:prSet/>
      <dgm:spPr/>
      <dgm:t>
        <a:bodyPr/>
        <a:lstStyle/>
        <a:p>
          <a:endParaRPr lang="pt-BR"/>
        </a:p>
      </dgm:t>
    </dgm:pt>
    <dgm:pt modelId="{827DA3FC-CFB9-4A94-BB4A-3C68CFD33908}" type="sibTrans" cxnId="{634D6CD2-C9A5-4708-A6B6-D4F87F4E4930}">
      <dgm:prSet/>
      <dgm:spPr/>
      <dgm:t>
        <a:bodyPr/>
        <a:lstStyle/>
        <a:p>
          <a:endParaRPr lang="pt-BR"/>
        </a:p>
      </dgm:t>
    </dgm:pt>
    <dgm:pt modelId="{5AE262CD-7942-454E-A11B-0EA82021C241}">
      <dgm:prSet custT="1"/>
      <dgm:spPr/>
      <dgm:t>
        <a:bodyPr/>
        <a:lstStyle/>
        <a:p>
          <a:r>
            <a:rPr lang="pt-BR" sz="2000" b="1" i="0" u="none" dirty="0"/>
            <a:t>Estado de Minas Gerais</a:t>
          </a:r>
          <a:endParaRPr lang="pt-BR" sz="2000" dirty="0"/>
        </a:p>
      </dgm:t>
    </dgm:pt>
    <dgm:pt modelId="{9D2562B4-7F8A-4AF4-AC96-C2EA4C5785F5}" type="parTrans" cxnId="{17BEE42C-F796-4D57-90B3-0CC92D9A2757}">
      <dgm:prSet/>
      <dgm:spPr/>
      <dgm:t>
        <a:bodyPr/>
        <a:lstStyle/>
        <a:p>
          <a:endParaRPr lang="pt-BR"/>
        </a:p>
      </dgm:t>
    </dgm:pt>
    <dgm:pt modelId="{7948F316-D38E-4FEA-B0D8-4209B4EA47A2}" type="sibTrans" cxnId="{17BEE42C-F796-4D57-90B3-0CC92D9A2757}">
      <dgm:prSet/>
      <dgm:spPr/>
      <dgm:t>
        <a:bodyPr/>
        <a:lstStyle/>
        <a:p>
          <a:endParaRPr lang="pt-BR"/>
        </a:p>
      </dgm:t>
    </dgm:pt>
    <dgm:pt modelId="{5AACD32E-ABE3-46C9-AB97-70FCB06CCB09}">
      <dgm:prSet custT="1"/>
      <dgm:spPr/>
      <dgm:t>
        <a:bodyPr/>
        <a:lstStyle/>
        <a:p>
          <a:r>
            <a:rPr lang="pt-BR" sz="2000" b="1" i="0" u="none" dirty="0"/>
            <a:t>Estado do Piauí</a:t>
          </a:r>
          <a:endParaRPr lang="pt-BR" sz="2000" dirty="0"/>
        </a:p>
      </dgm:t>
    </dgm:pt>
    <dgm:pt modelId="{A4002C51-10A6-40B6-84C2-653C8603BBE7}" type="parTrans" cxnId="{FB33E938-570B-4D1A-B6A6-3FC0EB37F5B1}">
      <dgm:prSet/>
      <dgm:spPr/>
      <dgm:t>
        <a:bodyPr/>
        <a:lstStyle/>
        <a:p>
          <a:endParaRPr lang="pt-BR"/>
        </a:p>
      </dgm:t>
    </dgm:pt>
    <dgm:pt modelId="{AA610220-8BEE-401A-9385-DF14129A975A}" type="sibTrans" cxnId="{FB33E938-570B-4D1A-B6A6-3FC0EB37F5B1}">
      <dgm:prSet/>
      <dgm:spPr/>
      <dgm:t>
        <a:bodyPr/>
        <a:lstStyle/>
        <a:p>
          <a:endParaRPr lang="pt-BR"/>
        </a:p>
      </dgm:t>
    </dgm:pt>
    <dgm:pt modelId="{DA0E140A-5DD0-4C50-AAFC-EF5842BC38E8}">
      <dgm:prSet custT="1"/>
      <dgm:spPr/>
      <dgm:t>
        <a:bodyPr/>
        <a:lstStyle/>
        <a:p>
          <a:r>
            <a:rPr lang="pt-BR" sz="2000" b="1" i="0" u="none"/>
            <a:t>Estado do Paraná</a:t>
          </a:r>
          <a:endParaRPr lang="pt-BR" sz="2000" dirty="0"/>
        </a:p>
      </dgm:t>
    </dgm:pt>
    <dgm:pt modelId="{7EB9EA51-0890-4AF3-98E8-7C4D0CC193E8}" type="parTrans" cxnId="{E635E651-02BC-4061-ABFF-4028426798C7}">
      <dgm:prSet/>
      <dgm:spPr/>
      <dgm:t>
        <a:bodyPr/>
        <a:lstStyle/>
        <a:p>
          <a:endParaRPr lang="pt-BR"/>
        </a:p>
      </dgm:t>
    </dgm:pt>
    <dgm:pt modelId="{B4ABC4C3-5957-4FFC-B336-1934E38C261F}" type="sibTrans" cxnId="{E635E651-02BC-4061-ABFF-4028426798C7}">
      <dgm:prSet/>
      <dgm:spPr/>
      <dgm:t>
        <a:bodyPr/>
        <a:lstStyle/>
        <a:p>
          <a:endParaRPr lang="pt-BR"/>
        </a:p>
      </dgm:t>
    </dgm:pt>
    <dgm:pt modelId="{73E0A98F-D860-47DB-9436-D044D6AAA917}">
      <dgm:prSet custT="1"/>
      <dgm:spPr/>
      <dgm:t>
        <a:bodyPr/>
        <a:lstStyle/>
        <a:p>
          <a:r>
            <a:rPr lang="pt-BR" sz="2000" b="1" i="0" u="none" dirty="0"/>
            <a:t>Estado de Alagoas</a:t>
          </a:r>
          <a:endParaRPr lang="pt-BR" sz="2000" dirty="0"/>
        </a:p>
      </dgm:t>
    </dgm:pt>
    <dgm:pt modelId="{8779C8AB-2528-49CD-9460-85CBD6E1D9A9}" type="parTrans" cxnId="{2E90FAE7-BDCD-4E37-B4F3-8161E0DE9000}">
      <dgm:prSet/>
      <dgm:spPr/>
      <dgm:t>
        <a:bodyPr/>
        <a:lstStyle/>
        <a:p>
          <a:endParaRPr lang="pt-BR"/>
        </a:p>
      </dgm:t>
    </dgm:pt>
    <dgm:pt modelId="{431BF60B-F314-45F5-B1FB-1599A2FD267C}" type="sibTrans" cxnId="{2E90FAE7-BDCD-4E37-B4F3-8161E0DE9000}">
      <dgm:prSet/>
      <dgm:spPr/>
      <dgm:t>
        <a:bodyPr/>
        <a:lstStyle/>
        <a:p>
          <a:endParaRPr lang="pt-BR"/>
        </a:p>
      </dgm:t>
    </dgm:pt>
    <dgm:pt modelId="{748DDC3F-D412-4352-AF7A-6B37BE68F1DE}">
      <dgm:prSet custT="1"/>
      <dgm:spPr/>
      <dgm:t>
        <a:bodyPr/>
        <a:lstStyle/>
        <a:p>
          <a:r>
            <a:rPr lang="pt-BR" sz="2000" b="1" i="0" u="none" dirty="0"/>
            <a:t>Estado de Rondônia</a:t>
          </a:r>
          <a:endParaRPr lang="pt-BR" sz="2000" dirty="0"/>
        </a:p>
      </dgm:t>
    </dgm:pt>
    <dgm:pt modelId="{AE166BE7-9361-4D65-B740-1C39FB7DE59E}" type="parTrans" cxnId="{33B76E61-444D-453C-945E-76CD9228F48C}">
      <dgm:prSet/>
      <dgm:spPr/>
      <dgm:t>
        <a:bodyPr/>
        <a:lstStyle/>
        <a:p>
          <a:endParaRPr lang="pt-BR"/>
        </a:p>
      </dgm:t>
    </dgm:pt>
    <dgm:pt modelId="{38FF73A8-D1FE-499C-8BD1-F7037313BC57}" type="sibTrans" cxnId="{33B76E61-444D-453C-945E-76CD9228F48C}">
      <dgm:prSet/>
      <dgm:spPr/>
      <dgm:t>
        <a:bodyPr/>
        <a:lstStyle/>
        <a:p>
          <a:endParaRPr lang="pt-BR"/>
        </a:p>
      </dgm:t>
    </dgm:pt>
    <dgm:pt modelId="{42159FDF-ACA5-409B-8AC9-8E63DD5F4711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pt-BR" sz="1600" b="1" dirty="0"/>
            <a:t>PRF</a:t>
          </a:r>
        </a:p>
      </dgm:t>
    </dgm:pt>
    <dgm:pt modelId="{535A392B-2F0B-4648-BACF-913C3AB078B0}" type="parTrans" cxnId="{3A89D79D-38BB-4AA9-BD28-E7E7282AB01E}">
      <dgm:prSet/>
      <dgm:spPr/>
      <dgm:t>
        <a:bodyPr/>
        <a:lstStyle/>
        <a:p>
          <a:endParaRPr lang="pt-BR"/>
        </a:p>
      </dgm:t>
    </dgm:pt>
    <dgm:pt modelId="{7CB37A37-8180-418F-9FEC-347F0459D709}" type="sibTrans" cxnId="{3A89D79D-38BB-4AA9-BD28-E7E7282AB01E}">
      <dgm:prSet/>
      <dgm:spPr/>
      <dgm:t>
        <a:bodyPr/>
        <a:lstStyle/>
        <a:p>
          <a:endParaRPr lang="pt-BR"/>
        </a:p>
      </dgm:t>
    </dgm:pt>
    <dgm:pt modelId="{3598C754-060F-48E9-85EC-2D72911E4E6F}">
      <dgm:prSet custT="1"/>
      <dgm:spPr/>
      <dgm:t>
        <a:bodyPr/>
        <a:lstStyle/>
        <a:p>
          <a:r>
            <a:rPr lang="pt-BR" sz="2000" b="1" dirty="0"/>
            <a:t>Estado do Pará</a:t>
          </a:r>
          <a:endParaRPr lang="pt-BR" sz="1600" b="1" dirty="0"/>
        </a:p>
      </dgm:t>
    </dgm:pt>
    <dgm:pt modelId="{BD56A71A-4C7A-497F-9E4B-1F59CA18AD62}" type="parTrans" cxnId="{365014B5-A85C-4B17-BCD5-81A2BF95B24E}">
      <dgm:prSet/>
      <dgm:spPr/>
      <dgm:t>
        <a:bodyPr/>
        <a:lstStyle/>
        <a:p>
          <a:endParaRPr lang="pt-BR"/>
        </a:p>
      </dgm:t>
    </dgm:pt>
    <dgm:pt modelId="{7125C42A-A7F3-4C6D-9144-80EEE2C9872C}" type="sibTrans" cxnId="{365014B5-A85C-4B17-BCD5-81A2BF95B24E}">
      <dgm:prSet/>
      <dgm:spPr/>
      <dgm:t>
        <a:bodyPr/>
        <a:lstStyle/>
        <a:p>
          <a:endParaRPr lang="pt-BR"/>
        </a:p>
      </dgm:t>
    </dgm:pt>
    <dgm:pt modelId="{0249E846-FAC8-4539-AD71-99D50DFF5269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pt-BR" sz="1600" b="1" dirty="0"/>
            <a:t>Município de Rolândia/PR</a:t>
          </a:r>
        </a:p>
      </dgm:t>
    </dgm:pt>
    <dgm:pt modelId="{4B64C841-FCA3-4FA3-89D8-96C03B2FFDFD}" type="parTrans" cxnId="{EE4579B3-E58C-44BE-AFFF-D07F619572A2}">
      <dgm:prSet/>
      <dgm:spPr/>
      <dgm:t>
        <a:bodyPr/>
        <a:lstStyle/>
        <a:p>
          <a:endParaRPr lang="pt-BR"/>
        </a:p>
      </dgm:t>
    </dgm:pt>
    <dgm:pt modelId="{553252DE-D777-4112-A327-A8A1E4B5D458}" type="sibTrans" cxnId="{EE4579B3-E58C-44BE-AFFF-D07F619572A2}">
      <dgm:prSet/>
      <dgm:spPr/>
      <dgm:t>
        <a:bodyPr/>
        <a:lstStyle/>
        <a:p>
          <a:endParaRPr lang="pt-BR"/>
        </a:p>
      </dgm:t>
    </dgm:pt>
    <dgm:pt modelId="{A423BD37-EE24-4110-96D3-39BA63A20FF1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pt-BR" sz="1600" b="1" dirty="0"/>
            <a:t>CREAS – São Paulo</a:t>
          </a:r>
        </a:p>
      </dgm:t>
    </dgm:pt>
    <dgm:pt modelId="{EAA6AAAE-85A4-4D06-9E88-062E4B6C5DE7}" type="parTrans" cxnId="{4F85D889-518E-4542-AE13-96CAA54490A2}">
      <dgm:prSet/>
      <dgm:spPr/>
      <dgm:t>
        <a:bodyPr/>
        <a:lstStyle/>
        <a:p>
          <a:endParaRPr lang="pt-BR"/>
        </a:p>
      </dgm:t>
    </dgm:pt>
    <dgm:pt modelId="{09933514-2755-4ED1-BFFE-2F689315CC1A}" type="sibTrans" cxnId="{4F85D889-518E-4542-AE13-96CAA54490A2}">
      <dgm:prSet/>
      <dgm:spPr/>
      <dgm:t>
        <a:bodyPr/>
        <a:lstStyle/>
        <a:p>
          <a:endParaRPr lang="pt-BR"/>
        </a:p>
      </dgm:t>
    </dgm:pt>
    <dgm:pt modelId="{0DACFA1B-08F1-453B-877C-3451B7C63823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pt-BR" sz="1600" b="1" dirty="0"/>
            <a:t>CRECI – São Paulo</a:t>
          </a:r>
        </a:p>
      </dgm:t>
    </dgm:pt>
    <dgm:pt modelId="{C89A3AF4-EB17-4F76-9E3B-1A882973FEEC}" type="parTrans" cxnId="{351421B5-3647-49EE-B25E-4BF0587AF8F7}">
      <dgm:prSet/>
      <dgm:spPr/>
      <dgm:t>
        <a:bodyPr/>
        <a:lstStyle/>
        <a:p>
          <a:endParaRPr lang="pt-BR"/>
        </a:p>
      </dgm:t>
    </dgm:pt>
    <dgm:pt modelId="{F23B201C-4EAB-4D55-A637-8C30F9995E72}" type="sibTrans" cxnId="{351421B5-3647-49EE-B25E-4BF0587AF8F7}">
      <dgm:prSet/>
      <dgm:spPr/>
      <dgm:t>
        <a:bodyPr/>
        <a:lstStyle/>
        <a:p>
          <a:endParaRPr lang="pt-BR"/>
        </a:p>
      </dgm:t>
    </dgm:pt>
    <dgm:pt modelId="{FC5A1B39-06CF-4CD3-878C-67222BE81D3F}">
      <dgm:prSet phldrT="[Texto]" custT="1"/>
      <dgm:spPr/>
      <dgm:t>
        <a:bodyPr/>
        <a:lstStyle/>
        <a:p>
          <a:r>
            <a:rPr lang="pt-BR" sz="1600" b="1" i="0" u="none" dirty="0"/>
            <a:t>Município de Londrina/PR</a:t>
          </a:r>
          <a:endParaRPr lang="pt-BR" sz="1600" b="1" dirty="0"/>
        </a:p>
      </dgm:t>
    </dgm:pt>
    <dgm:pt modelId="{619C9A2A-9E9E-4263-9339-8DB5377B910E}" type="parTrans" cxnId="{FB2C0D4E-8B34-4B24-BA17-E82080E03CEF}">
      <dgm:prSet/>
      <dgm:spPr/>
      <dgm:t>
        <a:bodyPr/>
        <a:lstStyle/>
        <a:p>
          <a:endParaRPr lang="en-US"/>
        </a:p>
      </dgm:t>
    </dgm:pt>
    <dgm:pt modelId="{A4764FD5-C46B-4CDA-94A9-F674C6CD40B7}" type="sibTrans" cxnId="{FB2C0D4E-8B34-4B24-BA17-E82080E03CEF}">
      <dgm:prSet/>
      <dgm:spPr/>
      <dgm:t>
        <a:bodyPr/>
        <a:lstStyle/>
        <a:p>
          <a:endParaRPr lang="en-US"/>
        </a:p>
      </dgm:t>
    </dgm:pt>
    <dgm:pt modelId="{4D29D7FC-7AE2-446A-B614-E5F3C65EEF75}" type="pres">
      <dgm:prSet presAssocID="{FF1351D4-D5EE-4157-A064-EA211F1744F4}" presName="Name0" presStyleCnt="0">
        <dgm:presLayoutVars>
          <dgm:dir/>
          <dgm:animLvl val="lvl"/>
          <dgm:resizeHandles val="exact"/>
        </dgm:presLayoutVars>
      </dgm:prSet>
      <dgm:spPr/>
    </dgm:pt>
    <dgm:pt modelId="{C793880C-E567-469D-9B10-C04A147AF384}" type="pres">
      <dgm:prSet presAssocID="{1A734D07-A826-4AB2-A758-CB4C28AEEA7E}" presName="composite" presStyleCnt="0"/>
      <dgm:spPr/>
    </dgm:pt>
    <dgm:pt modelId="{8FADFF32-DFDB-4432-84DC-640C6F19CFF6}" type="pres">
      <dgm:prSet presAssocID="{1A734D07-A826-4AB2-A758-CB4C28AEEA7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EA20712-186F-42B8-8EF9-B987F8B28583}" type="pres">
      <dgm:prSet presAssocID="{1A734D07-A826-4AB2-A758-CB4C28AEEA7E}" presName="desTx" presStyleLbl="alignAccFollowNode1" presStyleIdx="0" presStyleCnt="2">
        <dgm:presLayoutVars>
          <dgm:bulletEnabled val="1"/>
        </dgm:presLayoutVars>
      </dgm:prSet>
      <dgm:spPr/>
    </dgm:pt>
    <dgm:pt modelId="{73AEA7AC-50C1-4F61-9173-63CAF3F2C357}" type="pres">
      <dgm:prSet presAssocID="{6D79F331-1796-4083-A038-3DFCDDE32A08}" presName="space" presStyleCnt="0"/>
      <dgm:spPr/>
    </dgm:pt>
    <dgm:pt modelId="{21ABD125-D72C-4535-90F7-CAC62A1E87CF}" type="pres">
      <dgm:prSet presAssocID="{9CC14A0D-88D1-4153-BCE3-D00B3F7D3E4F}" presName="composite" presStyleCnt="0"/>
      <dgm:spPr/>
    </dgm:pt>
    <dgm:pt modelId="{C6884B0D-9810-49F5-BDE6-31161F9613EB}" type="pres">
      <dgm:prSet presAssocID="{9CC14A0D-88D1-4153-BCE3-D00B3F7D3E4F}" presName="parTx" presStyleLbl="alignNode1" presStyleIdx="1" presStyleCnt="2" custLinFactNeighborX="1456" custLinFactNeighborY="5359">
        <dgm:presLayoutVars>
          <dgm:chMax val="0"/>
          <dgm:chPref val="0"/>
          <dgm:bulletEnabled val="1"/>
        </dgm:presLayoutVars>
      </dgm:prSet>
      <dgm:spPr/>
    </dgm:pt>
    <dgm:pt modelId="{73A34F95-D998-4595-8994-E2BFC133560B}" type="pres">
      <dgm:prSet presAssocID="{9CC14A0D-88D1-4153-BCE3-D00B3F7D3E4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0EE5F300-6202-45C0-B581-6BC5DBB523F6}" srcId="{1A734D07-A826-4AB2-A758-CB4C28AEEA7E}" destId="{15986674-9FC3-446A-8936-2190A4497B36}" srcOrd="3" destOrd="0" parTransId="{79A7B9B5-C7BE-4C4A-830C-B9F275A63238}" sibTransId="{E24BE8E2-1F6A-4FDE-B41B-68344A02414D}"/>
    <dgm:cxn modelId="{BCB4A805-5DE8-435D-A090-952B657603DE}" srcId="{1A734D07-A826-4AB2-A758-CB4C28AEEA7E}" destId="{A1B1268B-8444-4546-BEC6-E129C5DE018D}" srcOrd="4" destOrd="0" parTransId="{F2A238D9-B938-474C-B27A-09D5450C2478}" sibTransId="{4205FA6A-C52C-40F1-B6A6-0A80E85584D9}"/>
    <dgm:cxn modelId="{76115509-9FFD-4482-90BA-23696DEAF263}" type="presOf" srcId="{F2E8C775-458C-475D-9663-E16AF084E005}" destId="{1EA20712-186F-42B8-8EF9-B987F8B28583}" srcOrd="0" destOrd="8" presId="urn:microsoft.com/office/officeart/2005/8/layout/hList1"/>
    <dgm:cxn modelId="{A68E0C14-9BA4-42D4-841C-AAD8E3C3B79C}" type="presOf" srcId="{DA0E140A-5DD0-4C50-AAFC-EF5842BC38E8}" destId="{73A34F95-D998-4595-8994-E2BFC133560B}" srcOrd="0" destOrd="3" presId="urn:microsoft.com/office/officeart/2005/8/layout/hList1"/>
    <dgm:cxn modelId="{DC8D2E1A-4922-405A-9CA5-EB6AB7D60B98}" type="presOf" srcId="{613FE4E2-CCD4-4771-9A14-8DFD22E6C4D3}" destId="{1EA20712-186F-42B8-8EF9-B987F8B28583}" srcOrd="0" destOrd="7" presId="urn:microsoft.com/office/officeart/2005/8/layout/hList1"/>
    <dgm:cxn modelId="{B2FE5E1F-DDA9-40B0-80C5-11B46917C9FE}" type="presOf" srcId="{402E621F-DC0B-4D0B-9EF1-DF48431DC0AA}" destId="{1EA20712-186F-42B8-8EF9-B987F8B28583}" srcOrd="0" destOrd="10" presId="urn:microsoft.com/office/officeart/2005/8/layout/hList1"/>
    <dgm:cxn modelId="{D5DABB20-DFD0-4A18-8A4B-DF516FA73E8F}" type="presOf" srcId="{5AE262CD-7942-454E-A11B-0EA82021C241}" destId="{73A34F95-D998-4595-8994-E2BFC133560B}" srcOrd="0" destOrd="1" presId="urn:microsoft.com/office/officeart/2005/8/layout/hList1"/>
    <dgm:cxn modelId="{BC868823-B1E5-4A13-A1E9-A31642133732}" type="presOf" srcId="{1A734D07-A826-4AB2-A758-CB4C28AEEA7E}" destId="{8FADFF32-DFDB-4432-84DC-640C6F19CFF6}" srcOrd="0" destOrd="0" presId="urn:microsoft.com/office/officeart/2005/8/layout/hList1"/>
    <dgm:cxn modelId="{AEB38725-AB56-4789-9D60-875CD5B65680}" type="presOf" srcId="{15986674-9FC3-446A-8936-2190A4497B36}" destId="{1EA20712-186F-42B8-8EF9-B987F8B28583}" srcOrd="0" destOrd="3" presId="urn:microsoft.com/office/officeart/2005/8/layout/hList1"/>
    <dgm:cxn modelId="{2E937D28-EA10-4F87-B77B-CAAB12D562FE}" type="presOf" srcId="{9CC14A0D-88D1-4153-BCE3-D00B3F7D3E4F}" destId="{C6884B0D-9810-49F5-BDE6-31161F9613EB}" srcOrd="0" destOrd="0" presId="urn:microsoft.com/office/officeart/2005/8/layout/hList1"/>
    <dgm:cxn modelId="{C7288B2B-3EBE-42A8-A331-01CC2A3E4340}" srcId="{1A734D07-A826-4AB2-A758-CB4C28AEEA7E}" destId="{B037106B-B517-4E6D-B2A3-8386877B4AD2}" srcOrd="2" destOrd="0" parTransId="{F2400DDD-E75E-4FC5-BDAE-3D5AA57ECB9F}" sibTransId="{62A0EC94-0B6C-42AB-8898-42B2491935DD}"/>
    <dgm:cxn modelId="{96F0552C-398D-4351-A4AA-0320654F20DA}" type="presOf" srcId="{0249E846-FAC8-4539-AD71-99D50DFF5269}" destId="{1EA20712-186F-42B8-8EF9-B987F8B28583}" srcOrd="0" destOrd="13" presId="urn:microsoft.com/office/officeart/2005/8/layout/hList1"/>
    <dgm:cxn modelId="{17BEE42C-F796-4D57-90B3-0CC92D9A2757}" srcId="{9CC14A0D-88D1-4153-BCE3-D00B3F7D3E4F}" destId="{5AE262CD-7942-454E-A11B-0EA82021C241}" srcOrd="1" destOrd="0" parTransId="{9D2562B4-7F8A-4AF4-AC96-C2EA4C5785F5}" sibTransId="{7948F316-D38E-4FEA-B0D8-4209B4EA47A2}"/>
    <dgm:cxn modelId="{FB33E938-570B-4D1A-B6A6-3FC0EB37F5B1}" srcId="{9CC14A0D-88D1-4153-BCE3-D00B3F7D3E4F}" destId="{5AACD32E-ABE3-46C9-AB97-70FCB06CCB09}" srcOrd="2" destOrd="0" parTransId="{A4002C51-10A6-40B6-84C2-653C8603BBE7}" sibTransId="{AA610220-8BEE-401A-9385-DF14129A975A}"/>
    <dgm:cxn modelId="{9828043B-3C7C-49AF-BE3E-00E13A8A76F9}" type="presOf" srcId="{FC5A1B39-06CF-4CD3-878C-67222BE81D3F}" destId="{1EA20712-186F-42B8-8EF9-B987F8B28583}" srcOrd="0" destOrd="16" presId="urn:microsoft.com/office/officeart/2005/8/layout/hList1"/>
    <dgm:cxn modelId="{90E0315C-D937-4D93-B905-2DF29EA249F7}" type="presOf" srcId="{B037106B-B517-4E6D-B2A3-8386877B4AD2}" destId="{1EA20712-186F-42B8-8EF9-B987F8B28583}" srcOrd="0" destOrd="2" presId="urn:microsoft.com/office/officeart/2005/8/layout/hList1"/>
    <dgm:cxn modelId="{33B76E61-444D-453C-945E-76CD9228F48C}" srcId="{9CC14A0D-88D1-4153-BCE3-D00B3F7D3E4F}" destId="{748DDC3F-D412-4352-AF7A-6B37BE68F1DE}" srcOrd="5" destOrd="0" parTransId="{AE166BE7-9361-4D65-B740-1C39FB7DE59E}" sibTransId="{38FF73A8-D1FE-499C-8BD1-F7037313BC57}"/>
    <dgm:cxn modelId="{6237D661-FC55-40B7-8A24-70C2879CE8B6}" srcId="{1A734D07-A826-4AB2-A758-CB4C28AEEA7E}" destId="{A3C64E2D-2693-47B0-90C1-EF23734638F5}" srcOrd="5" destOrd="0" parTransId="{DE4F62CA-D0FA-4AF9-B646-3622F0A8DF9B}" sibTransId="{A705DA3D-7FDD-47FD-B6D1-29CCAED24AF0}"/>
    <dgm:cxn modelId="{0DB7D942-8386-4792-B3C3-5B9DA0896033}" srcId="{1A734D07-A826-4AB2-A758-CB4C28AEEA7E}" destId="{5F127F55-C771-438E-8DEB-C05862A5425B}" srcOrd="0" destOrd="0" parTransId="{124358FE-F70C-4841-91EA-87AA24BD1113}" sibTransId="{8ABB2E1B-93E0-487F-A1B2-68E47D995980}"/>
    <dgm:cxn modelId="{A21C6564-DF1A-428D-B8A7-BB4FFCD8D1D0}" type="presOf" srcId="{A3C64E2D-2693-47B0-90C1-EF23734638F5}" destId="{1EA20712-186F-42B8-8EF9-B987F8B28583}" srcOrd="0" destOrd="5" presId="urn:microsoft.com/office/officeart/2005/8/layout/hList1"/>
    <dgm:cxn modelId="{CF64C344-CB0B-4157-BBFB-D84540BD3335}" type="presOf" srcId="{73E0A98F-D860-47DB-9436-D044D6AAA917}" destId="{73A34F95-D998-4595-8994-E2BFC133560B}" srcOrd="0" destOrd="4" presId="urn:microsoft.com/office/officeart/2005/8/layout/hList1"/>
    <dgm:cxn modelId="{C02C9F4C-00AC-436B-9837-C1521690D7E1}" type="presOf" srcId="{3598C754-060F-48E9-85EC-2D72911E4E6F}" destId="{73A34F95-D998-4595-8994-E2BFC133560B}" srcOrd="0" destOrd="6" presId="urn:microsoft.com/office/officeart/2005/8/layout/hList1"/>
    <dgm:cxn modelId="{FB2C0D4E-8B34-4B24-BA17-E82080E03CEF}" srcId="{1A734D07-A826-4AB2-A758-CB4C28AEEA7E}" destId="{FC5A1B39-06CF-4CD3-878C-67222BE81D3F}" srcOrd="16" destOrd="0" parTransId="{619C9A2A-9E9E-4263-9339-8DB5377B910E}" sibTransId="{A4764FD5-C46B-4CDA-94A9-F674C6CD40B7}"/>
    <dgm:cxn modelId="{89CE694F-ED30-4D8B-979D-71C300C30F9E}" srcId="{FF1351D4-D5EE-4157-A064-EA211F1744F4}" destId="{1A734D07-A826-4AB2-A758-CB4C28AEEA7E}" srcOrd="0" destOrd="0" parTransId="{09144BED-F1AD-47AF-9C51-6611294026BE}" sibTransId="{6D79F331-1796-4083-A038-3DFCDDE32A08}"/>
    <dgm:cxn modelId="{E635E651-02BC-4061-ABFF-4028426798C7}" srcId="{9CC14A0D-88D1-4153-BCE3-D00B3F7D3E4F}" destId="{DA0E140A-5DD0-4C50-AAFC-EF5842BC38E8}" srcOrd="3" destOrd="0" parTransId="{7EB9EA51-0890-4AF3-98E8-7C4D0CC193E8}" sibTransId="{B4ABC4C3-5957-4FFC-B336-1934E38C261F}"/>
    <dgm:cxn modelId="{79DB7652-4FF5-49A3-A277-6AB096384826}" srcId="{1A734D07-A826-4AB2-A758-CB4C28AEEA7E}" destId="{64A43E0E-B3E6-4195-A122-08535D6FA1D6}" srcOrd="6" destOrd="0" parTransId="{97ADAD0D-19AC-4315-BCA8-2C4A0357A1EF}" sibTransId="{DF0D6387-6953-4F5D-821E-CB860CB39289}"/>
    <dgm:cxn modelId="{AA0C9353-1F93-4BC2-91A4-86B5B85891B6}" type="presOf" srcId="{A423BD37-EE24-4110-96D3-39BA63A20FF1}" destId="{1EA20712-186F-42B8-8EF9-B987F8B28583}" srcOrd="0" destOrd="14" presId="urn:microsoft.com/office/officeart/2005/8/layout/hList1"/>
    <dgm:cxn modelId="{05AC1658-4BE3-4172-B780-5C5D59BEE0EE}" type="presOf" srcId="{5AACD32E-ABE3-46C9-AB97-70FCB06CCB09}" destId="{73A34F95-D998-4595-8994-E2BFC133560B}" srcOrd="0" destOrd="2" presId="urn:microsoft.com/office/officeart/2005/8/layout/hList1"/>
    <dgm:cxn modelId="{0C0E1B5A-1CBB-44B4-B7DA-AD66301C4FC9}" type="presOf" srcId="{42159FDF-ACA5-409B-8AC9-8E63DD5F4711}" destId="{1EA20712-186F-42B8-8EF9-B987F8B28583}" srcOrd="0" destOrd="1" presId="urn:microsoft.com/office/officeart/2005/8/layout/hList1"/>
    <dgm:cxn modelId="{95056E5A-F5F4-440E-8FF9-6C933D9F0D3F}" type="presOf" srcId="{748DDC3F-D412-4352-AF7A-6B37BE68F1DE}" destId="{73A34F95-D998-4595-8994-E2BFC133560B}" srcOrd="0" destOrd="5" presId="urn:microsoft.com/office/officeart/2005/8/layout/hList1"/>
    <dgm:cxn modelId="{F69B917E-EE60-4EC7-91A2-7699A1B960DB}" type="presOf" srcId="{6716F064-5464-4B6D-A57F-2B48B856077D}" destId="{1EA20712-186F-42B8-8EF9-B987F8B28583}" srcOrd="0" destOrd="11" presId="urn:microsoft.com/office/officeart/2005/8/layout/hList1"/>
    <dgm:cxn modelId="{B8A8D97F-9E40-43DB-82F3-F30DBDF70832}" type="presOf" srcId="{64A43E0E-B3E6-4195-A122-08535D6FA1D6}" destId="{1EA20712-186F-42B8-8EF9-B987F8B28583}" srcOrd="0" destOrd="6" presId="urn:microsoft.com/office/officeart/2005/8/layout/hList1"/>
    <dgm:cxn modelId="{B5D96B86-7C3B-4152-BE6F-581DC7D9F164}" srcId="{1A734D07-A826-4AB2-A758-CB4C28AEEA7E}" destId="{402E621F-DC0B-4D0B-9EF1-DF48431DC0AA}" srcOrd="10" destOrd="0" parTransId="{C0FEB1FE-7DBC-4501-916F-8DF5EEFA2880}" sibTransId="{DA17A6C6-9485-406A-BCD8-D1E0FF08E2C8}"/>
    <dgm:cxn modelId="{4F85D889-518E-4542-AE13-96CAA54490A2}" srcId="{1A734D07-A826-4AB2-A758-CB4C28AEEA7E}" destId="{A423BD37-EE24-4110-96D3-39BA63A20FF1}" srcOrd="14" destOrd="0" parTransId="{EAA6AAAE-85A4-4D06-9E88-062E4B6C5DE7}" sibTransId="{09933514-2755-4ED1-BFFE-2F689315CC1A}"/>
    <dgm:cxn modelId="{39EEC191-388A-46AB-86A3-44D32917202A}" srcId="{1A734D07-A826-4AB2-A758-CB4C28AEEA7E}" destId="{613FE4E2-CCD4-4771-9A14-8DFD22E6C4D3}" srcOrd="7" destOrd="0" parTransId="{3AECDB4E-9FA3-4329-BC94-0A1C80139066}" sibTransId="{A8B5B369-2453-42E5-A1F5-7469BF83395D}"/>
    <dgm:cxn modelId="{A6F9F198-EDA5-44B5-93BC-8C00294586FB}" srcId="{1A734D07-A826-4AB2-A758-CB4C28AEEA7E}" destId="{37A9EFF1-8070-40F1-B0A4-F9EB53C5597B}" srcOrd="9" destOrd="0" parTransId="{072865A0-89E3-4C71-97DA-2B488D424B90}" sibTransId="{2332BF44-6BF1-4DA0-B50E-E0F133A8F9C5}"/>
    <dgm:cxn modelId="{3A89D79D-38BB-4AA9-BD28-E7E7282AB01E}" srcId="{1A734D07-A826-4AB2-A758-CB4C28AEEA7E}" destId="{42159FDF-ACA5-409B-8AC9-8E63DD5F4711}" srcOrd="1" destOrd="0" parTransId="{535A392B-2F0B-4648-BACF-913C3AB078B0}" sibTransId="{7CB37A37-8180-418F-9FEC-347F0459D709}"/>
    <dgm:cxn modelId="{E60933A3-CEE7-4B73-B9B3-3A95B66E748C}" srcId="{1A734D07-A826-4AB2-A758-CB4C28AEEA7E}" destId="{F2E8C775-458C-475D-9663-E16AF084E005}" srcOrd="8" destOrd="0" parTransId="{7A6B12D2-FE4D-4625-A2FB-7A72E8581DC4}" sibTransId="{C02C0069-DD35-4B78-BA8A-CB15A6D33129}"/>
    <dgm:cxn modelId="{623B82A3-4D0B-469E-893B-41B8CE94A5E1}" type="presOf" srcId="{5F127F55-C771-438E-8DEB-C05862A5425B}" destId="{1EA20712-186F-42B8-8EF9-B987F8B28583}" srcOrd="0" destOrd="0" presId="urn:microsoft.com/office/officeart/2005/8/layout/hList1"/>
    <dgm:cxn modelId="{EE4579B3-E58C-44BE-AFFF-D07F619572A2}" srcId="{1A734D07-A826-4AB2-A758-CB4C28AEEA7E}" destId="{0249E846-FAC8-4539-AD71-99D50DFF5269}" srcOrd="13" destOrd="0" parTransId="{4B64C841-FCA3-4FA3-89D8-96C03B2FFDFD}" sibTransId="{553252DE-D777-4112-A327-A8A1E4B5D458}"/>
    <dgm:cxn modelId="{365014B5-A85C-4B17-BCD5-81A2BF95B24E}" srcId="{9CC14A0D-88D1-4153-BCE3-D00B3F7D3E4F}" destId="{3598C754-060F-48E9-85EC-2D72911E4E6F}" srcOrd="6" destOrd="0" parTransId="{BD56A71A-4C7A-497F-9E4B-1F59CA18AD62}" sibTransId="{7125C42A-A7F3-4C6D-9144-80EEE2C9872C}"/>
    <dgm:cxn modelId="{351421B5-3647-49EE-B25E-4BF0587AF8F7}" srcId="{1A734D07-A826-4AB2-A758-CB4C28AEEA7E}" destId="{0DACFA1B-08F1-453B-877C-3451B7C63823}" srcOrd="15" destOrd="0" parTransId="{C89A3AF4-EB17-4F76-9E3B-1A882973FEEC}" sibTransId="{F23B201C-4EAB-4D55-A637-8C30F9995E72}"/>
    <dgm:cxn modelId="{985983B6-BD5E-4676-AF78-FC8BDFB87471}" srcId="{9CC14A0D-88D1-4153-BCE3-D00B3F7D3E4F}" destId="{8EEF1E1A-9F98-4F10-9137-5A61970EB09F}" srcOrd="0" destOrd="0" parTransId="{F6DB24F0-C26B-4EB1-95AA-C63FE7C663BD}" sibTransId="{66D877EB-F4EE-4AAA-A9D0-AFE715075401}"/>
    <dgm:cxn modelId="{233F7FBA-3862-4849-9997-2C17EE2F1182}" srcId="{FF1351D4-D5EE-4157-A064-EA211F1744F4}" destId="{9CC14A0D-88D1-4153-BCE3-D00B3F7D3E4F}" srcOrd="1" destOrd="0" parTransId="{5353D4E5-7C63-495A-BF1C-D49EDA0483EE}" sibTransId="{6D85192A-532E-4998-8919-0EF6598E86C9}"/>
    <dgm:cxn modelId="{926FDABB-B4FC-4C2C-8132-E6E0A0622AA6}" type="presOf" srcId="{8EEF1E1A-9F98-4F10-9137-5A61970EB09F}" destId="{73A34F95-D998-4595-8994-E2BFC133560B}" srcOrd="0" destOrd="0" presId="urn:microsoft.com/office/officeart/2005/8/layout/hList1"/>
    <dgm:cxn modelId="{B29C72C3-35E4-4B9F-96B0-1AB50D3E40C0}" type="presOf" srcId="{0DACFA1B-08F1-453B-877C-3451B7C63823}" destId="{1EA20712-186F-42B8-8EF9-B987F8B28583}" srcOrd="0" destOrd="15" presId="urn:microsoft.com/office/officeart/2005/8/layout/hList1"/>
    <dgm:cxn modelId="{634D6CD2-C9A5-4708-A6B6-D4F87F4E4930}" srcId="{1A734D07-A826-4AB2-A758-CB4C28AEEA7E}" destId="{6716F064-5464-4B6D-A57F-2B48B856077D}" srcOrd="11" destOrd="0" parTransId="{3D527EA8-14E8-489E-83B6-2C1D6E37F01E}" sibTransId="{827DA3FC-CFB9-4A94-BB4A-3C68CFD33908}"/>
    <dgm:cxn modelId="{72FF36D3-62B3-49EE-AE24-EC646395225E}" type="presOf" srcId="{A1B1268B-8444-4546-BEC6-E129C5DE018D}" destId="{1EA20712-186F-42B8-8EF9-B987F8B28583}" srcOrd="0" destOrd="4" presId="urn:microsoft.com/office/officeart/2005/8/layout/hList1"/>
    <dgm:cxn modelId="{C45650D3-DD49-4259-951E-EB39F5FDFF17}" type="presOf" srcId="{345A6BD4-814F-48E4-945A-652DCD68DF3F}" destId="{1EA20712-186F-42B8-8EF9-B987F8B28583}" srcOrd="0" destOrd="12" presId="urn:microsoft.com/office/officeart/2005/8/layout/hList1"/>
    <dgm:cxn modelId="{4EBAB5E0-D2E2-449C-A9FB-B3C541B8B2F9}" type="presOf" srcId="{37A9EFF1-8070-40F1-B0A4-F9EB53C5597B}" destId="{1EA20712-186F-42B8-8EF9-B987F8B28583}" srcOrd="0" destOrd="9" presId="urn:microsoft.com/office/officeart/2005/8/layout/hList1"/>
    <dgm:cxn modelId="{8EC059E7-0D85-408A-AACF-911FFEB0EF33}" type="presOf" srcId="{FF1351D4-D5EE-4157-A064-EA211F1744F4}" destId="{4D29D7FC-7AE2-446A-B614-E5F3C65EEF75}" srcOrd="0" destOrd="0" presId="urn:microsoft.com/office/officeart/2005/8/layout/hList1"/>
    <dgm:cxn modelId="{2E90FAE7-BDCD-4E37-B4F3-8161E0DE9000}" srcId="{9CC14A0D-88D1-4153-BCE3-D00B3F7D3E4F}" destId="{73E0A98F-D860-47DB-9436-D044D6AAA917}" srcOrd="4" destOrd="0" parTransId="{8779C8AB-2528-49CD-9460-85CBD6E1D9A9}" sibTransId="{431BF60B-F314-45F5-B1FB-1599A2FD267C}"/>
    <dgm:cxn modelId="{89AA13E9-E006-4CB6-8108-4EDD54F1EC91}" srcId="{1A734D07-A826-4AB2-A758-CB4C28AEEA7E}" destId="{345A6BD4-814F-48E4-945A-652DCD68DF3F}" srcOrd="12" destOrd="0" parTransId="{D4E77193-B53D-4DEE-820C-08957C096E84}" sibTransId="{103FF906-BB98-4D4F-BC3A-83765076C1CF}"/>
    <dgm:cxn modelId="{EAEDC9EC-D3C4-4BF1-9F6F-DAC930F65F9B}" type="presParOf" srcId="{4D29D7FC-7AE2-446A-B614-E5F3C65EEF75}" destId="{C793880C-E567-469D-9B10-C04A147AF384}" srcOrd="0" destOrd="0" presId="urn:microsoft.com/office/officeart/2005/8/layout/hList1"/>
    <dgm:cxn modelId="{8053728C-1CDF-4DFE-ABE5-36B07C6E3DAD}" type="presParOf" srcId="{C793880C-E567-469D-9B10-C04A147AF384}" destId="{8FADFF32-DFDB-4432-84DC-640C6F19CFF6}" srcOrd="0" destOrd="0" presId="urn:microsoft.com/office/officeart/2005/8/layout/hList1"/>
    <dgm:cxn modelId="{9B710493-D681-4794-99A1-2276A5667799}" type="presParOf" srcId="{C793880C-E567-469D-9B10-C04A147AF384}" destId="{1EA20712-186F-42B8-8EF9-B987F8B28583}" srcOrd="1" destOrd="0" presId="urn:microsoft.com/office/officeart/2005/8/layout/hList1"/>
    <dgm:cxn modelId="{A141B3FB-16AF-4D37-89CF-8087523516D9}" type="presParOf" srcId="{4D29D7FC-7AE2-446A-B614-E5F3C65EEF75}" destId="{73AEA7AC-50C1-4F61-9173-63CAF3F2C357}" srcOrd="1" destOrd="0" presId="urn:microsoft.com/office/officeart/2005/8/layout/hList1"/>
    <dgm:cxn modelId="{48C5380F-6029-4079-8E63-AC0E6DFD993D}" type="presParOf" srcId="{4D29D7FC-7AE2-446A-B614-E5F3C65EEF75}" destId="{21ABD125-D72C-4535-90F7-CAC62A1E87CF}" srcOrd="2" destOrd="0" presId="urn:microsoft.com/office/officeart/2005/8/layout/hList1"/>
    <dgm:cxn modelId="{8F9476C5-474B-426B-91DF-B5F6D565AAFA}" type="presParOf" srcId="{21ABD125-D72C-4535-90F7-CAC62A1E87CF}" destId="{C6884B0D-9810-49F5-BDE6-31161F9613EB}" srcOrd="0" destOrd="0" presId="urn:microsoft.com/office/officeart/2005/8/layout/hList1"/>
    <dgm:cxn modelId="{78B1E166-7A3C-4925-9F79-5D2FCADA71BB}" type="presParOf" srcId="{21ABD125-D72C-4535-90F7-CAC62A1E87CF}" destId="{73A34F95-D998-4595-8994-E2BFC133560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2F140-CA6B-4D81-9CD0-4E6B26743B95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3024AFF9-AB68-49AA-BF9F-AD117E28BE1D}">
      <dgm:prSet phldrT="[Texto]" custT="1"/>
      <dgm:spPr/>
      <dgm:t>
        <a:bodyPr/>
        <a:lstStyle/>
        <a:p>
          <a:r>
            <a:rPr lang="pt-BR" sz="1600" b="1" dirty="0"/>
            <a:t>Painel de Dados da ONDH</a:t>
          </a:r>
        </a:p>
      </dgm:t>
    </dgm:pt>
    <dgm:pt modelId="{DD4B8C57-08AF-40E2-B56F-2AD372349C1E}" type="parTrans" cxnId="{D093196E-6AA7-46F1-887E-C263D633D015}">
      <dgm:prSet/>
      <dgm:spPr/>
      <dgm:t>
        <a:bodyPr/>
        <a:lstStyle/>
        <a:p>
          <a:endParaRPr lang="pt-BR" sz="2400" b="1"/>
        </a:p>
      </dgm:t>
    </dgm:pt>
    <dgm:pt modelId="{D1A1B4CF-9F66-4339-A5DB-6E69D1481093}" type="sibTrans" cxnId="{D093196E-6AA7-46F1-887E-C263D633D015}">
      <dgm:prSet/>
      <dgm:spPr/>
      <dgm:t>
        <a:bodyPr/>
        <a:lstStyle/>
        <a:p>
          <a:endParaRPr lang="pt-BR" sz="2400" b="1"/>
        </a:p>
      </dgm:t>
    </dgm:pt>
    <dgm:pt modelId="{99ADA32A-18C4-4310-8365-995226CF6371}">
      <dgm:prSet phldrT="[Texto]" custT="1"/>
      <dgm:spPr/>
      <dgm:t>
        <a:bodyPr/>
        <a:lstStyle/>
        <a:p>
          <a:r>
            <a:rPr lang="pt-BR" sz="1400" b="1" dirty="0"/>
            <a:t>Mapeamento da Rede</a:t>
          </a:r>
        </a:p>
      </dgm:t>
    </dgm:pt>
    <dgm:pt modelId="{6D721F29-1CFA-433B-9985-5AA2D09A3D88}" type="parTrans" cxnId="{285118F6-6F54-4EF7-8226-C9601BE51C2F}">
      <dgm:prSet/>
      <dgm:spPr/>
      <dgm:t>
        <a:bodyPr/>
        <a:lstStyle/>
        <a:p>
          <a:endParaRPr lang="pt-BR" sz="2400" b="1"/>
        </a:p>
      </dgm:t>
    </dgm:pt>
    <dgm:pt modelId="{80E468E4-5678-47CF-A48B-7E72A3232D11}" type="sibTrans" cxnId="{285118F6-6F54-4EF7-8226-C9601BE51C2F}">
      <dgm:prSet/>
      <dgm:spPr/>
      <dgm:t>
        <a:bodyPr/>
        <a:lstStyle/>
        <a:p>
          <a:endParaRPr lang="pt-BR" sz="2400" b="1"/>
        </a:p>
      </dgm:t>
    </dgm:pt>
    <dgm:pt modelId="{3ED0D664-8DB9-44D2-8112-A6692D64C48E}">
      <dgm:prSet phldrT="[Texto]" custT="1"/>
      <dgm:spPr/>
      <dgm:t>
        <a:bodyPr/>
        <a:lstStyle/>
        <a:p>
          <a:r>
            <a:rPr lang="pt-BR" sz="1600" b="1" dirty="0"/>
            <a:t>Observatório</a:t>
          </a:r>
        </a:p>
      </dgm:t>
    </dgm:pt>
    <dgm:pt modelId="{522D5AB3-A122-4384-A6E9-7A48E94AF9BA}" type="parTrans" cxnId="{FA52378B-AF2E-4231-A35D-0F01168021E3}">
      <dgm:prSet/>
      <dgm:spPr/>
      <dgm:t>
        <a:bodyPr/>
        <a:lstStyle/>
        <a:p>
          <a:endParaRPr lang="pt-BR" sz="2400" b="1"/>
        </a:p>
      </dgm:t>
    </dgm:pt>
    <dgm:pt modelId="{79738A17-DF7A-4727-A5CC-8E10E1426695}" type="sibTrans" cxnId="{FA52378B-AF2E-4231-A35D-0F01168021E3}">
      <dgm:prSet/>
      <dgm:spPr/>
      <dgm:t>
        <a:bodyPr/>
        <a:lstStyle/>
        <a:p>
          <a:endParaRPr lang="pt-BR" sz="2400" b="1"/>
        </a:p>
      </dgm:t>
    </dgm:pt>
    <dgm:pt modelId="{A4B47123-3E0A-458A-A5A5-3D4428598284}">
      <dgm:prSet phldrT="[Texto]" custT="1"/>
      <dgm:spPr/>
      <dgm:t>
        <a:bodyPr/>
        <a:lstStyle/>
        <a:p>
          <a:r>
            <a:rPr lang="pt-BR" sz="1600" b="1" dirty="0"/>
            <a:t>Indicadores de Direitos Humanos do MMFDH</a:t>
          </a:r>
        </a:p>
      </dgm:t>
    </dgm:pt>
    <dgm:pt modelId="{1766D765-9706-4A76-A5DC-58093E06257B}" type="parTrans" cxnId="{9A1BBE70-9E37-4709-A890-F960C719F407}">
      <dgm:prSet/>
      <dgm:spPr/>
      <dgm:t>
        <a:bodyPr/>
        <a:lstStyle/>
        <a:p>
          <a:endParaRPr lang="pt-BR" sz="2400" b="1"/>
        </a:p>
      </dgm:t>
    </dgm:pt>
    <dgm:pt modelId="{A255C77D-A7F9-4495-86EB-9506112C8021}" type="sibTrans" cxnId="{9A1BBE70-9E37-4709-A890-F960C719F407}">
      <dgm:prSet/>
      <dgm:spPr/>
      <dgm:t>
        <a:bodyPr/>
        <a:lstStyle/>
        <a:p>
          <a:endParaRPr lang="pt-BR" sz="2400" b="1"/>
        </a:p>
      </dgm:t>
    </dgm:pt>
    <dgm:pt modelId="{CA43DE54-515A-42E1-ADBA-1A27C12A2CA4}">
      <dgm:prSet phldrT="[Texto]" custT="1"/>
      <dgm:spPr/>
      <dgm:t>
        <a:bodyPr/>
        <a:lstStyle/>
        <a:p>
          <a:r>
            <a:rPr lang="pt-BR" sz="1600" b="1" dirty="0"/>
            <a:t>Cruzamento com bases de dados externas</a:t>
          </a:r>
        </a:p>
      </dgm:t>
    </dgm:pt>
    <dgm:pt modelId="{68BDB812-8177-4310-9505-4BB784E4B614}" type="parTrans" cxnId="{A3BCB137-2833-4C3F-B783-311170008A9D}">
      <dgm:prSet/>
      <dgm:spPr/>
      <dgm:t>
        <a:bodyPr/>
        <a:lstStyle/>
        <a:p>
          <a:endParaRPr lang="pt-BR" sz="2400" b="1"/>
        </a:p>
      </dgm:t>
    </dgm:pt>
    <dgm:pt modelId="{9F1E3548-F9F3-43D9-9679-2370C5698E57}" type="sibTrans" cxnId="{A3BCB137-2833-4C3F-B783-311170008A9D}">
      <dgm:prSet/>
      <dgm:spPr/>
      <dgm:t>
        <a:bodyPr/>
        <a:lstStyle/>
        <a:p>
          <a:endParaRPr lang="pt-BR" sz="2400" b="1"/>
        </a:p>
      </dgm:t>
    </dgm:pt>
    <dgm:pt modelId="{E5127EB7-7AB3-4595-AA4B-6673EAF2EA3B}">
      <dgm:prSet phldrT="[Texto]" custT="1"/>
      <dgm:spPr/>
      <dgm:t>
        <a:bodyPr/>
        <a:lstStyle/>
        <a:p>
          <a:r>
            <a:rPr lang="pt-BR" sz="1600" b="1" dirty="0"/>
            <a:t>Inteligência Artificial e Análise Preditiva</a:t>
          </a:r>
        </a:p>
      </dgm:t>
    </dgm:pt>
    <dgm:pt modelId="{D95FC4E0-F04E-4EC7-905F-AD929CC28D15}" type="parTrans" cxnId="{048B3C87-5CC6-4E8B-A84C-F9EE91B13CF1}">
      <dgm:prSet/>
      <dgm:spPr/>
      <dgm:t>
        <a:bodyPr/>
        <a:lstStyle/>
        <a:p>
          <a:endParaRPr lang="pt-BR" sz="2400" b="1"/>
        </a:p>
      </dgm:t>
    </dgm:pt>
    <dgm:pt modelId="{8A0C7CE0-2EA4-49D8-AD8E-394111095A95}" type="sibTrans" cxnId="{048B3C87-5CC6-4E8B-A84C-F9EE91B13CF1}">
      <dgm:prSet/>
      <dgm:spPr/>
      <dgm:t>
        <a:bodyPr/>
        <a:lstStyle/>
        <a:p>
          <a:endParaRPr lang="pt-BR" sz="2400" b="1"/>
        </a:p>
      </dgm:t>
    </dgm:pt>
    <dgm:pt modelId="{278C28A5-39A7-49ED-90F3-122CF8726A7D}" type="pres">
      <dgm:prSet presAssocID="{0E22F140-CA6B-4D81-9CD0-4E6B26743B95}" presName="cycle" presStyleCnt="0">
        <dgm:presLayoutVars>
          <dgm:dir/>
          <dgm:resizeHandles val="exact"/>
        </dgm:presLayoutVars>
      </dgm:prSet>
      <dgm:spPr/>
    </dgm:pt>
    <dgm:pt modelId="{9BB01D65-BC6D-4C94-972C-C8D8CAE3E61A}" type="pres">
      <dgm:prSet presAssocID="{3024AFF9-AB68-49AA-BF9F-AD117E28BE1D}" presName="node" presStyleLbl="node1" presStyleIdx="0" presStyleCnt="6" custScaleX="121875">
        <dgm:presLayoutVars>
          <dgm:bulletEnabled val="1"/>
        </dgm:presLayoutVars>
      </dgm:prSet>
      <dgm:spPr/>
    </dgm:pt>
    <dgm:pt modelId="{EE594C06-90DB-420E-B5D5-98B99538A085}" type="pres">
      <dgm:prSet presAssocID="{3024AFF9-AB68-49AA-BF9F-AD117E28BE1D}" presName="spNode" presStyleCnt="0"/>
      <dgm:spPr/>
    </dgm:pt>
    <dgm:pt modelId="{A4B00434-F095-43FD-A4DD-D78E22BB748A}" type="pres">
      <dgm:prSet presAssocID="{D1A1B4CF-9F66-4339-A5DB-6E69D1481093}" presName="sibTrans" presStyleLbl="sibTrans1D1" presStyleIdx="0" presStyleCnt="6"/>
      <dgm:spPr/>
    </dgm:pt>
    <dgm:pt modelId="{1244D7FC-2C98-47D7-A364-69F2E9272CAB}" type="pres">
      <dgm:prSet presAssocID="{99ADA32A-18C4-4310-8365-995226CF6371}" presName="node" presStyleLbl="node1" presStyleIdx="1" presStyleCnt="6">
        <dgm:presLayoutVars>
          <dgm:bulletEnabled val="1"/>
        </dgm:presLayoutVars>
      </dgm:prSet>
      <dgm:spPr/>
    </dgm:pt>
    <dgm:pt modelId="{51CDF074-6670-4C20-92F8-0079C41EB5F8}" type="pres">
      <dgm:prSet presAssocID="{99ADA32A-18C4-4310-8365-995226CF6371}" presName="spNode" presStyleCnt="0"/>
      <dgm:spPr/>
    </dgm:pt>
    <dgm:pt modelId="{899488C2-87A4-4CAE-876A-EB067ADBDF86}" type="pres">
      <dgm:prSet presAssocID="{80E468E4-5678-47CF-A48B-7E72A3232D11}" presName="sibTrans" presStyleLbl="sibTrans1D1" presStyleIdx="1" presStyleCnt="6"/>
      <dgm:spPr/>
    </dgm:pt>
    <dgm:pt modelId="{D266B411-8920-4718-97E1-98667B976FC3}" type="pres">
      <dgm:prSet presAssocID="{3ED0D664-8DB9-44D2-8112-A6692D64C48E}" presName="node" presStyleLbl="node1" presStyleIdx="2" presStyleCnt="6" custScaleX="109483">
        <dgm:presLayoutVars>
          <dgm:bulletEnabled val="1"/>
        </dgm:presLayoutVars>
      </dgm:prSet>
      <dgm:spPr/>
    </dgm:pt>
    <dgm:pt modelId="{A980391F-7281-4ED5-BD89-B62FC018B0BA}" type="pres">
      <dgm:prSet presAssocID="{3ED0D664-8DB9-44D2-8112-A6692D64C48E}" presName="spNode" presStyleCnt="0"/>
      <dgm:spPr/>
    </dgm:pt>
    <dgm:pt modelId="{7853B1A3-BFE8-4985-B11D-551996F0C6C8}" type="pres">
      <dgm:prSet presAssocID="{79738A17-DF7A-4727-A5CC-8E10E1426695}" presName="sibTrans" presStyleLbl="sibTrans1D1" presStyleIdx="2" presStyleCnt="6"/>
      <dgm:spPr/>
    </dgm:pt>
    <dgm:pt modelId="{DF2351CA-FEA1-483A-82C5-E83284941657}" type="pres">
      <dgm:prSet presAssocID="{A4B47123-3E0A-458A-A5A5-3D4428598284}" presName="node" presStyleLbl="node1" presStyleIdx="3" presStyleCnt="6" custScaleX="126947">
        <dgm:presLayoutVars>
          <dgm:bulletEnabled val="1"/>
        </dgm:presLayoutVars>
      </dgm:prSet>
      <dgm:spPr/>
    </dgm:pt>
    <dgm:pt modelId="{E68F96F0-B9EF-42BA-A189-D1B4A88E9B1B}" type="pres">
      <dgm:prSet presAssocID="{A4B47123-3E0A-458A-A5A5-3D4428598284}" presName="spNode" presStyleCnt="0"/>
      <dgm:spPr/>
    </dgm:pt>
    <dgm:pt modelId="{2757BF0D-C592-45D8-A3D7-1D55E76214D7}" type="pres">
      <dgm:prSet presAssocID="{A255C77D-A7F9-4495-86EB-9506112C8021}" presName="sibTrans" presStyleLbl="sibTrans1D1" presStyleIdx="3" presStyleCnt="6"/>
      <dgm:spPr/>
    </dgm:pt>
    <dgm:pt modelId="{AB69AB30-78D8-4BDB-88A1-C1F751894EDF}" type="pres">
      <dgm:prSet presAssocID="{CA43DE54-515A-42E1-ADBA-1A27C12A2CA4}" presName="node" presStyleLbl="node1" presStyleIdx="4" presStyleCnt="6" custScaleX="125424">
        <dgm:presLayoutVars>
          <dgm:bulletEnabled val="1"/>
        </dgm:presLayoutVars>
      </dgm:prSet>
      <dgm:spPr/>
    </dgm:pt>
    <dgm:pt modelId="{F86054B9-B28D-4041-94C1-24884CE43F69}" type="pres">
      <dgm:prSet presAssocID="{CA43DE54-515A-42E1-ADBA-1A27C12A2CA4}" presName="spNode" presStyleCnt="0"/>
      <dgm:spPr/>
    </dgm:pt>
    <dgm:pt modelId="{713101D7-9250-4B2B-8C8B-59D07A5D8BA1}" type="pres">
      <dgm:prSet presAssocID="{9F1E3548-F9F3-43D9-9679-2370C5698E57}" presName="sibTrans" presStyleLbl="sibTrans1D1" presStyleIdx="4" presStyleCnt="6"/>
      <dgm:spPr/>
    </dgm:pt>
    <dgm:pt modelId="{B7C53347-26BB-4296-BD88-3D0C7891A591}" type="pres">
      <dgm:prSet presAssocID="{E5127EB7-7AB3-4595-AA4B-6673EAF2EA3B}" presName="node" presStyleLbl="node1" presStyleIdx="5" presStyleCnt="6" custScaleX="130889">
        <dgm:presLayoutVars>
          <dgm:bulletEnabled val="1"/>
        </dgm:presLayoutVars>
      </dgm:prSet>
      <dgm:spPr/>
    </dgm:pt>
    <dgm:pt modelId="{7EB7E1EA-38F2-4868-BC5E-6BFBF7E4B98E}" type="pres">
      <dgm:prSet presAssocID="{E5127EB7-7AB3-4595-AA4B-6673EAF2EA3B}" presName="spNode" presStyleCnt="0"/>
      <dgm:spPr/>
    </dgm:pt>
    <dgm:pt modelId="{15967F16-80C4-4964-A20B-053B07C2563E}" type="pres">
      <dgm:prSet presAssocID="{8A0C7CE0-2EA4-49D8-AD8E-394111095A95}" presName="sibTrans" presStyleLbl="sibTrans1D1" presStyleIdx="5" presStyleCnt="6"/>
      <dgm:spPr/>
    </dgm:pt>
  </dgm:ptLst>
  <dgm:cxnLst>
    <dgm:cxn modelId="{456D4911-1054-43F8-BBFE-73C2AFDC42C6}" type="presOf" srcId="{0E22F140-CA6B-4D81-9CD0-4E6B26743B95}" destId="{278C28A5-39A7-49ED-90F3-122CF8726A7D}" srcOrd="0" destOrd="0" presId="urn:microsoft.com/office/officeart/2005/8/layout/cycle5"/>
    <dgm:cxn modelId="{D8DEF814-AA55-4059-8354-87C0BBAA69A5}" type="presOf" srcId="{8A0C7CE0-2EA4-49D8-AD8E-394111095A95}" destId="{15967F16-80C4-4964-A20B-053B07C2563E}" srcOrd="0" destOrd="0" presId="urn:microsoft.com/office/officeart/2005/8/layout/cycle5"/>
    <dgm:cxn modelId="{A3BCB137-2833-4C3F-B783-311170008A9D}" srcId="{0E22F140-CA6B-4D81-9CD0-4E6B26743B95}" destId="{CA43DE54-515A-42E1-ADBA-1A27C12A2CA4}" srcOrd="4" destOrd="0" parTransId="{68BDB812-8177-4310-9505-4BB784E4B614}" sibTransId="{9F1E3548-F9F3-43D9-9679-2370C5698E57}"/>
    <dgm:cxn modelId="{D093196E-6AA7-46F1-887E-C263D633D015}" srcId="{0E22F140-CA6B-4D81-9CD0-4E6B26743B95}" destId="{3024AFF9-AB68-49AA-BF9F-AD117E28BE1D}" srcOrd="0" destOrd="0" parTransId="{DD4B8C57-08AF-40E2-B56F-2AD372349C1E}" sibTransId="{D1A1B4CF-9F66-4339-A5DB-6E69D1481093}"/>
    <dgm:cxn modelId="{9A1BBE70-9E37-4709-A890-F960C719F407}" srcId="{0E22F140-CA6B-4D81-9CD0-4E6B26743B95}" destId="{A4B47123-3E0A-458A-A5A5-3D4428598284}" srcOrd="3" destOrd="0" parTransId="{1766D765-9706-4A76-A5DC-58093E06257B}" sibTransId="{A255C77D-A7F9-4495-86EB-9506112C8021}"/>
    <dgm:cxn modelId="{048B3C87-5CC6-4E8B-A84C-F9EE91B13CF1}" srcId="{0E22F140-CA6B-4D81-9CD0-4E6B26743B95}" destId="{E5127EB7-7AB3-4595-AA4B-6673EAF2EA3B}" srcOrd="5" destOrd="0" parTransId="{D95FC4E0-F04E-4EC7-905F-AD929CC28D15}" sibTransId="{8A0C7CE0-2EA4-49D8-AD8E-394111095A95}"/>
    <dgm:cxn modelId="{FA52378B-AF2E-4231-A35D-0F01168021E3}" srcId="{0E22F140-CA6B-4D81-9CD0-4E6B26743B95}" destId="{3ED0D664-8DB9-44D2-8112-A6692D64C48E}" srcOrd="2" destOrd="0" parTransId="{522D5AB3-A122-4384-A6E9-7A48E94AF9BA}" sibTransId="{79738A17-DF7A-4727-A5CC-8E10E1426695}"/>
    <dgm:cxn modelId="{BC603090-4A50-4F09-8ACF-19188F979924}" type="presOf" srcId="{3ED0D664-8DB9-44D2-8112-A6692D64C48E}" destId="{D266B411-8920-4718-97E1-98667B976FC3}" srcOrd="0" destOrd="0" presId="urn:microsoft.com/office/officeart/2005/8/layout/cycle5"/>
    <dgm:cxn modelId="{F027419F-E2B7-4E23-A4DB-E0CB947E7E94}" type="presOf" srcId="{D1A1B4CF-9F66-4339-A5DB-6E69D1481093}" destId="{A4B00434-F095-43FD-A4DD-D78E22BB748A}" srcOrd="0" destOrd="0" presId="urn:microsoft.com/office/officeart/2005/8/layout/cycle5"/>
    <dgm:cxn modelId="{44917DA0-0D80-4849-8A67-5B4D7E9D1669}" type="presOf" srcId="{E5127EB7-7AB3-4595-AA4B-6673EAF2EA3B}" destId="{B7C53347-26BB-4296-BD88-3D0C7891A591}" srcOrd="0" destOrd="0" presId="urn:microsoft.com/office/officeart/2005/8/layout/cycle5"/>
    <dgm:cxn modelId="{6CA2E9A3-72A1-4E61-81D4-9F9B8BDC0E82}" type="presOf" srcId="{A255C77D-A7F9-4495-86EB-9506112C8021}" destId="{2757BF0D-C592-45D8-A3D7-1D55E76214D7}" srcOrd="0" destOrd="0" presId="urn:microsoft.com/office/officeart/2005/8/layout/cycle5"/>
    <dgm:cxn modelId="{050D5BB3-35C5-4B64-811A-9DFA5C05D404}" type="presOf" srcId="{80E468E4-5678-47CF-A48B-7E72A3232D11}" destId="{899488C2-87A4-4CAE-876A-EB067ADBDF86}" srcOrd="0" destOrd="0" presId="urn:microsoft.com/office/officeart/2005/8/layout/cycle5"/>
    <dgm:cxn modelId="{53FD53BA-1F8B-4D50-82B2-B76E8182C506}" type="presOf" srcId="{3024AFF9-AB68-49AA-BF9F-AD117E28BE1D}" destId="{9BB01D65-BC6D-4C94-972C-C8D8CAE3E61A}" srcOrd="0" destOrd="0" presId="urn:microsoft.com/office/officeart/2005/8/layout/cycle5"/>
    <dgm:cxn modelId="{EBB195C3-AC93-4230-BD1C-E6740D856160}" type="presOf" srcId="{79738A17-DF7A-4727-A5CC-8E10E1426695}" destId="{7853B1A3-BFE8-4985-B11D-551996F0C6C8}" srcOrd="0" destOrd="0" presId="urn:microsoft.com/office/officeart/2005/8/layout/cycle5"/>
    <dgm:cxn modelId="{879938E2-4E03-4FA2-86E3-068898704DA0}" type="presOf" srcId="{9F1E3548-F9F3-43D9-9679-2370C5698E57}" destId="{713101D7-9250-4B2B-8C8B-59D07A5D8BA1}" srcOrd="0" destOrd="0" presId="urn:microsoft.com/office/officeart/2005/8/layout/cycle5"/>
    <dgm:cxn modelId="{D97BCFE9-01EA-4490-9AF2-2ACD93E03256}" type="presOf" srcId="{A4B47123-3E0A-458A-A5A5-3D4428598284}" destId="{DF2351CA-FEA1-483A-82C5-E83284941657}" srcOrd="0" destOrd="0" presId="urn:microsoft.com/office/officeart/2005/8/layout/cycle5"/>
    <dgm:cxn modelId="{C5E0BAF2-C947-4700-AC77-D93F8C7AF496}" type="presOf" srcId="{99ADA32A-18C4-4310-8365-995226CF6371}" destId="{1244D7FC-2C98-47D7-A364-69F2E9272CAB}" srcOrd="0" destOrd="0" presId="urn:microsoft.com/office/officeart/2005/8/layout/cycle5"/>
    <dgm:cxn modelId="{285118F6-6F54-4EF7-8226-C9601BE51C2F}" srcId="{0E22F140-CA6B-4D81-9CD0-4E6B26743B95}" destId="{99ADA32A-18C4-4310-8365-995226CF6371}" srcOrd="1" destOrd="0" parTransId="{6D721F29-1CFA-433B-9985-5AA2D09A3D88}" sibTransId="{80E468E4-5678-47CF-A48B-7E72A3232D11}"/>
    <dgm:cxn modelId="{7FFFDCFC-0A8F-44FB-90BE-2428ACAE1EEC}" type="presOf" srcId="{CA43DE54-515A-42E1-ADBA-1A27C12A2CA4}" destId="{AB69AB30-78D8-4BDB-88A1-C1F751894EDF}" srcOrd="0" destOrd="0" presId="urn:microsoft.com/office/officeart/2005/8/layout/cycle5"/>
    <dgm:cxn modelId="{A0311858-C9EC-45D9-BF51-5E44012930AD}" type="presParOf" srcId="{278C28A5-39A7-49ED-90F3-122CF8726A7D}" destId="{9BB01D65-BC6D-4C94-972C-C8D8CAE3E61A}" srcOrd="0" destOrd="0" presId="urn:microsoft.com/office/officeart/2005/8/layout/cycle5"/>
    <dgm:cxn modelId="{0758E155-C5D7-4E66-ABEF-FD978BF132F6}" type="presParOf" srcId="{278C28A5-39A7-49ED-90F3-122CF8726A7D}" destId="{EE594C06-90DB-420E-B5D5-98B99538A085}" srcOrd="1" destOrd="0" presId="urn:microsoft.com/office/officeart/2005/8/layout/cycle5"/>
    <dgm:cxn modelId="{FF05F689-13F1-481E-9642-C4B70FEF731C}" type="presParOf" srcId="{278C28A5-39A7-49ED-90F3-122CF8726A7D}" destId="{A4B00434-F095-43FD-A4DD-D78E22BB748A}" srcOrd="2" destOrd="0" presId="urn:microsoft.com/office/officeart/2005/8/layout/cycle5"/>
    <dgm:cxn modelId="{50F12336-542B-492E-BE32-47EB21BE5AC0}" type="presParOf" srcId="{278C28A5-39A7-49ED-90F3-122CF8726A7D}" destId="{1244D7FC-2C98-47D7-A364-69F2E9272CAB}" srcOrd="3" destOrd="0" presId="urn:microsoft.com/office/officeart/2005/8/layout/cycle5"/>
    <dgm:cxn modelId="{DD4172AA-0EAE-478E-8C08-AEAD0A57E99D}" type="presParOf" srcId="{278C28A5-39A7-49ED-90F3-122CF8726A7D}" destId="{51CDF074-6670-4C20-92F8-0079C41EB5F8}" srcOrd="4" destOrd="0" presId="urn:microsoft.com/office/officeart/2005/8/layout/cycle5"/>
    <dgm:cxn modelId="{A2E7AE64-54BD-4095-B325-323EC021FE90}" type="presParOf" srcId="{278C28A5-39A7-49ED-90F3-122CF8726A7D}" destId="{899488C2-87A4-4CAE-876A-EB067ADBDF86}" srcOrd="5" destOrd="0" presId="urn:microsoft.com/office/officeart/2005/8/layout/cycle5"/>
    <dgm:cxn modelId="{740EFA9B-A9F2-4484-9605-FB0AD859FDD9}" type="presParOf" srcId="{278C28A5-39A7-49ED-90F3-122CF8726A7D}" destId="{D266B411-8920-4718-97E1-98667B976FC3}" srcOrd="6" destOrd="0" presId="urn:microsoft.com/office/officeart/2005/8/layout/cycle5"/>
    <dgm:cxn modelId="{7BC77055-778A-4E45-8607-8FD472608A9C}" type="presParOf" srcId="{278C28A5-39A7-49ED-90F3-122CF8726A7D}" destId="{A980391F-7281-4ED5-BD89-B62FC018B0BA}" srcOrd="7" destOrd="0" presId="urn:microsoft.com/office/officeart/2005/8/layout/cycle5"/>
    <dgm:cxn modelId="{F1D640A6-2E67-4B26-8F9B-A97A93DC80DB}" type="presParOf" srcId="{278C28A5-39A7-49ED-90F3-122CF8726A7D}" destId="{7853B1A3-BFE8-4985-B11D-551996F0C6C8}" srcOrd="8" destOrd="0" presId="urn:microsoft.com/office/officeart/2005/8/layout/cycle5"/>
    <dgm:cxn modelId="{B149343F-C87E-4B75-ABFB-7BFCFDAF40F7}" type="presParOf" srcId="{278C28A5-39A7-49ED-90F3-122CF8726A7D}" destId="{DF2351CA-FEA1-483A-82C5-E83284941657}" srcOrd="9" destOrd="0" presId="urn:microsoft.com/office/officeart/2005/8/layout/cycle5"/>
    <dgm:cxn modelId="{129AE6F8-9E9B-4E29-BCC8-9B148EA10EEF}" type="presParOf" srcId="{278C28A5-39A7-49ED-90F3-122CF8726A7D}" destId="{E68F96F0-B9EF-42BA-A189-D1B4A88E9B1B}" srcOrd="10" destOrd="0" presId="urn:microsoft.com/office/officeart/2005/8/layout/cycle5"/>
    <dgm:cxn modelId="{534DD942-91CC-44C0-AB01-B9A71FB369FD}" type="presParOf" srcId="{278C28A5-39A7-49ED-90F3-122CF8726A7D}" destId="{2757BF0D-C592-45D8-A3D7-1D55E76214D7}" srcOrd="11" destOrd="0" presId="urn:microsoft.com/office/officeart/2005/8/layout/cycle5"/>
    <dgm:cxn modelId="{DA50DD13-A966-4DDC-9D78-68F222833EF1}" type="presParOf" srcId="{278C28A5-39A7-49ED-90F3-122CF8726A7D}" destId="{AB69AB30-78D8-4BDB-88A1-C1F751894EDF}" srcOrd="12" destOrd="0" presId="urn:microsoft.com/office/officeart/2005/8/layout/cycle5"/>
    <dgm:cxn modelId="{09F07C28-0177-407A-A8D5-A19B20A7E5DC}" type="presParOf" srcId="{278C28A5-39A7-49ED-90F3-122CF8726A7D}" destId="{F86054B9-B28D-4041-94C1-24884CE43F69}" srcOrd="13" destOrd="0" presId="urn:microsoft.com/office/officeart/2005/8/layout/cycle5"/>
    <dgm:cxn modelId="{5473E147-2ED8-49F1-95EF-E10F349B362E}" type="presParOf" srcId="{278C28A5-39A7-49ED-90F3-122CF8726A7D}" destId="{713101D7-9250-4B2B-8C8B-59D07A5D8BA1}" srcOrd="14" destOrd="0" presId="urn:microsoft.com/office/officeart/2005/8/layout/cycle5"/>
    <dgm:cxn modelId="{C8F78A3E-E22B-4803-BDD8-DD1B9972296E}" type="presParOf" srcId="{278C28A5-39A7-49ED-90F3-122CF8726A7D}" destId="{B7C53347-26BB-4296-BD88-3D0C7891A591}" srcOrd="15" destOrd="0" presId="urn:microsoft.com/office/officeart/2005/8/layout/cycle5"/>
    <dgm:cxn modelId="{6406022F-0DCE-4605-970E-F45505738E33}" type="presParOf" srcId="{278C28A5-39A7-49ED-90F3-122CF8726A7D}" destId="{7EB7E1EA-38F2-4868-BC5E-6BFBF7E4B98E}" srcOrd="16" destOrd="0" presId="urn:microsoft.com/office/officeart/2005/8/layout/cycle5"/>
    <dgm:cxn modelId="{B42A2EC5-9001-4349-B62E-A35DF65480D6}" type="presParOf" srcId="{278C28A5-39A7-49ED-90F3-122CF8726A7D}" destId="{15967F16-80C4-4964-A20B-053B07C2563E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DFF32-DFDB-4432-84DC-640C6F19CFF6}">
      <dsp:nvSpPr>
        <dsp:cNvPr id="0" name=""/>
        <dsp:cNvSpPr/>
      </dsp:nvSpPr>
      <dsp:spPr>
        <a:xfrm>
          <a:off x="41" y="6302"/>
          <a:ext cx="3967008" cy="9792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ASSINADOS</a:t>
          </a:r>
        </a:p>
      </dsp:txBody>
      <dsp:txXfrm>
        <a:off x="41" y="6302"/>
        <a:ext cx="3967008" cy="979200"/>
      </dsp:txXfrm>
    </dsp:sp>
    <dsp:sp modelId="{1EA20712-186F-42B8-8EF9-B987F8B28583}">
      <dsp:nvSpPr>
        <dsp:cNvPr id="0" name=""/>
        <dsp:cNvSpPr/>
      </dsp:nvSpPr>
      <dsp:spPr>
        <a:xfrm>
          <a:off x="41" y="985502"/>
          <a:ext cx="3967008" cy="485316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t-BR" sz="1600" b="1" i="0" u="none" kern="120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Conselho Nacional do Ministério Público (CNMP)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t-BR" sz="1600" b="1" kern="1200" dirty="0"/>
            <a:t>PRF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i="0" u="none" kern="120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Estado do Ceará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i="0" u="none" kern="120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Município de Hortolândia/SP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i="0" u="none" kern="120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Município do Guarujá/SP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Min. Justiça e Segurança Pública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i="0" u="none" kern="120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Caixa Econômica Federal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i="0" u="none" kern="120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Conselho Nacional de Justiça (CNJ)</a:t>
          </a:r>
          <a:endParaRPr lang="pt-BR" sz="1600" b="1" kern="1200" dirty="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i="0" u="none" kern="120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Ministério Público do Trabalho</a:t>
          </a:r>
          <a:endParaRPr lang="pt-BR" sz="1600" b="1" kern="1200" dirty="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i="0" u="none" kern="1200" dirty="0"/>
            <a:t>Município de São José dos Campos</a:t>
          </a:r>
          <a:endParaRPr lang="pt-BR" sz="1600" b="1" kern="1200" dirty="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Governo do Distrito Federal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i="0" u="none" kern="1200" dirty="0"/>
            <a:t>Município de Niterói/RJ</a:t>
          </a:r>
          <a:endParaRPr lang="pt-BR" sz="1600" b="1" kern="1200" dirty="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t-BR" sz="1600" b="1" i="0" u="none" kern="1200" dirty="0"/>
            <a:t>Município de Arapiraca/AL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t-BR" sz="1600" b="1" kern="1200" dirty="0"/>
            <a:t>Município de Rolândia/PR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t-BR" sz="1600" b="1" kern="1200" dirty="0"/>
            <a:t>CREAS – São Paulo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t-BR" sz="1600" b="1" kern="1200" dirty="0"/>
            <a:t>CRECI – São Paulo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i="0" u="none" kern="1200" dirty="0"/>
            <a:t>Município de Londrina/PR</a:t>
          </a:r>
          <a:endParaRPr lang="pt-BR" sz="1600" b="1" kern="1200" dirty="0"/>
        </a:p>
      </dsp:txBody>
      <dsp:txXfrm>
        <a:off x="41" y="985502"/>
        <a:ext cx="3967008" cy="4853160"/>
      </dsp:txXfrm>
    </dsp:sp>
    <dsp:sp modelId="{C6884B0D-9810-49F5-BDE6-31161F9613EB}">
      <dsp:nvSpPr>
        <dsp:cNvPr id="0" name=""/>
        <dsp:cNvSpPr/>
      </dsp:nvSpPr>
      <dsp:spPr>
        <a:xfrm>
          <a:off x="4522472" y="58777"/>
          <a:ext cx="3967008" cy="979200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EM TRATATIVAS</a:t>
          </a:r>
        </a:p>
      </dsp:txBody>
      <dsp:txXfrm>
        <a:off x="4522472" y="58777"/>
        <a:ext cx="3967008" cy="979200"/>
      </dsp:txXfrm>
    </dsp:sp>
    <dsp:sp modelId="{73A34F95-D998-4595-8994-E2BFC133560B}">
      <dsp:nvSpPr>
        <dsp:cNvPr id="0" name=""/>
        <dsp:cNvSpPr/>
      </dsp:nvSpPr>
      <dsp:spPr>
        <a:xfrm>
          <a:off x="4522431" y="985502"/>
          <a:ext cx="3967008" cy="485316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t-BR" sz="2000" b="1" i="0" u="none" kern="1200" dirty="0"/>
            <a:t>Estado do Rio Grande do Sul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i="0" u="none" kern="1200" dirty="0"/>
            <a:t>Estado de Minas Gerais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i="0" u="none" kern="1200" dirty="0"/>
            <a:t>Estado do Piauí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i="0" u="none" kern="1200"/>
            <a:t>Estado do Paraná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i="0" u="none" kern="1200" dirty="0"/>
            <a:t>Estado de Alagoas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i="0" u="none" kern="1200" dirty="0"/>
            <a:t>Estado de Rondônia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Estado do Pará</a:t>
          </a:r>
          <a:endParaRPr lang="pt-BR" sz="1600" b="1" kern="1200" dirty="0"/>
        </a:p>
      </dsp:txBody>
      <dsp:txXfrm>
        <a:off x="4522431" y="985502"/>
        <a:ext cx="3967008" cy="4853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01D65-BC6D-4C94-972C-C8D8CAE3E61A}">
      <dsp:nvSpPr>
        <dsp:cNvPr id="0" name=""/>
        <dsp:cNvSpPr/>
      </dsp:nvSpPr>
      <dsp:spPr>
        <a:xfrm>
          <a:off x="3359212" y="1331"/>
          <a:ext cx="1920458" cy="10242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Painel de Dados da ONDH</a:t>
          </a:r>
        </a:p>
      </dsp:txBody>
      <dsp:txXfrm>
        <a:off x="3409211" y="51330"/>
        <a:ext cx="1820460" cy="924246"/>
      </dsp:txXfrm>
    </dsp:sp>
    <dsp:sp modelId="{A4B00434-F095-43FD-A4DD-D78E22BB748A}">
      <dsp:nvSpPr>
        <dsp:cNvPr id="0" name=""/>
        <dsp:cNvSpPr/>
      </dsp:nvSpPr>
      <dsp:spPr>
        <a:xfrm>
          <a:off x="1906497" y="513453"/>
          <a:ext cx="4825888" cy="4825888"/>
        </a:xfrm>
        <a:custGeom>
          <a:avLst/>
          <a:gdLst/>
          <a:ahLst/>
          <a:cxnLst/>
          <a:rect l="0" t="0" r="0" b="0"/>
          <a:pathLst>
            <a:path>
              <a:moveTo>
                <a:pt x="3532815" y="275612"/>
              </a:moveTo>
              <a:arcTo wR="2412944" hR="2412944" stAng="17859157" swAng="763642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4D7FC-2C98-47D7-A364-69F2E9272CAB}">
      <dsp:nvSpPr>
        <dsp:cNvPr id="0" name=""/>
        <dsp:cNvSpPr/>
      </dsp:nvSpPr>
      <dsp:spPr>
        <a:xfrm>
          <a:off x="5621232" y="1207803"/>
          <a:ext cx="1575760" cy="1024244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Mapeamento da Rede</a:t>
          </a:r>
        </a:p>
      </dsp:txBody>
      <dsp:txXfrm>
        <a:off x="5671231" y="1257802"/>
        <a:ext cx="1475762" cy="924246"/>
      </dsp:txXfrm>
    </dsp:sp>
    <dsp:sp modelId="{899488C2-87A4-4CAE-876A-EB067ADBDF86}">
      <dsp:nvSpPr>
        <dsp:cNvPr id="0" name=""/>
        <dsp:cNvSpPr/>
      </dsp:nvSpPr>
      <dsp:spPr>
        <a:xfrm>
          <a:off x="1906497" y="513453"/>
          <a:ext cx="4825888" cy="4825888"/>
        </a:xfrm>
        <a:custGeom>
          <a:avLst/>
          <a:gdLst/>
          <a:ahLst/>
          <a:cxnLst/>
          <a:rect l="0" t="0" r="0" b="0"/>
          <a:pathLst>
            <a:path>
              <a:moveTo>
                <a:pt x="4788281" y="1988594"/>
              </a:moveTo>
              <a:arcTo wR="2412944" hR="2412944" stAng="20992264" swAng="1215473"/>
            </a:path>
          </a:pathLst>
        </a:custGeom>
        <a:noFill/>
        <a:ln w="635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6B411-8920-4718-97E1-98667B976FC3}">
      <dsp:nvSpPr>
        <dsp:cNvPr id="0" name=""/>
        <dsp:cNvSpPr/>
      </dsp:nvSpPr>
      <dsp:spPr>
        <a:xfrm>
          <a:off x="5546517" y="3620747"/>
          <a:ext cx="1725189" cy="1024244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Observatório</a:t>
          </a:r>
        </a:p>
      </dsp:txBody>
      <dsp:txXfrm>
        <a:off x="5596516" y="3670746"/>
        <a:ext cx="1625191" cy="924246"/>
      </dsp:txXfrm>
    </dsp:sp>
    <dsp:sp modelId="{7853B1A3-BFE8-4985-B11D-551996F0C6C8}">
      <dsp:nvSpPr>
        <dsp:cNvPr id="0" name=""/>
        <dsp:cNvSpPr/>
      </dsp:nvSpPr>
      <dsp:spPr>
        <a:xfrm>
          <a:off x="1906497" y="513453"/>
          <a:ext cx="4825888" cy="4825888"/>
        </a:xfrm>
        <a:custGeom>
          <a:avLst/>
          <a:gdLst/>
          <a:ahLst/>
          <a:cxnLst/>
          <a:rect l="0" t="0" r="0" b="0"/>
          <a:pathLst>
            <a:path>
              <a:moveTo>
                <a:pt x="3982724" y="4245453"/>
              </a:moveTo>
              <a:arcTo wR="2412944" hR="2412944" stAng="2964941" swAng="725855"/>
            </a:path>
          </a:pathLst>
        </a:custGeom>
        <a:noFill/>
        <a:ln w="635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351CA-FEA1-483A-82C5-E83284941657}">
      <dsp:nvSpPr>
        <dsp:cNvPr id="0" name=""/>
        <dsp:cNvSpPr/>
      </dsp:nvSpPr>
      <dsp:spPr>
        <a:xfrm>
          <a:off x="3319251" y="4827219"/>
          <a:ext cx="2000380" cy="1024244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Indicadores de Direitos Humanos do MMFDH</a:t>
          </a:r>
        </a:p>
      </dsp:txBody>
      <dsp:txXfrm>
        <a:off x="3369250" y="4877218"/>
        <a:ext cx="1900382" cy="924246"/>
      </dsp:txXfrm>
    </dsp:sp>
    <dsp:sp modelId="{2757BF0D-C592-45D8-A3D7-1D55E76214D7}">
      <dsp:nvSpPr>
        <dsp:cNvPr id="0" name=""/>
        <dsp:cNvSpPr/>
      </dsp:nvSpPr>
      <dsp:spPr>
        <a:xfrm>
          <a:off x="1906497" y="513453"/>
          <a:ext cx="4825888" cy="4825888"/>
        </a:xfrm>
        <a:custGeom>
          <a:avLst/>
          <a:gdLst/>
          <a:ahLst/>
          <a:cxnLst/>
          <a:rect l="0" t="0" r="0" b="0"/>
          <a:pathLst>
            <a:path>
              <a:moveTo>
                <a:pt x="1262077" y="4533747"/>
              </a:moveTo>
              <a:arcTo wR="2412944" hR="2412944" stAng="7109204" swAng="725855"/>
            </a:path>
          </a:pathLst>
        </a:custGeom>
        <a:noFill/>
        <a:ln w="635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9AB30-78D8-4BDB-88A1-C1F751894EDF}">
      <dsp:nvSpPr>
        <dsp:cNvPr id="0" name=""/>
        <dsp:cNvSpPr/>
      </dsp:nvSpPr>
      <dsp:spPr>
        <a:xfrm>
          <a:off x="1241579" y="3620747"/>
          <a:ext cx="1976381" cy="1024244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Cruzamento com bases de dados externas</a:t>
          </a:r>
        </a:p>
      </dsp:txBody>
      <dsp:txXfrm>
        <a:off x="1291578" y="3670746"/>
        <a:ext cx="1876383" cy="924246"/>
      </dsp:txXfrm>
    </dsp:sp>
    <dsp:sp modelId="{713101D7-9250-4B2B-8C8B-59D07A5D8BA1}">
      <dsp:nvSpPr>
        <dsp:cNvPr id="0" name=""/>
        <dsp:cNvSpPr/>
      </dsp:nvSpPr>
      <dsp:spPr>
        <a:xfrm>
          <a:off x="1906497" y="513453"/>
          <a:ext cx="4825888" cy="4825888"/>
        </a:xfrm>
        <a:custGeom>
          <a:avLst/>
          <a:gdLst/>
          <a:ahLst/>
          <a:cxnLst/>
          <a:rect l="0" t="0" r="0" b="0"/>
          <a:pathLst>
            <a:path>
              <a:moveTo>
                <a:pt x="37607" y="2837294"/>
              </a:moveTo>
              <a:arcTo wR="2412944" hR="2412944" stAng="10192264" swAng="1215473"/>
            </a:path>
          </a:pathLst>
        </a:custGeom>
        <a:noFill/>
        <a:ln w="635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53347-26BB-4296-BD88-3D0C7891A591}">
      <dsp:nvSpPr>
        <dsp:cNvPr id="0" name=""/>
        <dsp:cNvSpPr/>
      </dsp:nvSpPr>
      <dsp:spPr>
        <a:xfrm>
          <a:off x="1198522" y="1207803"/>
          <a:ext cx="2062497" cy="1024244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Inteligência Artificial e Análise Preditiva</a:t>
          </a:r>
        </a:p>
      </dsp:txBody>
      <dsp:txXfrm>
        <a:off x="1248521" y="1257802"/>
        <a:ext cx="1962499" cy="924246"/>
      </dsp:txXfrm>
    </dsp:sp>
    <dsp:sp modelId="{15967F16-80C4-4964-A20B-053B07C2563E}">
      <dsp:nvSpPr>
        <dsp:cNvPr id="0" name=""/>
        <dsp:cNvSpPr/>
      </dsp:nvSpPr>
      <dsp:spPr>
        <a:xfrm>
          <a:off x="1906497" y="513453"/>
          <a:ext cx="4825888" cy="4825888"/>
        </a:xfrm>
        <a:custGeom>
          <a:avLst/>
          <a:gdLst/>
          <a:ahLst/>
          <a:cxnLst/>
          <a:rect l="0" t="0" r="0" b="0"/>
          <a:pathLst>
            <a:path>
              <a:moveTo>
                <a:pt x="849709" y="574848"/>
              </a:moveTo>
              <a:arcTo wR="2412944" hR="2412944" stAng="13777201" swAng="763642"/>
            </a:path>
          </a:pathLst>
        </a:custGeom>
        <a:noFill/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580B7-4715-42F1-BD0F-EA96707889B7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5FB31-EB05-441E-A6B1-216D7AA1B9F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37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A7147F-0018-E14C-B6B0-ED875FD4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1BA0DC-80D0-3941-952C-A738506F3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544CD7-4046-B64A-AF62-A98068C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7A43-CD44-4B4C-99ED-8701F01D6475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F9DA68-39E0-3E4A-A683-9AC072C70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387FF8-614D-4145-94C7-7C39E8506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77FB-5ADC-C346-9A74-6F1086C56EF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6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D2DE250-7802-AC41-80AD-6E1E099214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180FEBB-1E21-B349-BCF4-E848EB0B1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86F67D-7392-2642-BA7D-1FE8685E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7A43-CD44-4B4C-99ED-8701F01D6475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8723C-95A6-3D40-A6DA-94C5292F1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99876C-391E-7541-B97F-4C757CBA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77FB-5ADC-C346-9A74-6F1086C56EF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35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79426" y="620688"/>
            <a:ext cx="9202975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2F3A46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379426" y="3076"/>
            <a:ext cx="920297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rgbClr val="2F3A46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5774480"/>
            <a:ext cx="1460651" cy="1083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2" y="100098"/>
            <a:ext cx="2170364" cy="45114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437555" y="6237312"/>
            <a:ext cx="585655" cy="439240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/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555" y="6237313"/>
            <a:ext cx="585655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14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Padrão do plano de fundo&#10;&#10;Descrição gerada automaticamente com confiança média">
            <a:extLst>
              <a:ext uri="{FF2B5EF4-FFF2-40B4-BE49-F238E27FC236}">
                <a16:creationId xmlns:a16="http://schemas.microsoft.com/office/drawing/2014/main" id="{9BD050D1-9466-E842-92FF-B91A467662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314"/>
            <a:ext cx="12344988" cy="6950765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3474A462-9C99-A94B-AA50-547C9788B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3124"/>
            <a:ext cx="9144000" cy="466467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F7BEF3-35D3-414A-9487-4B48B38E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479F-2F7B-644B-8027-C9FEA30986A0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896032-ED89-8547-9DE9-01D68237F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784151-1A03-4642-B216-10262817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142F-CC24-4E47-8A69-B44C12A52BAA}" type="slidenum">
              <a:rPr lang="pt-BR" smtClean="0"/>
              <a:t>‹#›</a:t>
            </a:fld>
            <a:endParaRPr lang="pt-BR"/>
          </a:p>
        </p:txBody>
      </p:sp>
      <p:pic>
        <p:nvPicPr>
          <p:cNvPr id="10" name="Imagem 9" descr="Texto&#10;&#10;Descrição gerada automaticamente">
            <a:extLst>
              <a:ext uri="{FF2B5EF4-FFF2-40B4-BE49-F238E27FC236}">
                <a16:creationId xmlns:a16="http://schemas.microsoft.com/office/drawing/2014/main" id="{4165DD03-ADB0-8A4A-8CEA-46EDC4C761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6195" y="6026369"/>
            <a:ext cx="4327610" cy="659961"/>
          </a:xfrm>
          <a:prstGeom prst="rect">
            <a:avLst/>
          </a:prstGeom>
        </p:spPr>
      </p:pic>
      <p:pic>
        <p:nvPicPr>
          <p:cNvPr id="11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242B6C79-D87B-0341-82C3-55F324E523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01514" y="6314318"/>
            <a:ext cx="444971" cy="285621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D616DA37-A9BD-0148-BA87-9C3C7EF12A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2362" y="6241302"/>
            <a:ext cx="540995" cy="35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43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Gráfico de funil&#10;&#10;Descrição gerada automaticamente com confiança baixa">
            <a:extLst>
              <a:ext uri="{FF2B5EF4-FFF2-40B4-BE49-F238E27FC236}">
                <a16:creationId xmlns:a16="http://schemas.microsoft.com/office/drawing/2014/main" id="{0139A538-B3CF-E145-8615-5D919B865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452" y="-1"/>
            <a:ext cx="12281452" cy="6861313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8A49FB-8A85-3E45-8F3E-A8AC5FD76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A07282-ECB2-E847-9ED1-0A129AFD2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479F-2F7B-644B-8027-C9FEA30986A0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3603E8-C621-364B-A933-B451435D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944C04-8F00-084A-BB50-C38F04EE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142F-CC24-4E47-8A69-B44C12A52BAA}" type="slidenum">
              <a:rPr lang="pt-BR" smtClean="0"/>
              <a:t>‹#›</a:t>
            </a:fld>
            <a:endParaRPr lang="pt-BR"/>
          </a:p>
        </p:txBody>
      </p:sp>
      <p:pic>
        <p:nvPicPr>
          <p:cNvPr id="9" name="Imagem 8" descr="Texto&#10;&#10;Descrição gerada automaticamente">
            <a:extLst>
              <a:ext uri="{FF2B5EF4-FFF2-40B4-BE49-F238E27FC236}">
                <a16:creationId xmlns:a16="http://schemas.microsoft.com/office/drawing/2014/main" id="{9224E8BA-55B5-A243-8DDE-0544E96904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4390" y="252851"/>
            <a:ext cx="4327610" cy="659961"/>
          </a:xfrm>
          <a:prstGeom prst="rect">
            <a:avLst/>
          </a:prstGeom>
        </p:spPr>
      </p:pic>
      <p:pic>
        <p:nvPicPr>
          <p:cNvPr id="11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AD68B513-8AAB-4D4A-95F0-35AB1D1478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25442" y="538226"/>
            <a:ext cx="444971" cy="285621"/>
          </a:xfrm>
          <a:prstGeom prst="rect">
            <a:avLst/>
          </a:prstGeom>
        </p:spPr>
      </p:pic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8A23CB23-0B1F-2B4F-ABB9-AA013A4B1C5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83424" y="481839"/>
            <a:ext cx="540995" cy="35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7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5A6AD-CD19-8B42-BF9E-2C1AC85EF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30CA1E-A5D6-9647-9C0D-152958D9A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65EF8B-B096-D64C-B9CE-CF3A61DED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7A43-CD44-4B4C-99ED-8701F01D6475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BE6114-E7F6-044A-89F9-17ABFECC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C43A4B-2837-E14E-9E1E-44AD769A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77FB-5ADC-C346-9A74-6F1086C56EF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26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31A38-949F-3F45-8722-3D2A17A0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3D112E-33BC-054F-9A1D-12D96533E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DA830C-8F7E-B044-A2E3-342772EA0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9F1228-9C90-5F4F-B786-480295672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7A43-CD44-4B4C-99ED-8701F01D6475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E24EE6-4F0A-DD49-A161-A75BD2B2C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540F501-4E9D-F54A-BD34-FC0934DE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77FB-5ADC-C346-9A74-6F1086C56EF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180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556957-FC4B-0D42-A631-1EA82A008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2C9C01-2924-1D45-95DB-3D88774C1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5DB9DA4-C19F-7D44-A95D-6783EA044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33615C7-C474-AC4D-8F4E-A7F45968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7C750A2-C3EB-4441-ACCA-21334756B8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21026C6-24C4-6C49-A314-728A22CA0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7A43-CD44-4B4C-99ED-8701F01D6475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8A51DEF-3C37-C54F-92DB-B7F01C0D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BE58D0A-46FC-5C40-A7BB-EBDB53754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77FB-5ADC-C346-9A74-6F1086C56EF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43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FE038F-8A1E-3449-9DB1-1212C1866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DF2B092-2402-9A45-8AE5-54D8D9D00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7A43-CD44-4B4C-99ED-8701F01D6475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B297DD0-EAE7-3A4F-8B2E-FF975FE3E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E93BAE1-4813-2C45-871E-E6A42878A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77FB-5ADC-C346-9A74-6F1086C56EF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20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32FED77-53DF-234C-9AAD-88FC47D0B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7A43-CD44-4B4C-99ED-8701F01D6475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A76F8F4-03C7-F94C-9350-5F3038A06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2861EFF-8F18-C84A-A054-EBA0A8B7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77FB-5ADC-C346-9A74-6F1086C56EF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57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7CE162-B691-7A44-84DD-09FE54BEF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3BCCB4-5823-514B-8974-0D6DA9305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08EB1D9-119E-7147-8C99-D037764B4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D8491E-50BF-C249-B1A2-3EE22DB55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7A43-CD44-4B4C-99ED-8701F01D6475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7569E39-9314-4941-9FA6-F0F2C8E8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A49D794-5393-2E48-B98E-EC0CB06D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77FB-5ADC-C346-9A74-6F1086C56EF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07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F9342F-ED6A-B547-8FE8-FB7C772A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58B1E8E-15D9-494F-9AC0-F69045DEB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55163E1-E684-F64C-9D56-481DB752B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6855E5-DBC0-B94B-B8C7-B71B4B9E9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7A43-CD44-4B4C-99ED-8701F01D6475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FF9652-0D58-5442-8D8B-4B6AC8F4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1B8BC5-7565-3240-B1BB-30B97DCA6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77FB-5ADC-C346-9A74-6F1086C56EF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B7B402-4801-DD47-AA08-A4E7C37B1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137F292-538B-4243-94CD-2FDEC2890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663324-5F2F-C841-A3AA-55CBBA3E1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7A43-CD44-4B4C-99ED-8701F01D6475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DB2DFD-5A2A-D34B-9859-30B1DE38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F24775-AC6A-5C42-A08F-F455E1B70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77FB-5ADC-C346-9A74-6F1086C56EF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4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73FE8AF-44A9-BB48-A712-A211E69B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D2FF50-25BD-354C-807D-6DDDC2ABC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3C3FC8-3EA9-5649-A379-1EC6B235C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07A43-CD44-4B4C-99ED-8701F01D6475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5A1F19-87CF-AA4E-A916-334A4CFD5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FAD904-6D8A-2F46-848B-2286A6C88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777FB-5ADC-C346-9A74-6F1086C56EF8}" type="slidenum">
              <a:rPr lang="pt-BR" smtClean="0"/>
              <a:t>‹#›</a:t>
            </a:fld>
            <a:endParaRPr lang="pt-BR"/>
          </a:p>
        </p:txBody>
      </p:sp>
      <p:pic>
        <p:nvPicPr>
          <p:cNvPr id="9" name="Imagem 8" descr="Uma imagem contendo atletismo, estrela&#10;&#10;Descrição gerada automaticamente">
            <a:extLst>
              <a:ext uri="{FF2B5EF4-FFF2-40B4-BE49-F238E27FC236}">
                <a16:creationId xmlns:a16="http://schemas.microsoft.com/office/drawing/2014/main" id="{FAFD545B-2366-684D-A32C-4A2E3B5B1D1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0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sv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ov.br/mdh/pt-br/ond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4CB965D-FD73-4FD5-BE0E-BA3CA380F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D42D965-C88E-E449-AB38-6BF8D57410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6370" y="386535"/>
            <a:ext cx="5175630" cy="647146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DAC4B676-60BF-C640-AB21-1EF82118D182}"/>
              </a:ext>
            </a:extLst>
          </p:cNvPr>
          <p:cNvSpPr txBox="1">
            <a:spLocks/>
          </p:cNvSpPr>
          <p:nvPr/>
        </p:nvSpPr>
        <p:spPr>
          <a:xfrm>
            <a:off x="8297562" y="512205"/>
            <a:ext cx="2743200" cy="5189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kern="1200">
                <a:solidFill>
                  <a:srgbClr val="52A533"/>
                </a:solidFill>
                <a:latin typeface="Alwyn New Rounded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pt-BR" sz="1600" dirty="0">
                <a:solidFill>
                  <a:schemeClr val="bg1"/>
                </a:solidFill>
              </a:rPr>
              <a:t>Ouvidoria Nacional de Direitos Humanos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33727BBE-BC94-F94C-A31A-585D6AC3C8AE}"/>
              </a:ext>
            </a:extLst>
          </p:cNvPr>
          <p:cNvSpPr txBox="1">
            <a:spLocks/>
          </p:cNvSpPr>
          <p:nvPr/>
        </p:nvSpPr>
        <p:spPr>
          <a:xfrm>
            <a:off x="7142205" y="1840523"/>
            <a:ext cx="4547286" cy="820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FFE1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8D8D8E"/>
              </a:solidFill>
            </a:endParaRPr>
          </a:p>
        </p:txBody>
      </p:sp>
      <p:sp>
        <p:nvSpPr>
          <p:cNvPr id="8" name="Espaço Reservado para Rodapé 21">
            <a:extLst>
              <a:ext uri="{FF2B5EF4-FFF2-40B4-BE49-F238E27FC236}">
                <a16:creationId xmlns:a16="http://schemas.microsoft.com/office/drawing/2014/main" id="{C97CEF75-A747-8E4B-BEE2-1496AC48B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5487" y="1426604"/>
            <a:ext cx="4897395" cy="4391325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  <a:latin typeface="Pragmatica Slabserif Book" panose="02060503020206020404" pitchFamily="18" charset="77"/>
              </a:defRPr>
            </a:lvl1pPr>
          </a:lstStyle>
          <a:p>
            <a:pPr>
              <a:spcBef>
                <a:spcPct val="0"/>
              </a:spcBef>
            </a:pPr>
            <a:r>
              <a:rPr lang="pt-BR" sz="3200" b="1" dirty="0">
                <a:solidFill>
                  <a:schemeClr val="tx1"/>
                </a:solidFill>
              </a:rPr>
              <a:t>Canais de acolhimento às vítimas</a:t>
            </a:r>
          </a:p>
          <a:p>
            <a:pPr>
              <a:spcBef>
                <a:spcPct val="0"/>
              </a:spcBef>
            </a:pPr>
            <a:endParaRPr lang="pt-BR" sz="3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sz="2400" dirty="0" err="1">
                <a:solidFill>
                  <a:schemeClr val="tx1"/>
                </a:solidFill>
              </a:rPr>
              <a:t>Programa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TCU+Cidades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27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">
            <a:extLst>
              <a:ext uri="{FF2B5EF4-FFF2-40B4-BE49-F238E27FC236}">
                <a16:creationId xmlns:a16="http://schemas.microsoft.com/office/drawing/2014/main" id="{219A0002-11F7-4073-8166-4C9A77DCE860}"/>
              </a:ext>
            </a:extLst>
          </p:cNvPr>
          <p:cNvSpPr txBox="1">
            <a:spLocks/>
          </p:cNvSpPr>
          <p:nvPr/>
        </p:nvSpPr>
        <p:spPr>
          <a:xfrm>
            <a:off x="258787" y="6013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Cooperação Técnica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A12D988-C59B-4D6E-82ED-D7EE416B2F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1362607"/>
              </p:ext>
            </p:extLst>
          </p:nvPr>
        </p:nvGraphicFramePr>
        <p:xfrm>
          <a:off x="712270" y="664143"/>
          <a:ext cx="8489481" cy="5844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5683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2">
            <a:extLst>
              <a:ext uri="{FF2B5EF4-FFF2-40B4-BE49-F238E27FC236}">
                <a16:creationId xmlns:a16="http://schemas.microsoft.com/office/drawing/2014/main" id="{31008828-9070-4089-8E4E-B6ED9489A45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Operações de proteção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F49185F-0CC0-42C4-BCA8-D56DB9EFF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792" y="3637247"/>
            <a:ext cx="3996085" cy="2257426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C81ACAB9-372C-4D01-AF8D-FF50DB3B26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84792" y="1195824"/>
            <a:ext cx="4107208" cy="2058738"/>
          </a:xfrm>
          <a:prstGeom prst="rect">
            <a:avLst/>
          </a:prstGeom>
        </p:spPr>
      </p:pic>
      <p:sp>
        <p:nvSpPr>
          <p:cNvPr id="15" name="TextBox 7">
            <a:extLst>
              <a:ext uri="{FF2B5EF4-FFF2-40B4-BE49-F238E27FC236}">
                <a16:creationId xmlns:a16="http://schemas.microsoft.com/office/drawing/2014/main" id="{3B11F95D-B284-47B8-B1BB-870643A9C7DF}"/>
              </a:ext>
            </a:extLst>
          </p:cNvPr>
          <p:cNvSpPr txBox="1"/>
          <p:nvPr/>
        </p:nvSpPr>
        <p:spPr>
          <a:xfrm>
            <a:off x="662450" y="1195024"/>
            <a:ext cx="616426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2400" dirty="0"/>
              <a:t>Conselho Nacional de Segurança Pública e Defesa Social: orienta um calendário anual de operações integradas entre a ONDH/MMFDH e a SEOPI/MJSP, envolvendo todas as Secretarias de Segurança Públicas nos Estados e no Distrito Federal.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C3E8572-2FFC-49C4-9E57-FE3CEA6B2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542" y="3637249"/>
            <a:ext cx="3924812" cy="2257425"/>
          </a:xfrm>
          <a:prstGeom prst="rect">
            <a:avLst/>
          </a:prstGeom>
        </p:spPr>
      </p:pic>
      <p:pic>
        <p:nvPicPr>
          <p:cNvPr id="4" name="Imagem 3" descr="Tela de celular com aplicativo aberto&#10;&#10;Descrição gerada automaticamente">
            <a:extLst>
              <a:ext uri="{FF2B5EF4-FFF2-40B4-BE49-F238E27FC236}">
                <a16:creationId xmlns:a16="http://schemas.microsoft.com/office/drawing/2014/main" id="{0A221990-9A1A-498B-B977-A23DC0014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166" y="3637247"/>
            <a:ext cx="3996551" cy="225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63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2">
            <a:extLst>
              <a:ext uri="{FF2B5EF4-FFF2-40B4-BE49-F238E27FC236}">
                <a16:creationId xmlns:a16="http://schemas.microsoft.com/office/drawing/2014/main" id="{31008828-9070-4089-8E4E-B6ED9489A45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Operações de proteção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3B11F95D-B284-47B8-B1BB-870643A9C7DF}"/>
              </a:ext>
            </a:extLst>
          </p:cNvPr>
          <p:cNvSpPr txBox="1"/>
          <p:nvPr/>
        </p:nvSpPr>
        <p:spPr>
          <a:xfrm>
            <a:off x="7303883" y="5236991"/>
            <a:ext cx="6164264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dirty="0"/>
              <a:t>ONDH/MMFDH e a SEOPI/MJSP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57C1D3-EAC7-4A75-81FC-10078D829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858" y="1725156"/>
            <a:ext cx="5874142" cy="34773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10BFC8-59E7-46F6-BCA6-366F95C09DA6}"/>
              </a:ext>
            </a:extLst>
          </p:cNvPr>
          <p:cNvSpPr txBox="1"/>
          <p:nvPr/>
        </p:nvSpPr>
        <p:spPr>
          <a:xfrm>
            <a:off x="551047" y="1725156"/>
            <a:ext cx="5323096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9,1 mil presos, decorrentes de flagrantes e mandados de prisão expedidos pela Justiça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56 mil medidas protetivas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168 mil vítimas atendidas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1.226 armas apreendidas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Aproximadamente 70 mil visitas e de diligências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b="1" dirty="0"/>
              <a:t>Boa </a:t>
            </a:r>
            <a:r>
              <a:rPr lang="pt-BR" sz="2400" b="1"/>
              <a:t>parte das denúncias </a:t>
            </a:r>
            <a:r>
              <a:rPr lang="pt-BR" sz="2400" b="1" dirty="0"/>
              <a:t>foram feitas pelo Ligue 180</a:t>
            </a:r>
            <a:r>
              <a:rPr lang="pt-BR" sz="2400" dirty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7603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2">
            <a:extLst>
              <a:ext uri="{FF2B5EF4-FFF2-40B4-BE49-F238E27FC236}">
                <a16:creationId xmlns:a16="http://schemas.microsoft.com/office/drawing/2014/main" id="{31008828-9070-4089-8E4E-B6ED9489A45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Ouvidoria itinerante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56C9B00D-643B-4788-98D7-184635563421}"/>
              </a:ext>
            </a:extLst>
          </p:cNvPr>
          <p:cNvGrpSpPr/>
          <p:nvPr/>
        </p:nvGrpSpPr>
        <p:grpSpPr>
          <a:xfrm>
            <a:off x="884025" y="3563677"/>
            <a:ext cx="10423949" cy="1823836"/>
            <a:chOff x="165472" y="3888901"/>
            <a:chExt cx="20847896" cy="2801453"/>
          </a:xfrm>
        </p:grpSpPr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BF16054C-6068-4B05-BE2A-5FBFDE34A22A}"/>
                </a:ext>
              </a:extLst>
            </p:cNvPr>
            <p:cNvSpPr txBox="1"/>
            <p:nvPr/>
          </p:nvSpPr>
          <p:spPr>
            <a:xfrm>
              <a:off x="165472" y="4421146"/>
              <a:ext cx="10148025" cy="22692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pt-BR" sz="2400" dirty="0">
                  <a:ea typeface="Tahoma" panose="020B0604030504040204" pitchFamily="34" charset="0"/>
                  <a:cs typeface="Tahoma" panose="020B0604030504040204" pitchFamily="34" charset="0"/>
                </a:rPr>
                <a:t>Atendimento presencial dos canais da ouvidoria em grandes eventos, regiões fronteiriças e locais em situação de calamidade ou emergência.</a:t>
              </a:r>
              <a:endParaRPr lang="pt-BR" sz="2800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AutoShape 8">
              <a:extLst>
                <a:ext uri="{FF2B5EF4-FFF2-40B4-BE49-F238E27FC236}">
                  <a16:creationId xmlns:a16="http://schemas.microsoft.com/office/drawing/2014/main" id="{79626C2B-69AB-42F4-869F-773567ABAAD3}"/>
                </a:ext>
              </a:extLst>
            </p:cNvPr>
            <p:cNvSpPr/>
            <p:nvPr/>
          </p:nvSpPr>
          <p:spPr>
            <a:xfrm>
              <a:off x="165474" y="3888901"/>
              <a:ext cx="20847894" cy="198989"/>
            </a:xfrm>
            <a:prstGeom prst="rect">
              <a:avLst/>
            </a:prstGeom>
            <a:solidFill>
              <a:srgbClr val="1C2120"/>
            </a:solidFill>
          </p:spPr>
        </p:sp>
      </p:grpSp>
      <p:pic>
        <p:nvPicPr>
          <p:cNvPr id="18" name="Gráfico 17" descr="Ônibus">
            <a:extLst>
              <a:ext uri="{FF2B5EF4-FFF2-40B4-BE49-F238E27FC236}">
                <a16:creationId xmlns:a16="http://schemas.microsoft.com/office/drawing/2014/main" id="{DB9C910D-A045-4EF6-AFF6-9A56FE6E0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65139" y="178828"/>
            <a:ext cx="4393591" cy="439359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B8E7A62F-70D0-4F95-B163-2D4DDDB152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6778" y="2405999"/>
            <a:ext cx="1189263" cy="815553"/>
          </a:xfrm>
          <a:prstGeom prst="rect">
            <a:avLst/>
          </a:prstGeom>
        </p:spPr>
      </p:pic>
      <p:sp>
        <p:nvSpPr>
          <p:cNvPr id="20" name="Balão de Pensamento: Nuvem 19">
            <a:extLst>
              <a:ext uri="{FF2B5EF4-FFF2-40B4-BE49-F238E27FC236}">
                <a16:creationId xmlns:a16="http://schemas.microsoft.com/office/drawing/2014/main" id="{1A4EAAD2-12F7-4483-A2FB-16AA4B75D4E7}"/>
              </a:ext>
            </a:extLst>
          </p:cNvPr>
          <p:cNvSpPr/>
          <p:nvPr/>
        </p:nvSpPr>
        <p:spPr>
          <a:xfrm>
            <a:off x="6597932" y="3242993"/>
            <a:ext cx="334413" cy="207448"/>
          </a:xfrm>
          <a:prstGeom prst="cloudCallout">
            <a:avLst>
              <a:gd name="adj1" fmla="val 69250"/>
              <a:gd name="adj2" fmla="val -2909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77F68203-6B14-4D11-93EA-A2FE4A49D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0910" y="1151460"/>
            <a:ext cx="3344333" cy="241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049EA331-29B6-42B2-9604-E5791692EB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7" y="1338663"/>
            <a:ext cx="1306493" cy="53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91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E5FC58F3-334D-4E86-ABAA-25BB777247A1}"/>
              </a:ext>
            </a:extLst>
          </p:cNvPr>
          <p:cNvSpPr txBox="1"/>
          <p:nvPr/>
        </p:nvSpPr>
        <p:spPr>
          <a:xfrm>
            <a:off x="7921795" y="2304999"/>
            <a:ext cx="3564171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2000" dirty="0"/>
              <a:t>Ferramenta interativa e em linguagem apropriada ao público infantojuvenil, conectada ao </a:t>
            </a:r>
            <a:r>
              <a:rPr lang="pt-BR" sz="2000" b="1" dirty="0"/>
              <a:t>Disque 100</a:t>
            </a:r>
            <a:r>
              <a:rPr lang="pt-BR" sz="2000" dirty="0"/>
              <a:t>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Desenvolvido em parceria com a Unicef, possui o objetivo de facilitar a comunicação e o pedido de ajuda em situações de violações de direitos humanos.</a:t>
            </a: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C3627A16-8F54-4E89-9AE5-16DC7DB8598F}"/>
              </a:ext>
            </a:extLst>
          </p:cNvPr>
          <p:cNvSpPr/>
          <p:nvPr/>
        </p:nvSpPr>
        <p:spPr>
          <a:xfrm>
            <a:off x="7804789" y="2170865"/>
            <a:ext cx="3798185" cy="45719"/>
          </a:xfrm>
          <a:prstGeom prst="rect">
            <a:avLst/>
          </a:prstGeom>
          <a:solidFill>
            <a:srgbClr val="1C2120"/>
          </a:solidFill>
        </p:spPr>
      </p:sp>
      <p:pic>
        <p:nvPicPr>
          <p:cNvPr id="8" name="Imagem 7" descr="Celular com tela ligada&#10;&#10;Descrição gerada automaticamente">
            <a:extLst>
              <a:ext uri="{FF2B5EF4-FFF2-40B4-BE49-F238E27FC236}">
                <a16:creationId xmlns:a16="http://schemas.microsoft.com/office/drawing/2014/main" id="{08AE0BE8-28A1-41F6-938B-3B96F241B5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149" y="1667208"/>
            <a:ext cx="1472997" cy="3491575"/>
          </a:xfrm>
          <a:prstGeom prst="rect">
            <a:avLst/>
          </a:prstGeom>
        </p:spPr>
      </p:pic>
      <p:pic>
        <p:nvPicPr>
          <p:cNvPr id="9" name="Imagem 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615805C5-92E8-4702-B747-0E0CD658AE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3229" y="1667208"/>
            <a:ext cx="1689133" cy="3468210"/>
          </a:xfrm>
          <a:prstGeom prst="rect">
            <a:avLst/>
          </a:prstGeom>
        </p:spPr>
      </p:pic>
      <p:pic>
        <p:nvPicPr>
          <p:cNvPr id="10" name="Imagem 9" descr="Celular com tela ligada&#10;&#10;Descrição gerada automaticamente">
            <a:extLst>
              <a:ext uri="{FF2B5EF4-FFF2-40B4-BE49-F238E27FC236}">
                <a16:creationId xmlns:a16="http://schemas.microsoft.com/office/drawing/2014/main" id="{7E38CEC2-029E-4B45-9426-96E9C8F6E7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36" y="4163454"/>
            <a:ext cx="3269799" cy="2362430"/>
          </a:xfrm>
          <a:prstGeom prst="rect">
            <a:avLst/>
          </a:prstGeom>
        </p:spPr>
      </p:pic>
      <p:pic>
        <p:nvPicPr>
          <p:cNvPr id="11" name="Imagem 10" descr="Tela de computador com fundo branco&#10;&#10;Descrição gerada automaticamente">
            <a:extLst>
              <a:ext uri="{FF2B5EF4-FFF2-40B4-BE49-F238E27FC236}">
                <a16:creationId xmlns:a16="http://schemas.microsoft.com/office/drawing/2014/main" id="{F2166269-DB1B-4589-9A33-393AADC77C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862" y="1594668"/>
            <a:ext cx="2936286" cy="256878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921E577-86CB-45E0-A776-B820AA1BD5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203" t="783" r="9110" b="-783"/>
          <a:stretch/>
        </p:blipFill>
        <p:spPr>
          <a:xfrm>
            <a:off x="4259692" y="1694111"/>
            <a:ext cx="2713695" cy="1665403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6A22E4E1-A29A-4FC9-BCB2-24AFD6365B49}"/>
              </a:ext>
            </a:extLst>
          </p:cNvPr>
          <p:cNvSpPr/>
          <p:nvPr/>
        </p:nvSpPr>
        <p:spPr>
          <a:xfrm>
            <a:off x="4100302" y="4101992"/>
            <a:ext cx="3202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Site Disponível</a:t>
            </a:r>
            <a:br>
              <a:rPr lang="pt-BR" dirty="0"/>
            </a:br>
            <a:r>
              <a:rPr lang="pt-BR" dirty="0"/>
              <a:t>https://sabe.mdh.gov.br/infantil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293A18F-C627-4C21-8DBF-846C4AA71E4A}"/>
              </a:ext>
            </a:extLst>
          </p:cNvPr>
          <p:cNvSpPr/>
          <p:nvPr/>
        </p:nvSpPr>
        <p:spPr>
          <a:xfrm>
            <a:off x="8058881" y="957316"/>
            <a:ext cx="32900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/>
              <a:t>NOVIDADE </a:t>
            </a:r>
          </a:p>
          <a:p>
            <a:pPr algn="ctr"/>
            <a:r>
              <a:rPr lang="pt-BR" sz="3600" b="1" dirty="0"/>
              <a:t>OUTUBRO/2021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9623CFA-A1B8-4552-8178-1777DCCFB8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500" y="4852230"/>
            <a:ext cx="1818548" cy="181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34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:a16="http://schemas.microsoft.com/office/drawing/2014/main" id="{97530655-40B8-485E-AFBE-A4C40F3915DA}"/>
              </a:ext>
            </a:extLst>
          </p:cNvPr>
          <p:cNvSpPr txBox="1"/>
          <p:nvPr/>
        </p:nvSpPr>
        <p:spPr>
          <a:xfrm>
            <a:off x="7218526" y="2795091"/>
            <a:ext cx="3564171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dirty="0"/>
              <a:t>aplicativo e site desenvolvido pelo MMFDH, por meio da ONDH, e em parceria com o Ministério de Justiça e Segurança Pública - MJSP. O sistema visa auxiliar o registro, divulgação, busca, reconhecimento e a respectiva localização de pessoas desaparecidas.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8152395A-4BA9-49FD-BAD5-72CE377AD82C}"/>
              </a:ext>
            </a:extLst>
          </p:cNvPr>
          <p:cNvSpPr/>
          <p:nvPr/>
        </p:nvSpPr>
        <p:spPr>
          <a:xfrm rot="16200000" flipV="1">
            <a:off x="5626778" y="3826558"/>
            <a:ext cx="2479710" cy="45719"/>
          </a:xfrm>
          <a:prstGeom prst="rect">
            <a:avLst/>
          </a:prstGeom>
          <a:solidFill>
            <a:srgbClr val="1C2120"/>
          </a:solidFill>
        </p:spPr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2DF1833-E2FB-4039-A07E-55BEE213082D}"/>
              </a:ext>
            </a:extLst>
          </p:cNvPr>
          <p:cNvSpPr/>
          <p:nvPr/>
        </p:nvSpPr>
        <p:spPr>
          <a:xfrm>
            <a:off x="3885497" y="2979757"/>
            <a:ext cx="29518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/>
              <a:t>BREVE</a:t>
            </a:r>
          </a:p>
          <a:p>
            <a:pPr algn="ctr"/>
            <a:r>
              <a:rPr lang="pt-BR" sz="3600" b="1" dirty="0"/>
              <a:t>LANÇAMENTO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79D22308-E57C-4017-B9E9-391AA33F2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638" y="851987"/>
            <a:ext cx="6857379" cy="1210842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EC4376F2-DC36-4746-BC07-EAC0C65DA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49" y="0"/>
            <a:ext cx="325755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5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2">
            <a:extLst>
              <a:ext uri="{FF2B5EF4-FFF2-40B4-BE49-F238E27FC236}">
                <a16:creationId xmlns:a16="http://schemas.microsoft.com/office/drawing/2014/main" id="{31008828-9070-4089-8E4E-B6ED9489A45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/>
              <a:t>Direitos Humanos</a:t>
            </a:r>
          </a:p>
          <a:p>
            <a:r>
              <a:rPr lang="pt-BR" sz="4000" dirty="0"/>
              <a:t>e Transparência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EC59FC7E-0EF4-4B26-AB71-1813ECA290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137447"/>
              </p:ext>
            </p:extLst>
          </p:nvPr>
        </p:nvGraphicFramePr>
        <p:xfrm>
          <a:off x="3166713" y="365125"/>
          <a:ext cx="8470230" cy="5852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8E92BDE1-FA6A-4CF8-8F2E-F75E710C28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3829" y="1994171"/>
            <a:ext cx="22764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63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9759ADA-1FDE-4AA2-9091-C46C54707F53}"/>
              </a:ext>
            </a:extLst>
          </p:cNvPr>
          <p:cNvSpPr txBox="1"/>
          <p:nvPr/>
        </p:nvSpPr>
        <p:spPr>
          <a:xfrm>
            <a:off x="8340436" y="1837639"/>
            <a:ext cx="33834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 fontAlgn="base"/>
            <a:r>
              <a:rPr lang="pt-BR" sz="16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Esplanada dos Ministérios</a:t>
            </a:r>
            <a:r>
              <a:rPr lang="pt-BR" sz="1600" b="0" i="0" dirty="0">
                <a:solidFill>
                  <a:schemeClr val="bg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  <a:p>
            <a:pPr algn="r" rtl="0" fontAlgn="base"/>
            <a:r>
              <a:rPr lang="pt-BR" sz="16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Bloco A, sala 912</a:t>
            </a:r>
            <a:r>
              <a:rPr lang="pt-BR" sz="1600" b="0" i="0" dirty="0">
                <a:solidFill>
                  <a:schemeClr val="bg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  <a:p>
            <a:pPr algn="r" rtl="0" fontAlgn="base"/>
            <a:r>
              <a:rPr lang="pt-BR" sz="16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(61) 2027-3312</a:t>
            </a:r>
            <a:r>
              <a:rPr lang="pt-BR" sz="1600" b="0" i="0" dirty="0">
                <a:solidFill>
                  <a:schemeClr val="bg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  <a:p>
            <a:pPr algn="r" rtl="0" fontAlgn="base"/>
            <a:r>
              <a:rPr lang="pt-BR" sz="16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ouvidoria@mdh.gov.br</a:t>
            </a:r>
            <a:endParaRPr lang="pt-BR" sz="1600" b="0" i="0" dirty="0">
              <a:solidFill>
                <a:schemeClr val="bg2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AA4AF3-0C78-493E-9066-65A6A1B2C718}"/>
              </a:ext>
            </a:extLst>
          </p:cNvPr>
          <p:cNvSpPr txBox="1"/>
          <p:nvPr/>
        </p:nvSpPr>
        <p:spPr>
          <a:xfrm>
            <a:off x="2119746" y="5057447"/>
            <a:ext cx="7546109" cy="11430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/>
              <a:t>Ouvidoria Nacional de Direitos Humanos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cs typeface="Calibri"/>
              </a:rPr>
              <a:t>Ministério da Mulher, da Família e dos Direitos Humanos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7F4E75F-9027-404C-A538-C8BAB67286B8}"/>
              </a:ext>
            </a:extLst>
          </p:cNvPr>
          <p:cNvSpPr txBox="1"/>
          <p:nvPr/>
        </p:nvSpPr>
        <p:spPr>
          <a:xfrm>
            <a:off x="4254335" y="3435312"/>
            <a:ext cx="2743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 i="1" dirty="0"/>
              <a:t>Obrigada!</a:t>
            </a:r>
            <a:r>
              <a:rPr lang="pt-BR" sz="4400" i="1" dirty="0">
                <a:cs typeface="Calibri"/>
              </a:rPr>
              <a:t>​</a:t>
            </a:r>
            <a:endParaRPr lang="pt-BR" sz="4400" i="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A03B7B3-3A0E-4667-9771-4C8F82775B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83" y="3183455"/>
            <a:ext cx="1762007" cy="176200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5BAD078-1449-4647-A42C-11C4C1DE9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1" y="1577443"/>
            <a:ext cx="1945625" cy="19456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FEDDEFE-389B-4B7D-A6EE-301983968F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9" y="4884205"/>
            <a:ext cx="1378897" cy="1378897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52368E5A-1CA7-4136-8A2B-41DE1E9A15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3127" y="4391115"/>
            <a:ext cx="750704" cy="75070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446F3CFE-27A4-465E-88C2-1FC553251F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17591" y="3183455"/>
            <a:ext cx="713442" cy="72690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6C5F811-B21B-48B1-9A94-5290C5944D6F}"/>
              </a:ext>
            </a:extLst>
          </p:cNvPr>
          <p:cNvSpPr txBox="1"/>
          <p:nvPr/>
        </p:nvSpPr>
        <p:spPr>
          <a:xfrm>
            <a:off x="9564723" y="5154043"/>
            <a:ext cx="22037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 fontAlgn="base"/>
            <a:r>
              <a:rPr lang="pt-BR" sz="1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direitoshumanosbrasil</a:t>
            </a:r>
            <a:endParaRPr lang="pt-BR" sz="1400" b="0" i="0" dirty="0">
              <a:solidFill>
                <a:schemeClr val="bg2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4EBB0D2-CBC9-4EA0-B03D-4BC4A988954E}"/>
              </a:ext>
            </a:extLst>
          </p:cNvPr>
          <p:cNvSpPr txBox="1"/>
          <p:nvPr/>
        </p:nvSpPr>
        <p:spPr>
          <a:xfrm>
            <a:off x="9893308" y="3917225"/>
            <a:ext cx="17620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 fontAlgn="base"/>
            <a:r>
              <a:rPr lang="pt-BR" sz="1400" b="1" i="0" dirty="0">
                <a:solidFill>
                  <a:schemeClr val="bg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(61) 9 9656 5008 </a:t>
            </a:r>
            <a:endParaRPr lang="pt-BR" sz="1400" b="0" i="0" dirty="0">
              <a:solidFill>
                <a:schemeClr val="bg2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15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F2E40C7-6C2D-4E0F-8378-91F0478DA673}"/>
              </a:ext>
            </a:extLst>
          </p:cNvPr>
          <p:cNvSpPr txBox="1"/>
          <p:nvPr/>
        </p:nvSpPr>
        <p:spPr>
          <a:xfrm>
            <a:off x="696186" y="2377733"/>
            <a:ext cx="51140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Ouvidoria Nacional de Direitos Humanos</a:t>
            </a:r>
          </a:p>
        </p:txBody>
      </p:sp>
      <p:sp>
        <p:nvSpPr>
          <p:cNvPr id="4" name="Espaço Reservado para Conteúdo 29">
            <a:extLst>
              <a:ext uri="{FF2B5EF4-FFF2-40B4-BE49-F238E27FC236}">
                <a16:creationId xmlns:a16="http://schemas.microsoft.com/office/drawing/2014/main" id="{5CD4D02C-058A-46B4-B8CE-0959D2F8759C}"/>
              </a:ext>
            </a:extLst>
          </p:cNvPr>
          <p:cNvSpPr txBox="1">
            <a:spLocks/>
          </p:cNvSpPr>
          <p:nvPr/>
        </p:nvSpPr>
        <p:spPr>
          <a:xfrm>
            <a:off x="5670082" y="863098"/>
            <a:ext cx="5257800" cy="4442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pt-BR" sz="1800">
                <a:cs typeface="Helvetica" panose="020B0604020202020204" pitchFamily="34" charset="0"/>
              </a:rPr>
              <a:t>Recebe, examina, encaminha e acompanha denúncias e reclamações sobre violações de Direitos Humanos e da Família</a:t>
            </a:r>
            <a:r>
              <a:rPr lang="en-US" sz="1800">
                <a:cs typeface="Helvetica" panose="020B0604020202020204" pitchFamily="34" charset="0"/>
              </a:rPr>
              <a:t>​</a:t>
            </a:r>
          </a:p>
          <a:p>
            <a:pPr algn="just" fontAlgn="base"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pt-BR" sz="1800">
                <a:cs typeface="Helvetica" panose="020B0604020202020204" pitchFamily="34" charset="0"/>
              </a:rPr>
              <a:t>Presta informações aos cidadãos sobre campanhas de combate à violência</a:t>
            </a:r>
            <a:endParaRPr lang="en-US" sz="1800">
              <a:cs typeface="Helvetica" panose="020B0604020202020204" pitchFamily="34" charset="0"/>
            </a:endParaRPr>
          </a:p>
          <a:p>
            <a:pPr algn="just" fontAlgn="base"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pt-BR" sz="1800">
                <a:cs typeface="Helvetica"/>
              </a:rPr>
              <a:t>Coordena o Sistema Integrando Nacional de Direitos Humanos – Sindh</a:t>
            </a:r>
          </a:p>
          <a:p>
            <a:pPr algn="just" fontAlgn="base"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pt-BR" sz="1800">
                <a:cs typeface="Helvetica" panose="020B0604020202020204" pitchFamily="34" charset="0"/>
              </a:rPr>
              <a:t>Trata as demandas do e-Sic e Fala.BR</a:t>
            </a:r>
            <a:endParaRPr lang="pt-BR" sz="1800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3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A9385C98-C7EB-4A43-B53E-6882979CCC8C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3491347" y="3599363"/>
            <a:ext cx="12428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7E9DD2D-AAC1-453E-8580-EFA1FAF55A93}"/>
              </a:ext>
            </a:extLst>
          </p:cNvPr>
          <p:cNvSpPr/>
          <p:nvPr/>
        </p:nvSpPr>
        <p:spPr>
          <a:xfrm>
            <a:off x="7690649" y="3163427"/>
            <a:ext cx="2189621" cy="871870"/>
          </a:xfrm>
          <a:prstGeom prst="roundRect">
            <a:avLst/>
          </a:prstGeom>
          <a:solidFill>
            <a:srgbClr val="A7A6A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 DE PROTEÇÃO E ATUAÇÃO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9C2381E3-3559-455D-9ED3-D356298EBDDA}"/>
              </a:ext>
            </a:extLst>
          </p:cNvPr>
          <p:cNvCxnSpPr>
            <a:cxnSpLocks/>
            <a:stCxn id="18" idx="3"/>
            <a:endCxn id="8" idx="1"/>
          </p:cNvCxnSpPr>
          <p:nvPr/>
        </p:nvCxnSpPr>
        <p:spPr>
          <a:xfrm flipV="1">
            <a:off x="6447807" y="3599362"/>
            <a:ext cx="124284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75BB08C4-C327-45A1-8CFF-7D2C816EEBC0}"/>
              </a:ext>
            </a:extLst>
          </p:cNvPr>
          <p:cNvSpPr/>
          <p:nvPr/>
        </p:nvSpPr>
        <p:spPr>
          <a:xfrm>
            <a:off x="1662547" y="3065077"/>
            <a:ext cx="1828800" cy="106857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Vítima ou Denunciante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3D799097-4C8D-4995-AED8-289A39D1F22A}"/>
              </a:ext>
            </a:extLst>
          </p:cNvPr>
          <p:cNvGrpSpPr/>
          <p:nvPr/>
        </p:nvGrpSpPr>
        <p:grpSpPr>
          <a:xfrm>
            <a:off x="4734187" y="1834163"/>
            <a:ext cx="1713620" cy="3530399"/>
            <a:chOff x="4343402" y="1659118"/>
            <a:chExt cx="1713620" cy="3530399"/>
          </a:xfrm>
        </p:grpSpPr>
        <p:pic>
          <p:nvPicPr>
            <p:cNvPr id="5" name="Espaço Reservado para Conteúdo 5">
              <a:extLst>
                <a:ext uri="{FF2B5EF4-FFF2-40B4-BE49-F238E27FC236}">
                  <a16:creationId xmlns:a16="http://schemas.microsoft.com/office/drawing/2014/main" id="{601F81AE-1A9F-4497-A5D9-D27790C47C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89704" y="1997534"/>
              <a:ext cx="1282223" cy="821647"/>
            </a:xfrm>
            <a:prstGeom prst="round2Same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CC3F15B3-3AD5-4D50-ADC7-9CB3A2970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3142" y="3085902"/>
              <a:ext cx="1328785" cy="754282"/>
            </a:xfrm>
            <a:prstGeom prst="snip2Diag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532B08AC-8EF1-469E-A5BB-77853C9D7A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89704" y="4046510"/>
              <a:ext cx="1245024" cy="861637"/>
            </a:xfrm>
            <a:prstGeom prst="rect">
              <a:avLst/>
            </a:prstGeom>
          </p:spPr>
        </p:pic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B7C5741D-3861-4B39-B072-380A2654E6DF}"/>
                </a:ext>
              </a:extLst>
            </p:cNvPr>
            <p:cNvSpPr/>
            <p:nvPr/>
          </p:nvSpPr>
          <p:spPr>
            <a:xfrm>
              <a:off x="4343402" y="1659118"/>
              <a:ext cx="1713620" cy="3530399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24E87018-1E94-4F89-834A-9A042EAF83F3}"/>
              </a:ext>
            </a:extLst>
          </p:cNvPr>
          <p:cNvCxnSpPr>
            <a:cxnSpLocks/>
            <a:stCxn id="8" idx="0"/>
          </p:cNvCxnSpPr>
          <p:nvPr/>
        </p:nvCxnSpPr>
        <p:spPr>
          <a:xfrm rot="16200000" flipV="1">
            <a:off x="7121210" y="1499176"/>
            <a:ext cx="990848" cy="233765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F6E62BC1-3466-40EC-92BF-A0A1C3910CA9}"/>
              </a:ext>
            </a:extLst>
          </p:cNvPr>
          <p:cNvCxnSpPr>
            <a:cxnSpLocks/>
            <a:stCxn id="15" idx="0"/>
          </p:cNvCxnSpPr>
          <p:nvPr/>
        </p:nvCxnSpPr>
        <p:spPr>
          <a:xfrm rot="5400000" flipH="1" flipV="1">
            <a:off x="3209318" y="1540208"/>
            <a:ext cx="892498" cy="2157240"/>
          </a:xfrm>
          <a:prstGeom prst="bentConnector2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35F57BC4-F57E-4690-9A60-BDDAFC5DEBDF}"/>
              </a:ext>
            </a:extLst>
          </p:cNvPr>
          <p:cNvSpPr txBox="1"/>
          <p:nvPr/>
        </p:nvSpPr>
        <p:spPr>
          <a:xfrm>
            <a:off x="3591989" y="363808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Denuncia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4B10E5CD-D527-4CC1-9538-05CD11A3B339}"/>
              </a:ext>
            </a:extLst>
          </p:cNvPr>
          <p:cNvSpPr txBox="1"/>
          <p:nvPr/>
        </p:nvSpPr>
        <p:spPr>
          <a:xfrm>
            <a:off x="6447807" y="3304601"/>
            <a:ext cx="1176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Encaminha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CBC9ACF6-4AF0-4225-909D-A04D59A93E0A}"/>
              </a:ext>
            </a:extLst>
          </p:cNvPr>
          <p:cNvSpPr txBox="1"/>
          <p:nvPr/>
        </p:nvSpPr>
        <p:spPr>
          <a:xfrm>
            <a:off x="6956436" y="1871309"/>
            <a:ext cx="1336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Responde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0CF48923-8ACF-4217-912F-E68ED435CA00}"/>
              </a:ext>
            </a:extLst>
          </p:cNvPr>
          <p:cNvSpPr txBox="1"/>
          <p:nvPr/>
        </p:nvSpPr>
        <p:spPr>
          <a:xfrm>
            <a:off x="2576947" y="1849483"/>
            <a:ext cx="2222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Acompanha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7A5AE6F1-DE6B-41A0-B244-979366B7B038}"/>
              </a:ext>
            </a:extLst>
          </p:cNvPr>
          <p:cNvSpPr/>
          <p:nvPr/>
        </p:nvSpPr>
        <p:spPr>
          <a:xfrm>
            <a:off x="7748238" y="4492692"/>
            <a:ext cx="2189621" cy="871870"/>
          </a:xfrm>
          <a:prstGeom prst="roundRect">
            <a:avLst/>
          </a:prstGeom>
          <a:solidFill>
            <a:srgbClr val="A7A6A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Ministério Público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348658E7-5E27-4B0B-AEF7-CBC576E5CC16}"/>
              </a:ext>
            </a:extLst>
          </p:cNvPr>
          <p:cNvCxnSpPr>
            <a:cxnSpLocks/>
            <a:stCxn id="18" idx="3"/>
            <a:endCxn id="20" idx="1"/>
          </p:cNvCxnSpPr>
          <p:nvPr/>
        </p:nvCxnSpPr>
        <p:spPr>
          <a:xfrm>
            <a:off x="6447807" y="3599363"/>
            <a:ext cx="1300431" cy="13292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ector: Angulado 24">
            <a:extLst>
              <a:ext uri="{FF2B5EF4-FFF2-40B4-BE49-F238E27FC236}">
                <a16:creationId xmlns:a16="http://schemas.microsoft.com/office/drawing/2014/main" id="{D9CF20FF-BED5-4461-95D2-BBADBB083C90}"/>
              </a:ext>
            </a:extLst>
          </p:cNvPr>
          <p:cNvCxnSpPr>
            <a:cxnSpLocks/>
            <a:stCxn id="20" idx="3"/>
            <a:endCxn id="8" idx="3"/>
          </p:cNvCxnSpPr>
          <p:nvPr/>
        </p:nvCxnSpPr>
        <p:spPr>
          <a:xfrm flipH="1" flipV="1">
            <a:off x="9880270" y="3599362"/>
            <a:ext cx="57589" cy="1329265"/>
          </a:xfrm>
          <a:prstGeom prst="bentConnector3">
            <a:avLst>
              <a:gd name="adj1" fmla="val -396951"/>
            </a:avLst>
          </a:prstGeom>
          <a:ln w="28575">
            <a:prstDash val="sysDot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4EE3CD0-0768-4A30-9F84-0F0FC9A25546}"/>
              </a:ext>
            </a:extLst>
          </p:cNvPr>
          <p:cNvSpPr txBox="1"/>
          <p:nvPr/>
        </p:nvSpPr>
        <p:spPr>
          <a:xfrm>
            <a:off x="10080927" y="4067666"/>
            <a:ext cx="1336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Acompanha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CA678FA-5BB7-4209-A737-A268C5DEDC95}"/>
              </a:ext>
            </a:extLst>
          </p:cNvPr>
          <p:cNvSpPr txBox="1"/>
          <p:nvPr/>
        </p:nvSpPr>
        <p:spPr>
          <a:xfrm>
            <a:off x="671051" y="531364"/>
            <a:ext cx="5352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2">
                    <a:lumMod val="50000"/>
                  </a:schemeClr>
                </a:solidFill>
              </a:rPr>
              <a:t>Fluxo de Atuação da ONDH</a:t>
            </a:r>
          </a:p>
        </p:txBody>
      </p:sp>
    </p:spTree>
    <p:extLst>
      <p:ext uri="{BB962C8B-B14F-4D97-AF65-F5344CB8AC3E}">
        <p14:creationId xmlns:p14="http://schemas.microsoft.com/office/powerpoint/2010/main" val="2796955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02C8FC1-B9FD-42D1-AF06-1EB9580705E2}"/>
              </a:ext>
            </a:extLst>
          </p:cNvPr>
          <p:cNvSpPr txBox="1"/>
          <p:nvPr/>
        </p:nvSpPr>
        <p:spPr>
          <a:xfrm>
            <a:off x="610265" y="1053354"/>
            <a:ext cx="2595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Ligue 180 registra as denúncias de violações contra mulheres em </a:t>
            </a:r>
          </a:p>
          <a:p>
            <a:r>
              <a:rPr lang="pt-BR" dirty="0"/>
              <a:t>situação de violência.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5BBFEA0-1E9C-4C72-AADF-304A6560C08A}"/>
              </a:ext>
            </a:extLst>
          </p:cNvPr>
          <p:cNvSpPr txBox="1"/>
          <p:nvPr/>
        </p:nvSpPr>
        <p:spPr>
          <a:xfrm>
            <a:off x="586713" y="2661590"/>
            <a:ext cx="31644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Disque 100 atende violações contra crianças e adolescentes, idosos, pessoas com </a:t>
            </a:r>
            <a:r>
              <a:rPr lang="pt-BR" dirty="0" err="1"/>
              <a:t>deﬁciência</a:t>
            </a:r>
            <a:r>
              <a:rPr lang="pt-BR" dirty="0"/>
              <a:t>, pessoa em restrição de liberdade, população </a:t>
            </a:r>
          </a:p>
          <a:p>
            <a:r>
              <a:rPr lang="pt-BR" dirty="0"/>
              <a:t>LGBT, pessoa em situação de rua, ciganos, indígenas, comunidades tradicionais e outros grupos socialmente vulneráveis.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9BF3AF9-02AA-435E-8062-21AAC52721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744" y="3713297"/>
            <a:ext cx="1762007" cy="176200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D770228-2721-4F5F-94A6-5FB9C643F9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58" y="792352"/>
            <a:ext cx="1945625" cy="1945625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DAB16BBB-5F3D-484A-A429-6F8A053AE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3977" y="337258"/>
            <a:ext cx="4000087" cy="58477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EF6CF2A-AAB5-4AF5-8D98-AC74893D1970}"/>
              </a:ext>
            </a:extLst>
          </p:cNvPr>
          <p:cNvSpPr txBox="1"/>
          <p:nvPr/>
        </p:nvSpPr>
        <p:spPr>
          <a:xfrm>
            <a:off x="6709260" y="329414"/>
            <a:ext cx="323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App Direitos Humanos Brasil</a:t>
            </a:r>
          </a:p>
          <a:p>
            <a:r>
              <a:rPr lang="pt-BR" sz="1600" dirty="0"/>
              <a:t>https://www.gov.br/mdh/pt-br/apps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4A88C56-D08F-4271-A918-54F0D1B00C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594" y="290517"/>
            <a:ext cx="842640" cy="84264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6EB17389-50D8-4B2F-9B17-1B92705928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21056" y="1245431"/>
            <a:ext cx="776407" cy="749164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E5EDAF3C-E8C3-4EEC-AAF9-6F4596B9B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6464" y="1228900"/>
            <a:ext cx="4000087" cy="58477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4A7B0485-4D4D-4310-8098-B5A3B0C4E266}"/>
              </a:ext>
            </a:extLst>
          </p:cNvPr>
          <p:cNvSpPr txBox="1"/>
          <p:nvPr/>
        </p:nvSpPr>
        <p:spPr>
          <a:xfrm>
            <a:off x="7375212" y="1209857"/>
            <a:ext cx="2647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Site da Ouvidoria</a:t>
            </a:r>
          </a:p>
          <a:p>
            <a:r>
              <a:rPr lang="pt-BR" sz="1600" dirty="0"/>
              <a:t>https://ouvidoria.mdh.gov.br </a:t>
            </a: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1754CDC9-E4BD-4B94-8560-E387DCF21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7203" y="2127441"/>
            <a:ext cx="4259193" cy="825772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E0A8415C-617E-4964-A22D-BC1A8E6754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24064" y="2090581"/>
            <a:ext cx="750704" cy="750704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76A9D47C-9E67-4ED1-802E-A65217937FC3}"/>
              </a:ext>
            </a:extLst>
          </p:cNvPr>
          <p:cNvSpPr txBox="1"/>
          <p:nvPr/>
        </p:nvSpPr>
        <p:spPr>
          <a:xfrm>
            <a:off x="6390049" y="2126153"/>
            <a:ext cx="40000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/>
              <a:t>Telegram</a:t>
            </a:r>
            <a:r>
              <a:rPr lang="pt-BR" sz="1600" dirty="0"/>
              <a:t> (Basta acessar o aplicativo,</a:t>
            </a:r>
          </a:p>
          <a:p>
            <a:r>
              <a:rPr lang="pt-BR" sz="1600" dirty="0"/>
              <a:t>digitar na busca “</a:t>
            </a:r>
            <a:r>
              <a:rPr lang="pt-BR" sz="1600" dirty="0" err="1"/>
              <a:t>Direitoshumanosbrasil</a:t>
            </a:r>
            <a:r>
              <a:rPr lang="pt-BR" sz="1600" dirty="0"/>
              <a:t>” </a:t>
            </a:r>
          </a:p>
          <a:p>
            <a:r>
              <a:rPr lang="pt-BR" sz="1600" dirty="0"/>
              <a:t>e mandar mensagem).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F6DA8F4A-78D0-470E-9580-93CBC18384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99634" y="3337556"/>
            <a:ext cx="713442" cy="726903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26C3B142-DBBC-4FE6-AFCC-30D52CB02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76910" y="3205118"/>
            <a:ext cx="4259193" cy="859342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5CF36734-8E7F-402E-9AD8-A490D6F4FF19}"/>
              </a:ext>
            </a:extLst>
          </p:cNvPr>
          <p:cNvSpPr txBox="1"/>
          <p:nvPr/>
        </p:nvSpPr>
        <p:spPr>
          <a:xfrm>
            <a:off x="7252747" y="3231450"/>
            <a:ext cx="40000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/>
              <a:t>Whatsapp</a:t>
            </a:r>
            <a:r>
              <a:rPr lang="pt-BR" sz="1600" dirty="0"/>
              <a:t> (Basta salvar o número com DDD </a:t>
            </a:r>
            <a:r>
              <a:rPr lang="pt-BR" b="1" dirty="0">
                <a:solidFill>
                  <a:srgbClr val="00B050"/>
                </a:solidFill>
              </a:rPr>
              <a:t>(61) 99656-5008 </a:t>
            </a:r>
            <a:r>
              <a:rPr lang="pt-BR" sz="1600" dirty="0"/>
              <a:t>e enviar mensagem pelo aplicativo).</a:t>
            </a: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B3585BAF-FBF5-4806-A617-96F9534FE3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66594" y="4321039"/>
            <a:ext cx="778287" cy="812877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07E7C5EB-6657-4BFC-956D-446624C29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99634" y="4354609"/>
            <a:ext cx="4259193" cy="1098189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B18F646D-9193-4061-A873-96AB1FD14E96}"/>
              </a:ext>
            </a:extLst>
          </p:cNvPr>
          <p:cNvSpPr txBox="1"/>
          <p:nvPr/>
        </p:nvSpPr>
        <p:spPr>
          <a:xfrm>
            <a:off x="6390049" y="4375580"/>
            <a:ext cx="4168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Canal de denúncias acessível Já disponível no site e no aplicativo o atendimento por chat e com acessibilidade para a Língua Brasileira de Sinais (Libras).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1C6433D-81FE-4F0D-8D7E-70734710D0B6}"/>
              </a:ext>
            </a:extLst>
          </p:cNvPr>
          <p:cNvSpPr/>
          <p:nvPr/>
        </p:nvSpPr>
        <p:spPr>
          <a:xfrm>
            <a:off x="731645" y="298745"/>
            <a:ext cx="47438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schemeClr val="bg2">
                    <a:lumMod val="50000"/>
                  </a:schemeClr>
                </a:solidFill>
              </a:rPr>
              <a:t>Canais de Atendimento </a:t>
            </a:r>
          </a:p>
        </p:txBody>
      </p: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A43B442E-9CF7-410C-922F-36F271129D1C}"/>
              </a:ext>
            </a:extLst>
          </p:cNvPr>
          <p:cNvCxnSpPr>
            <a:cxnSpLocks/>
            <a:stCxn id="5" idx="3"/>
            <a:endCxn id="10" idx="1"/>
          </p:cNvCxnSpPr>
          <p:nvPr/>
        </p:nvCxnSpPr>
        <p:spPr>
          <a:xfrm>
            <a:off x="3205861" y="1653519"/>
            <a:ext cx="457497" cy="111646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97335D33-EDE6-4175-B71B-76BB51A0B729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3751152" y="4092751"/>
            <a:ext cx="365592" cy="501550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25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">
            <a:extLst>
              <a:ext uri="{FF2B5EF4-FFF2-40B4-BE49-F238E27FC236}">
                <a16:creationId xmlns:a16="http://schemas.microsoft.com/office/drawing/2014/main" id="{219A0002-11F7-4073-8166-4C9A77DCE860}"/>
              </a:ext>
            </a:extLst>
          </p:cNvPr>
          <p:cNvSpPr txBox="1">
            <a:spLocks/>
          </p:cNvSpPr>
          <p:nvPr/>
        </p:nvSpPr>
        <p:spPr>
          <a:xfrm>
            <a:off x="349277" y="33113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Projetos, ações e iniciativas</a:t>
            </a:r>
          </a:p>
        </p:txBody>
      </p:sp>
      <p:grpSp>
        <p:nvGrpSpPr>
          <p:cNvPr id="25" name="Grupo 11" title="Linha do tempo">
            <a:extLst>
              <a:ext uri="{FF2B5EF4-FFF2-40B4-BE49-F238E27FC236}">
                <a16:creationId xmlns:a16="http://schemas.microsoft.com/office/drawing/2014/main" id="{36E99FE9-B3EC-4A6E-AF6F-099A85BED2B7}"/>
              </a:ext>
            </a:extLst>
          </p:cNvPr>
          <p:cNvGrpSpPr/>
          <p:nvPr/>
        </p:nvGrpSpPr>
        <p:grpSpPr>
          <a:xfrm>
            <a:off x="418011" y="5665278"/>
            <a:ext cx="11007737" cy="165471"/>
            <a:chOff x="418011" y="3346265"/>
            <a:chExt cx="11007737" cy="165471"/>
          </a:xfrm>
          <a:solidFill>
            <a:schemeClr val="bg1"/>
          </a:solidFill>
        </p:grpSpPr>
        <p:cxnSp>
          <p:nvCxnSpPr>
            <p:cNvPr id="26" name="Conector de seta em linha reta 3">
              <a:extLst>
                <a:ext uri="{FF2B5EF4-FFF2-40B4-BE49-F238E27FC236}">
                  <a16:creationId xmlns:a16="http://schemas.microsoft.com/office/drawing/2014/main" id="{8A622125-96B1-4005-9B05-C2F44EF447F6}"/>
                </a:ext>
              </a:extLst>
            </p:cNvPr>
            <p:cNvCxnSpPr>
              <a:cxnSpLocks/>
            </p:cNvCxnSpPr>
            <p:nvPr/>
          </p:nvCxnSpPr>
          <p:spPr>
            <a:xfrm>
              <a:off x="418011" y="3429000"/>
              <a:ext cx="11007737" cy="0"/>
            </a:xfrm>
            <a:prstGeom prst="straightConnector1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9">
              <a:extLst>
                <a:ext uri="{FF2B5EF4-FFF2-40B4-BE49-F238E27FC236}">
                  <a16:creationId xmlns:a16="http://schemas.microsoft.com/office/drawing/2014/main" id="{35517175-F9C8-4D36-A521-B4367309ECD2}"/>
                </a:ext>
              </a:extLst>
            </p:cNvPr>
            <p:cNvCxnSpPr>
              <a:cxnSpLocks/>
            </p:cNvCxnSpPr>
            <p:nvPr/>
          </p:nvCxnSpPr>
          <p:spPr>
            <a:xfrm>
              <a:off x="1067476" y="3346265"/>
              <a:ext cx="0" cy="165471"/>
            </a:xfrm>
            <a:prstGeom prst="line">
              <a:avLst/>
            </a:prstGeom>
            <a:grpFill/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34">
              <a:extLst>
                <a:ext uri="{FF2B5EF4-FFF2-40B4-BE49-F238E27FC236}">
                  <a16:creationId xmlns:a16="http://schemas.microsoft.com/office/drawing/2014/main" id="{DCFCA078-3DF6-4814-8226-79C460199A40}"/>
                </a:ext>
              </a:extLst>
            </p:cNvPr>
            <p:cNvCxnSpPr>
              <a:cxnSpLocks/>
            </p:cNvCxnSpPr>
            <p:nvPr/>
          </p:nvCxnSpPr>
          <p:spPr>
            <a:xfrm>
              <a:off x="1714868" y="3346265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35">
              <a:extLst>
                <a:ext uri="{FF2B5EF4-FFF2-40B4-BE49-F238E27FC236}">
                  <a16:creationId xmlns:a16="http://schemas.microsoft.com/office/drawing/2014/main" id="{FFC2DD8D-40A2-4A25-A3B1-EFB6D7EA3889}"/>
                </a:ext>
              </a:extLst>
            </p:cNvPr>
            <p:cNvCxnSpPr>
              <a:cxnSpLocks/>
            </p:cNvCxnSpPr>
            <p:nvPr/>
          </p:nvCxnSpPr>
          <p:spPr>
            <a:xfrm>
              <a:off x="2362260" y="3346265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36">
              <a:extLst>
                <a:ext uri="{FF2B5EF4-FFF2-40B4-BE49-F238E27FC236}">
                  <a16:creationId xmlns:a16="http://schemas.microsoft.com/office/drawing/2014/main" id="{075CD571-E554-43EC-96A2-D2145C370AEF}"/>
                </a:ext>
              </a:extLst>
            </p:cNvPr>
            <p:cNvCxnSpPr>
              <a:cxnSpLocks/>
            </p:cNvCxnSpPr>
            <p:nvPr/>
          </p:nvCxnSpPr>
          <p:spPr>
            <a:xfrm>
              <a:off x="3009652" y="3346265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7">
              <a:extLst>
                <a:ext uri="{FF2B5EF4-FFF2-40B4-BE49-F238E27FC236}">
                  <a16:creationId xmlns:a16="http://schemas.microsoft.com/office/drawing/2014/main" id="{1DC0F4DF-DFF4-4890-BB4C-EE0AFE82B0FB}"/>
                </a:ext>
              </a:extLst>
            </p:cNvPr>
            <p:cNvCxnSpPr>
              <a:cxnSpLocks/>
            </p:cNvCxnSpPr>
            <p:nvPr/>
          </p:nvCxnSpPr>
          <p:spPr>
            <a:xfrm>
              <a:off x="3657044" y="3346265"/>
              <a:ext cx="0" cy="165471"/>
            </a:xfrm>
            <a:prstGeom prst="line">
              <a:avLst/>
            </a:prstGeom>
            <a:grpFill/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8">
              <a:extLst>
                <a:ext uri="{FF2B5EF4-FFF2-40B4-BE49-F238E27FC236}">
                  <a16:creationId xmlns:a16="http://schemas.microsoft.com/office/drawing/2014/main" id="{AEE6D2D8-DDAE-4B5C-B44A-03A6C8B40CDD}"/>
                </a:ext>
              </a:extLst>
            </p:cNvPr>
            <p:cNvCxnSpPr>
              <a:cxnSpLocks/>
            </p:cNvCxnSpPr>
            <p:nvPr/>
          </p:nvCxnSpPr>
          <p:spPr>
            <a:xfrm>
              <a:off x="4304436" y="3346265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44">
              <a:extLst>
                <a:ext uri="{FF2B5EF4-FFF2-40B4-BE49-F238E27FC236}">
                  <a16:creationId xmlns:a16="http://schemas.microsoft.com/office/drawing/2014/main" id="{52B55C90-F9EB-4FC3-8432-7B18639BBA9C}"/>
                </a:ext>
              </a:extLst>
            </p:cNvPr>
            <p:cNvCxnSpPr>
              <a:cxnSpLocks/>
            </p:cNvCxnSpPr>
            <p:nvPr/>
          </p:nvCxnSpPr>
          <p:spPr>
            <a:xfrm>
              <a:off x="4951828" y="3346265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46">
              <a:extLst>
                <a:ext uri="{FF2B5EF4-FFF2-40B4-BE49-F238E27FC236}">
                  <a16:creationId xmlns:a16="http://schemas.microsoft.com/office/drawing/2014/main" id="{AFDB87C4-F314-466B-861E-D4EE60CE6D77}"/>
                </a:ext>
              </a:extLst>
            </p:cNvPr>
            <p:cNvCxnSpPr>
              <a:cxnSpLocks/>
            </p:cNvCxnSpPr>
            <p:nvPr/>
          </p:nvCxnSpPr>
          <p:spPr>
            <a:xfrm>
              <a:off x="5599220" y="3346265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49">
              <a:extLst>
                <a:ext uri="{FF2B5EF4-FFF2-40B4-BE49-F238E27FC236}">
                  <a16:creationId xmlns:a16="http://schemas.microsoft.com/office/drawing/2014/main" id="{048A9A00-3624-4244-BA7A-CD32103E142C}"/>
                </a:ext>
              </a:extLst>
            </p:cNvPr>
            <p:cNvCxnSpPr>
              <a:cxnSpLocks/>
            </p:cNvCxnSpPr>
            <p:nvPr/>
          </p:nvCxnSpPr>
          <p:spPr>
            <a:xfrm>
              <a:off x="6246612" y="3346265"/>
              <a:ext cx="0" cy="165471"/>
            </a:xfrm>
            <a:prstGeom prst="line">
              <a:avLst/>
            </a:prstGeom>
            <a:grpFill/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7ABC8799-3CC2-4CDB-9661-711D645044ED}"/>
                </a:ext>
              </a:extLst>
            </p:cNvPr>
            <p:cNvCxnSpPr>
              <a:cxnSpLocks/>
            </p:cNvCxnSpPr>
            <p:nvPr/>
          </p:nvCxnSpPr>
          <p:spPr>
            <a:xfrm>
              <a:off x="6894004" y="3346265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51">
              <a:extLst>
                <a:ext uri="{FF2B5EF4-FFF2-40B4-BE49-F238E27FC236}">
                  <a16:creationId xmlns:a16="http://schemas.microsoft.com/office/drawing/2014/main" id="{92659A68-C8F3-4863-A819-0FFDE4E77394}"/>
                </a:ext>
              </a:extLst>
            </p:cNvPr>
            <p:cNvCxnSpPr>
              <a:cxnSpLocks/>
            </p:cNvCxnSpPr>
            <p:nvPr/>
          </p:nvCxnSpPr>
          <p:spPr>
            <a:xfrm>
              <a:off x="7541396" y="3346265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52">
              <a:extLst>
                <a:ext uri="{FF2B5EF4-FFF2-40B4-BE49-F238E27FC236}">
                  <a16:creationId xmlns:a16="http://schemas.microsoft.com/office/drawing/2014/main" id="{CDC89396-F5ED-4EED-8B54-D37FF620AF35}"/>
                </a:ext>
              </a:extLst>
            </p:cNvPr>
            <p:cNvCxnSpPr>
              <a:cxnSpLocks/>
            </p:cNvCxnSpPr>
            <p:nvPr/>
          </p:nvCxnSpPr>
          <p:spPr>
            <a:xfrm>
              <a:off x="8188788" y="3346265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53">
              <a:extLst>
                <a:ext uri="{FF2B5EF4-FFF2-40B4-BE49-F238E27FC236}">
                  <a16:creationId xmlns:a16="http://schemas.microsoft.com/office/drawing/2014/main" id="{DAB834E1-B28C-466A-8F58-B2400401A18F}"/>
                </a:ext>
              </a:extLst>
            </p:cNvPr>
            <p:cNvCxnSpPr>
              <a:cxnSpLocks/>
            </p:cNvCxnSpPr>
            <p:nvPr/>
          </p:nvCxnSpPr>
          <p:spPr>
            <a:xfrm>
              <a:off x="8836180" y="3346265"/>
              <a:ext cx="0" cy="165471"/>
            </a:xfrm>
            <a:prstGeom prst="line">
              <a:avLst/>
            </a:prstGeom>
            <a:grpFill/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02F348F6-B61A-47B4-8ACE-CB39F526B72E}"/>
                </a:ext>
              </a:extLst>
            </p:cNvPr>
            <p:cNvCxnSpPr>
              <a:cxnSpLocks/>
            </p:cNvCxnSpPr>
            <p:nvPr/>
          </p:nvCxnSpPr>
          <p:spPr>
            <a:xfrm>
              <a:off x="9483572" y="3346265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55">
              <a:extLst>
                <a:ext uri="{FF2B5EF4-FFF2-40B4-BE49-F238E27FC236}">
                  <a16:creationId xmlns:a16="http://schemas.microsoft.com/office/drawing/2014/main" id="{F018342A-17B5-4253-9828-F913F016A537}"/>
                </a:ext>
              </a:extLst>
            </p:cNvPr>
            <p:cNvCxnSpPr>
              <a:cxnSpLocks/>
            </p:cNvCxnSpPr>
            <p:nvPr/>
          </p:nvCxnSpPr>
          <p:spPr>
            <a:xfrm>
              <a:off x="10130964" y="3346265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56">
              <a:extLst>
                <a:ext uri="{FF2B5EF4-FFF2-40B4-BE49-F238E27FC236}">
                  <a16:creationId xmlns:a16="http://schemas.microsoft.com/office/drawing/2014/main" id="{25FA6424-28A3-435A-9C7D-73029EDE3CA2}"/>
                </a:ext>
              </a:extLst>
            </p:cNvPr>
            <p:cNvCxnSpPr>
              <a:cxnSpLocks/>
            </p:cNvCxnSpPr>
            <p:nvPr/>
          </p:nvCxnSpPr>
          <p:spPr>
            <a:xfrm>
              <a:off x="10778356" y="3346265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Caixa de texto 71">
            <a:extLst>
              <a:ext uri="{FF2B5EF4-FFF2-40B4-BE49-F238E27FC236}">
                <a16:creationId xmlns:a16="http://schemas.microsoft.com/office/drawing/2014/main" id="{5FCD8289-E139-49E1-B739-9A06367A40ED}"/>
              </a:ext>
            </a:extLst>
          </p:cNvPr>
          <p:cNvSpPr txBox="1"/>
          <p:nvPr/>
        </p:nvSpPr>
        <p:spPr>
          <a:xfrm>
            <a:off x="782971" y="5981867"/>
            <a:ext cx="569010" cy="23573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T1</a:t>
            </a:r>
            <a:endParaRPr lang="pt-BR" sz="1600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4" name="Caixa de texto 72">
            <a:extLst>
              <a:ext uri="{FF2B5EF4-FFF2-40B4-BE49-F238E27FC236}">
                <a16:creationId xmlns:a16="http://schemas.microsoft.com/office/drawing/2014/main" id="{12107C3C-5B39-4ABB-8497-3BE0869F8E5A}"/>
              </a:ext>
            </a:extLst>
          </p:cNvPr>
          <p:cNvSpPr txBox="1"/>
          <p:nvPr/>
        </p:nvSpPr>
        <p:spPr>
          <a:xfrm>
            <a:off x="1577596" y="5981867"/>
            <a:ext cx="407956" cy="23573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T2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5" name="Caixa de texto 73">
            <a:extLst>
              <a:ext uri="{FF2B5EF4-FFF2-40B4-BE49-F238E27FC236}">
                <a16:creationId xmlns:a16="http://schemas.microsoft.com/office/drawing/2014/main" id="{5A79709F-52F3-4E65-9D8B-EA5496423AF0}"/>
              </a:ext>
            </a:extLst>
          </p:cNvPr>
          <p:cNvSpPr txBox="1"/>
          <p:nvPr/>
        </p:nvSpPr>
        <p:spPr>
          <a:xfrm>
            <a:off x="2211167" y="5981867"/>
            <a:ext cx="407956" cy="23573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T3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6" name="Caixa de texto 100">
            <a:extLst>
              <a:ext uri="{FF2B5EF4-FFF2-40B4-BE49-F238E27FC236}">
                <a16:creationId xmlns:a16="http://schemas.microsoft.com/office/drawing/2014/main" id="{04829710-6FF1-4835-9B06-E12F361C59F1}"/>
              </a:ext>
            </a:extLst>
          </p:cNvPr>
          <p:cNvSpPr txBox="1"/>
          <p:nvPr/>
        </p:nvSpPr>
        <p:spPr>
          <a:xfrm>
            <a:off x="3639363" y="5981867"/>
            <a:ext cx="569010" cy="23573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jan.</a:t>
            </a:r>
            <a:endParaRPr lang="pt-BR" sz="1600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7" name="Caixa de texto 101">
            <a:extLst>
              <a:ext uri="{FF2B5EF4-FFF2-40B4-BE49-F238E27FC236}">
                <a16:creationId xmlns:a16="http://schemas.microsoft.com/office/drawing/2014/main" id="{61F68004-B88A-4B75-B8FC-95FE02F25A88}"/>
              </a:ext>
            </a:extLst>
          </p:cNvPr>
          <p:cNvSpPr txBox="1"/>
          <p:nvPr/>
        </p:nvSpPr>
        <p:spPr>
          <a:xfrm>
            <a:off x="6429019" y="5983744"/>
            <a:ext cx="449087" cy="23198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mai.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8" name="Caixa de texto 102">
            <a:extLst>
              <a:ext uri="{FF2B5EF4-FFF2-40B4-BE49-F238E27FC236}">
                <a16:creationId xmlns:a16="http://schemas.microsoft.com/office/drawing/2014/main" id="{B5FB3ECD-F06C-4D49-B3EB-3BDB14A1C1EC}"/>
              </a:ext>
            </a:extLst>
          </p:cNvPr>
          <p:cNvSpPr txBox="1"/>
          <p:nvPr/>
        </p:nvSpPr>
        <p:spPr>
          <a:xfrm>
            <a:off x="8457717" y="5985075"/>
            <a:ext cx="435176" cy="2293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ago.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9" name="Caixa de texto 103">
            <a:extLst>
              <a:ext uri="{FF2B5EF4-FFF2-40B4-BE49-F238E27FC236}">
                <a16:creationId xmlns:a16="http://schemas.microsoft.com/office/drawing/2014/main" id="{6E65C306-E810-427F-8D52-31B27215F31B}"/>
              </a:ext>
            </a:extLst>
          </p:cNvPr>
          <p:cNvSpPr txBox="1"/>
          <p:nvPr/>
        </p:nvSpPr>
        <p:spPr>
          <a:xfrm>
            <a:off x="11100884" y="5981867"/>
            <a:ext cx="470255" cy="23573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dez.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0" name="Caixa de texto 194">
            <a:extLst>
              <a:ext uri="{FF2B5EF4-FFF2-40B4-BE49-F238E27FC236}">
                <a16:creationId xmlns:a16="http://schemas.microsoft.com/office/drawing/2014/main" id="{29522E41-0D72-4969-88E0-1E632ADA143C}"/>
              </a:ext>
            </a:extLst>
          </p:cNvPr>
          <p:cNvSpPr txBox="1"/>
          <p:nvPr/>
        </p:nvSpPr>
        <p:spPr>
          <a:xfrm>
            <a:off x="1481416" y="6324589"/>
            <a:ext cx="1537663" cy="26115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2019</a:t>
            </a:r>
          </a:p>
        </p:txBody>
      </p:sp>
      <p:sp>
        <p:nvSpPr>
          <p:cNvPr id="51" name="Seta: para baixo 1" title="Seta de Marco">
            <a:extLst>
              <a:ext uri="{FF2B5EF4-FFF2-40B4-BE49-F238E27FC236}">
                <a16:creationId xmlns:a16="http://schemas.microsoft.com/office/drawing/2014/main" id="{A34D2A54-187C-4628-AE61-73C701C2F417}"/>
              </a:ext>
            </a:extLst>
          </p:cNvPr>
          <p:cNvSpPr/>
          <p:nvPr/>
        </p:nvSpPr>
        <p:spPr>
          <a:xfrm>
            <a:off x="1981570" y="4585217"/>
            <a:ext cx="470255" cy="1046710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latin typeface="Trebuchet MS" panose="020B0603020202020204" pitchFamily="34" charset="0"/>
            </a:endParaRPr>
          </a:p>
        </p:txBody>
      </p:sp>
      <p:sp>
        <p:nvSpPr>
          <p:cNvPr id="52" name="Caixa de texto 59">
            <a:extLst>
              <a:ext uri="{FF2B5EF4-FFF2-40B4-BE49-F238E27FC236}">
                <a16:creationId xmlns:a16="http://schemas.microsoft.com/office/drawing/2014/main" id="{B34784F0-3EF2-437C-834D-06851E322A79}"/>
              </a:ext>
            </a:extLst>
          </p:cNvPr>
          <p:cNvSpPr txBox="1"/>
          <p:nvPr/>
        </p:nvSpPr>
        <p:spPr>
          <a:xfrm>
            <a:off x="1072567" y="3391913"/>
            <a:ext cx="1954170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Melhorias Gestão nas Centrais, com diminuição tempo de espera para atendimento</a:t>
            </a:r>
          </a:p>
        </p:txBody>
      </p: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67447414-8844-4351-8601-08ABBA6F30DE}"/>
              </a:ext>
            </a:extLst>
          </p:cNvPr>
          <p:cNvGrpSpPr/>
          <p:nvPr/>
        </p:nvGrpSpPr>
        <p:grpSpPr>
          <a:xfrm>
            <a:off x="3009559" y="3198095"/>
            <a:ext cx="470255" cy="2433832"/>
            <a:chOff x="2789435" y="2547635"/>
            <a:chExt cx="470255" cy="2964862"/>
          </a:xfrm>
        </p:grpSpPr>
        <p:sp>
          <p:nvSpPr>
            <p:cNvPr id="54" name="Seta: Para baixo 167" title="Seta Elevado para Hoje">
              <a:extLst>
                <a:ext uri="{FF2B5EF4-FFF2-40B4-BE49-F238E27FC236}">
                  <a16:creationId xmlns:a16="http://schemas.microsoft.com/office/drawing/2014/main" id="{D4103FFB-B317-49EC-8C51-F835B6D4807E}"/>
                </a:ext>
              </a:extLst>
            </p:cNvPr>
            <p:cNvSpPr/>
            <p:nvPr/>
          </p:nvSpPr>
          <p:spPr>
            <a:xfrm>
              <a:off x="2789435" y="2547635"/>
              <a:ext cx="470255" cy="2964862"/>
            </a:xfrm>
            <a:prstGeom prst="downArrow">
              <a:avLst>
                <a:gd name="adj1" fmla="val 100000"/>
                <a:gd name="adj2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>
                <a:latin typeface="Trebuchet MS" panose="020B0603020202020204" pitchFamily="34" charset="0"/>
              </a:endParaRPr>
            </a:p>
          </p:txBody>
        </p:sp>
        <p:grpSp>
          <p:nvGrpSpPr>
            <p:cNvPr id="55" name="Grupo 8" title="Ícone de Sinalização de Hoje">
              <a:extLst>
                <a:ext uri="{FF2B5EF4-FFF2-40B4-BE49-F238E27FC236}">
                  <a16:creationId xmlns:a16="http://schemas.microsoft.com/office/drawing/2014/main" id="{6DD90549-ABBB-44DD-B7D0-A502D4E05F01}"/>
                </a:ext>
              </a:extLst>
            </p:cNvPr>
            <p:cNvGrpSpPr/>
            <p:nvPr/>
          </p:nvGrpSpPr>
          <p:grpSpPr>
            <a:xfrm>
              <a:off x="2878221" y="2637159"/>
              <a:ext cx="296963" cy="296963"/>
              <a:chOff x="10636741" y="2652807"/>
              <a:chExt cx="296963" cy="296963"/>
            </a:xfrm>
          </p:grpSpPr>
          <p:sp>
            <p:nvSpPr>
              <p:cNvPr id="56" name="Oval 168">
                <a:extLst>
                  <a:ext uri="{FF2B5EF4-FFF2-40B4-BE49-F238E27FC236}">
                    <a16:creationId xmlns:a16="http://schemas.microsoft.com/office/drawing/2014/main" id="{B91AB822-8FE6-4C7A-BE38-D55F61757585}"/>
                  </a:ext>
                </a:extLst>
              </p:cNvPr>
              <p:cNvSpPr/>
              <p:nvPr/>
            </p:nvSpPr>
            <p:spPr>
              <a:xfrm>
                <a:off x="10636741" y="2652807"/>
                <a:ext cx="296963" cy="29696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0"/>
                <a:endParaRPr lang="pt-BR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</a:endParaRPr>
              </a:p>
            </p:txBody>
          </p:sp>
          <p:pic>
            <p:nvPicPr>
              <p:cNvPr id="57" name="Elemento gráfico 178" title="Ícone de Sinalização">
                <a:extLst>
                  <a:ext uri="{FF2B5EF4-FFF2-40B4-BE49-F238E27FC236}">
                    <a16:creationId xmlns:a16="http://schemas.microsoft.com/office/drawing/2014/main" id="{7935BFE7-6351-4853-B53C-6BB63E074B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10816" y="2716810"/>
                <a:ext cx="149367" cy="168956"/>
              </a:xfrm>
              <a:prstGeom prst="rect">
                <a:avLst/>
              </a:prstGeom>
            </p:spPr>
          </p:pic>
        </p:grpSp>
      </p:grpSp>
      <p:sp>
        <p:nvSpPr>
          <p:cNvPr id="58" name="Caixa de texto 59">
            <a:extLst>
              <a:ext uri="{FF2B5EF4-FFF2-40B4-BE49-F238E27FC236}">
                <a16:creationId xmlns:a16="http://schemas.microsoft.com/office/drawing/2014/main" id="{071F6521-9075-4222-ABD4-F7E7C94AD3D9}"/>
              </a:ext>
            </a:extLst>
          </p:cNvPr>
          <p:cNvSpPr txBox="1"/>
          <p:nvPr/>
        </p:nvSpPr>
        <p:spPr>
          <a:xfrm>
            <a:off x="2038856" y="2308372"/>
            <a:ext cx="276748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Unificação dos contratos Disque 100 e Ligue 180 (redução dos valores de R$ 50 para R$ 21 milhões)</a:t>
            </a:r>
          </a:p>
        </p:txBody>
      </p:sp>
      <p:sp>
        <p:nvSpPr>
          <p:cNvPr id="59" name="Seta: Para baixo 151" title="Seta de Marco Curta">
            <a:extLst>
              <a:ext uri="{FF2B5EF4-FFF2-40B4-BE49-F238E27FC236}">
                <a16:creationId xmlns:a16="http://schemas.microsoft.com/office/drawing/2014/main" id="{22165CCA-B5CA-4A9A-A5E2-FCE31D3AED44}"/>
              </a:ext>
            </a:extLst>
          </p:cNvPr>
          <p:cNvSpPr/>
          <p:nvPr/>
        </p:nvSpPr>
        <p:spPr>
          <a:xfrm>
            <a:off x="6523091" y="5198842"/>
            <a:ext cx="470255" cy="477204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latin typeface="Trebuchet MS" panose="020B0603020202020204" pitchFamily="34" charset="0"/>
            </a:endParaRP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6D738D7B-9C0F-499F-AB09-B019BD26F9D1}"/>
              </a:ext>
            </a:extLst>
          </p:cNvPr>
          <p:cNvSpPr txBox="1"/>
          <p:nvPr/>
        </p:nvSpPr>
        <p:spPr>
          <a:xfrm>
            <a:off x="4360027" y="3646493"/>
            <a:ext cx="270127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pt-BR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Lançamento Direitos Humanos Brasil, com atendimento em Libras por videochamadas </a:t>
            </a:r>
          </a:p>
        </p:txBody>
      </p:sp>
      <p:sp>
        <p:nvSpPr>
          <p:cNvPr id="61" name="Seta: para baixo 1" title="Seta de Marco">
            <a:extLst>
              <a:ext uri="{FF2B5EF4-FFF2-40B4-BE49-F238E27FC236}">
                <a16:creationId xmlns:a16="http://schemas.microsoft.com/office/drawing/2014/main" id="{FAC750B5-4C35-4A00-8EEF-2E386B64541E}"/>
              </a:ext>
            </a:extLst>
          </p:cNvPr>
          <p:cNvSpPr/>
          <p:nvPr/>
        </p:nvSpPr>
        <p:spPr>
          <a:xfrm>
            <a:off x="5607077" y="4584377"/>
            <a:ext cx="470255" cy="1046710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latin typeface="Trebuchet MS" panose="020B0603020202020204" pitchFamily="34" charset="0"/>
            </a:endParaRP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59B8CFC9-5F9F-412C-8691-59E2085868E5}"/>
              </a:ext>
            </a:extLst>
          </p:cNvPr>
          <p:cNvSpPr txBox="1"/>
          <p:nvPr/>
        </p:nvSpPr>
        <p:spPr>
          <a:xfrm>
            <a:off x="6111719" y="4857267"/>
            <a:ext cx="126938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pt-BR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algn="ctr"/>
            <a:r>
              <a:rPr lang="pt-BR" dirty="0" err="1"/>
              <a:t>Telegram</a:t>
            </a:r>
            <a:endParaRPr lang="pt-BR" dirty="0"/>
          </a:p>
        </p:txBody>
      </p:sp>
      <p:sp>
        <p:nvSpPr>
          <p:cNvPr id="63" name="Seta: Para baixo 151" title="Seta de Marco Curta">
            <a:extLst>
              <a:ext uri="{FF2B5EF4-FFF2-40B4-BE49-F238E27FC236}">
                <a16:creationId xmlns:a16="http://schemas.microsoft.com/office/drawing/2014/main" id="{C1E1ED7F-3C5B-4DB5-8BE1-417B0851C7CE}"/>
              </a:ext>
            </a:extLst>
          </p:cNvPr>
          <p:cNvSpPr/>
          <p:nvPr/>
        </p:nvSpPr>
        <p:spPr>
          <a:xfrm>
            <a:off x="10327424" y="5154723"/>
            <a:ext cx="470255" cy="477204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latin typeface="Trebuchet MS" panose="020B0603020202020204" pitchFamily="34" charset="0"/>
            </a:endParaRP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47966CAD-ADED-445B-8130-438410F01EF0}"/>
              </a:ext>
            </a:extLst>
          </p:cNvPr>
          <p:cNvSpPr txBox="1"/>
          <p:nvPr/>
        </p:nvSpPr>
        <p:spPr>
          <a:xfrm>
            <a:off x="10032925" y="4676845"/>
            <a:ext cx="102946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pt-BR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algn="ctr"/>
            <a:r>
              <a:rPr lang="pt-BR" dirty="0"/>
              <a:t>Operação </a:t>
            </a:r>
            <a:r>
              <a:rPr lang="pt-BR" dirty="0" err="1"/>
              <a:t>Vetus</a:t>
            </a:r>
            <a:endParaRPr lang="pt-BR" dirty="0"/>
          </a:p>
        </p:txBody>
      </p: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D7CB05D2-B9DA-4BF2-9F1D-897D886C8229}"/>
              </a:ext>
            </a:extLst>
          </p:cNvPr>
          <p:cNvGrpSpPr/>
          <p:nvPr/>
        </p:nvGrpSpPr>
        <p:grpSpPr>
          <a:xfrm>
            <a:off x="10995453" y="3170147"/>
            <a:ext cx="470255" cy="2461780"/>
            <a:chOff x="2789435" y="2547635"/>
            <a:chExt cx="470255" cy="2964862"/>
          </a:xfrm>
        </p:grpSpPr>
        <p:sp>
          <p:nvSpPr>
            <p:cNvPr id="66" name="Seta: Para baixo 167" title="Seta Elevado para Hoje">
              <a:extLst>
                <a:ext uri="{FF2B5EF4-FFF2-40B4-BE49-F238E27FC236}">
                  <a16:creationId xmlns:a16="http://schemas.microsoft.com/office/drawing/2014/main" id="{B704B96A-D49D-430F-B5BC-365F66570606}"/>
                </a:ext>
              </a:extLst>
            </p:cNvPr>
            <p:cNvSpPr/>
            <p:nvPr/>
          </p:nvSpPr>
          <p:spPr>
            <a:xfrm>
              <a:off x="2789435" y="2547635"/>
              <a:ext cx="470255" cy="2964862"/>
            </a:xfrm>
            <a:prstGeom prst="downArrow">
              <a:avLst>
                <a:gd name="adj1" fmla="val 100000"/>
                <a:gd name="adj2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>
                <a:latin typeface="Trebuchet MS" panose="020B0603020202020204" pitchFamily="34" charset="0"/>
              </a:endParaRPr>
            </a:p>
          </p:txBody>
        </p:sp>
        <p:grpSp>
          <p:nvGrpSpPr>
            <p:cNvPr id="67" name="Grupo 8" title="Ícone de Sinalização de Hoje">
              <a:extLst>
                <a:ext uri="{FF2B5EF4-FFF2-40B4-BE49-F238E27FC236}">
                  <a16:creationId xmlns:a16="http://schemas.microsoft.com/office/drawing/2014/main" id="{73B5C5D3-977D-4F4F-B52A-15A998B2FB02}"/>
                </a:ext>
              </a:extLst>
            </p:cNvPr>
            <p:cNvGrpSpPr/>
            <p:nvPr/>
          </p:nvGrpSpPr>
          <p:grpSpPr>
            <a:xfrm>
              <a:off x="2878221" y="2637159"/>
              <a:ext cx="296963" cy="296963"/>
              <a:chOff x="10636741" y="2652807"/>
              <a:chExt cx="296963" cy="296963"/>
            </a:xfrm>
          </p:grpSpPr>
          <p:sp>
            <p:nvSpPr>
              <p:cNvPr id="68" name="Oval 168">
                <a:extLst>
                  <a:ext uri="{FF2B5EF4-FFF2-40B4-BE49-F238E27FC236}">
                    <a16:creationId xmlns:a16="http://schemas.microsoft.com/office/drawing/2014/main" id="{E6FCE5AE-93AF-4864-82D2-94E9766AFD91}"/>
                  </a:ext>
                </a:extLst>
              </p:cNvPr>
              <p:cNvSpPr/>
              <p:nvPr/>
            </p:nvSpPr>
            <p:spPr>
              <a:xfrm>
                <a:off x="10636741" y="2652807"/>
                <a:ext cx="296963" cy="29696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0"/>
                <a:endParaRPr lang="pt-BR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</a:endParaRPr>
              </a:p>
            </p:txBody>
          </p:sp>
          <p:pic>
            <p:nvPicPr>
              <p:cNvPr id="69" name="Elemento gráfico 178" title="Ícone de Sinalização">
                <a:extLst>
                  <a:ext uri="{FF2B5EF4-FFF2-40B4-BE49-F238E27FC236}">
                    <a16:creationId xmlns:a16="http://schemas.microsoft.com/office/drawing/2014/main" id="{1DC429BC-77D0-433A-8CB7-531DED871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10816" y="2716810"/>
                <a:ext cx="149367" cy="168956"/>
              </a:xfrm>
              <a:prstGeom prst="rect">
                <a:avLst/>
              </a:prstGeom>
            </p:spPr>
          </p:pic>
        </p:grpSp>
      </p:grpSp>
      <p:sp>
        <p:nvSpPr>
          <p:cNvPr id="70" name="Caixa de texto 59">
            <a:extLst>
              <a:ext uri="{FF2B5EF4-FFF2-40B4-BE49-F238E27FC236}">
                <a16:creationId xmlns:a16="http://schemas.microsoft.com/office/drawing/2014/main" id="{CDC9D92A-5B44-4CF5-8212-6ADF2E91B1EE}"/>
              </a:ext>
            </a:extLst>
          </p:cNvPr>
          <p:cNvSpPr txBox="1"/>
          <p:nvPr/>
        </p:nvSpPr>
        <p:spPr>
          <a:xfrm>
            <a:off x="10054407" y="2165676"/>
            <a:ext cx="198708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Painel de Dados da ONDH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Manual da Taxonomia da ONDH</a:t>
            </a:r>
          </a:p>
        </p:txBody>
      </p:sp>
      <p:sp>
        <p:nvSpPr>
          <p:cNvPr id="71" name="Seta: para baixo 1" title="Seta de Marco">
            <a:extLst>
              <a:ext uri="{FF2B5EF4-FFF2-40B4-BE49-F238E27FC236}">
                <a16:creationId xmlns:a16="http://schemas.microsoft.com/office/drawing/2014/main" id="{30F4AB12-102B-476C-9C26-A2F88B63384A}"/>
              </a:ext>
            </a:extLst>
          </p:cNvPr>
          <p:cNvSpPr/>
          <p:nvPr/>
        </p:nvSpPr>
        <p:spPr>
          <a:xfrm>
            <a:off x="9584152" y="3771558"/>
            <a:ext cx="470255" cy="1860369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latin typeface="Trebuchet MS" panose="020B0603020202020204" pitchFamily="34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D6F7D34F-087C-4B2A-BF6D-B42A95AC03A4}"/>
              </a:ext>
            </a:extLst>
          </p:cNvPr>
          <p:cNvSpPr txBox="1"/>
          <p:nvPr/>
        </p:nvSpPr>
        <p:spPr>
          <a:xfrm>
            <a:off x="8468353" y="2805092"/>
            <a:ext cx="250516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pt-BR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WhatsApp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TED com a UFMG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ACT Abrace o Marajó/ Barco-Agência da Caixa 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87DAE831-7088-4134-9731-3BF18CCAA702}"/>
              </a:ext>
            </a:extLst>
          </p:cNvPr>
          <p:cNvSpPr txBox="1"/>
          <p:nvPr/>
        </p:nvSpPr>
        <p:spPr>
          <a:xfrm>
            <a:off x="6713625" y="2402563"/>
            <a:ext cx="231567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pt-BR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Acesso para denúncias da classe médica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Alô Vovô</a:t>
            </a:r>
          </a:p>
        </p:txBody>
      </p:sp>
      <p:sp>
        <p:nvSpPr>
          <p:cNvPr id="74" name="Caixa de texto 194">
            <a:extLst>
              <a:ext uri="{FF2B5EF4-FFF2-40B4-BE49-F238E27FC236}">
                <a16:creationId xmlns:a16="http://schemas.microsoft.com/office/drawing/2014/main" id="{FC1B19DC-4C57-4702-AFC8-ACD9172D8440}"/>
              </a:ext>
            </a:extLst>
          </p:cNvPr>
          <p:cNvSpPr txBox="1"/>
          <p:nvPr/>
        </p:nvSpPr>
        <p:spPr>
          <a:xfrm>
            <a:off x="6887149" y="6324589"/>
            <a:ext cx="1537663" cy="26115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2020</a:t>
            </a:r>
          </a:p>
        </p:txBody>
      </p:sp>
      <p:sp>
        <p:nvSpPr>
          <p:cNvPr id="75" name="Caixa de texto 101">
            <a:extLst>
              <a:ext uri="{FF2B5EF4-FFF2-40B4-BE49-F238E27FC236}">
                <a16:creationId xmlns:a16="http://schemas.microsoft.com/office/drawing/2014/main" id="{216DFA99-9303-4A07-87DC-2178E62FBA04}"/>
              </a:ext>
            </a:extLst>
          </p:cNvPr>
          <p:cNvSpPr txBox="1"/>
          <p:nvPr/>
        </p:nvSpPr>
        <p:spPr>
          <a:xfrm>
            <a:off x="4433988" y="5981867"/>
            <a:ext cx="407956" cy="23573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fev.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6" name="Caixa de texto 102">
            <a:extLst>
              <a:ext uri="{FF2B5EF4-FFF2-40B4-BE49-F238E27FC236}">
                <a16:creationId xmlns:a16="http://schemas.microsoft.com/office/drawing/2014/main" id="{8C8EB51F-94D1-4CE3-8595-61E796DBA96F}"/>
              </a:ext>
            </a:extLst>
          </p:cNvPr>
          <p:cNvSpPr txBox="1"/>
          <p:nvPr/>
        </p:nvSpPr>
        <p:spPr>
          <a:xfrm>
            <a:off x="5067559" y="5983744"/>
            <a:ext cx="502274" cy="23198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mar.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7" name="Caixa de texto 101">
            <a:extLst>
              <a:ext uri="{FF2B5EF4-FFF2-40B4-BE49-F238E27FC236}">
                <a16:creationId xmlns:a16="http://schemas.microsoft.com/office/drawing/2014/main" id="{8F87E92A-08FE-418E-92A6-E47E6FDB5E78}"/>
              </a:ext>
            </a:extLst>
          </p:cNvPr>
          <p:cNvSpPr txBox="1"/>
          <p:nvPr/>
        </p:nvSpPr>
        <p:spPr>
          <a:xfrm>
            <a:off x="5795448" y="5981867"/>
            <a:ext cx="407956" cy="23573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abr.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8" name="Caixa de texto 101">
            <a:extLst>
              <a:ext uri="{FF2B5EF4-FFF2-40B4-BE49-F238E27FC236}">
                <a16:creationId xmlns:a16="http://schemas.microsoft.com/office/drawing/2014/main" id="{6F37C4DF-D039-4F14-BA24-CEC8582A5919}"/>
              </a:ext>
            </a:extLst>
          </p:cNvPr>
          <p:cNvSpPr txBox="1"/>
          <p:nvPr/>
        </p:nvSpPr>
        <p:spPr>
          <a:xfrm>
            <a:off x="7103721" y="6013074"/>
            <a:ext cx="451383" cy="1733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jun.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9" name="Caixa de texto 101">
            <a:extLst>
              <a:ext uri="{FF2B5EF4-FFF2-40B4-BE49-F238E27FC236}">
                <a16:creationId xmlns:a16="http://schemas.microsoft.com/office/drawing/2014/main" id="{E6F4C678-644F-4A60-9E3A-24395C08A5CA}"/>
              </a:ext>
            </a:extLst>
          </p:cNvPr>
          <p:cNvSpPr txBox="1"/>
          <p:nvPr/>
        </p:nvSpPr>
        <p:spPr>
          <a:xfrm>
            <a:off x="7780719" y="6013074"/>
            <a:ext cx="451383" cy="1733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jul.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0" name="Caixa de texto 102">
            <a:extLst>
              <a:ext uri="{FF2B5EF4-FFF2-40B4-BE49-F238E27FC236}">
                <a16:creationId xmlns:a16="http://schemas.microsoft.com/office/drawing/2014/main" id="{E783C070-8ABD-4E14-AF65-4847E78FFE7B}"/>
              </a:ext>
            </a:extLst>
          </p:cNvPr>
          <p:cNvSpPr txBox="1"/>
          <p:nvPr/>
        </p:nvSpPr>
        <p:spPr>
          <a:xfrm>
            <a:off x="9118508" y="5985075"/>
            <a:ext cx="435176" cy="2293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set.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1" name="Caixa de texto 102">
            <a:extLst>
              <a:ext uri="{FF2B5EF4-FFF2-40B4-BE49-F238E27FC236}">
                <a16:creationId xmlns:a16="http://schemas.microsoft.com/office/drawing/2014/main" id="{52B96B58-8080-4003-904B-A39A2D7F72D7}"/>
              </a:ext>
            </a:extLst>
          </p:cNvPr>
          <p:cNvSpPr txBox="1"/>
          <p:nvPr/>
        </p:nvSpPr>
        <p:spPr>
          <a:xfrm>
            <a:off x="9779299" y="5985075"/>
            <a:ext cx="435176" cy="2293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out.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2" name="Caixa de texto 102">
            <a:extLst>
              <a:ext uri="{FF2B5EF4-FFF2-40B4-BE49-F238E27FC236}">
                <a16:creationId xmlns:a16="http://schemas.microsoft.com/office/drawing/2014/main" id="{FD6318AB-4A76-47AC-BEAB-3A86E4F9747F}"/>
              </a:ext>
            </a:extLst>
          </p:cNvPr>
          <p:cNvSpPr txBox="1"/>
          <p:nvPr/>
        </p:nvSpPr>
        <p:spPr>
          <a:xfrm>
            <a:off x="10440090" y="5985075"/>
            <a:ext cx="435176" cy="2293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nov.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3" name="Caixa de texto 100">
            <a:extLst>
              <a:ext uri="{FF2B5EF4-FFF2-40B4-BE49-F238E27FC236}">
                <a16:creationId xmlns:a16="http://schemas.microsoft.com/office/drawing/2014/main" id="{F2501303-9FCA-4955-8C2E-45E2D40E745D}"/>
              </a:ext>
            </a:extLst>
          </p:cNvPr>
          <p:cNvSpPr txBox="1"/>
          <p:nvPr/>
        </p:nvSpPr>
        <p:spPr>
          <a:xfrm>
            <a:off x="2844738" y="5981867"/>
            <a:ext cx="569010" cy="23573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dez.</a:t>
            </a:r>
            <a:endParaRPr lang="pt-BR" sz="1600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4" name="Seta: Para baixo 151" title="Seta de Marco Curta">
            <a:extLst>
              <a:ext uri="{FF2B5EF4-FFF2-40B4-BE49-F238E27FC236}">
                <a16:creationId xmlns:a16="http://schemas.microsoft.com/office/drawing/2014/main" id="{B2A304A0-4A01-4A08-B0F0-831E63707D5E}"/>
              </a:ext>
            </a:extLst>
          </p:cNvPr>
          <p:cNvSpPr/>
          <p:nvPr/>
        </p:nvSpPr>
        <p:spPr>
          <a:xfrm>
            <a:off x="7980330" y="5219667"/>
            <a:ext cx="470255" cy="477204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latin typeface="Trebuchet MS" panose="020B0603020202020204" pitchFamily="34" charset="0"/>
            </a:endParaRP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454B6322-5212-4A8C-B392-5720CFF137D4}"/>
              </a:ext>
            </a:extLst>
          </p:cNvPr>
          <p:cNvSpPr txBox="1"/>
          <p:nvPr/>
        </p:nvSpPr>
        <p:spPr>
          <a:xfrm>
            <a:off x="7857208" y="4694662"/>
            <a:ext cx="19579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pt-BR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Novo formulário (taxonomia jurídica)</a:t>
            </a:r>
          </a:p>
        </p:txBody>
      </p:sp>
      <p:grpSp>
        <p:nvGrpSpPr>
          <p:cNvPr id="86" name="Agrupar 85">
            <a:extLst>
              <a:ext uri="{FF2B5EF4-FFF2-40B4-BE49-F238E27FC236}">
                <a16:creationId xmlns:a16="http://schemas.microsoft.com/office/drawing/2014/main" id="{FF940246-1BC2-4B80-84D7-7A41C1388500}"/>
              </a:ext>
            </a:extLst>
          </p:cNvPr>
          <p:cNvGrpSpPr/>
          <p:nvPr/>
        </p:nvGrpSpPr>
        <p:grpSpPr>
          <a:xfrm>
            <a:off x="7285688" y="3100037"/>
            <a:ext cx="470255" cy="2578880"/>
            <a:chOff x="2789435" y="2547635"/>
            <a:chExt cx="470255" cy="2964862"/>
          </a:xfrm>
        </p:grpSpPr>
        <p:sp>
          <p:nvSpPr>
            <p:cNvPr id="87" name="Seta: Para baixo 167" title="Seta Elevado para Hoje">
              <a:extLst>
                <a:ext uri="{FF2B5EF4-FFF2-40B4-BE49-F238E27FC236}">
                  <a16:creationId xmlns:a16="http://schemas.microsoft.com/office/drawing/2014/main" id="{30EE40F3-2AE3-4434-B3AB-BAAAEA3C9E3C}"/>
                </a:ext>
              </a:extLst>
            </p:cNvPr>
            <p:cNvSpPr/>
            <p:nvPr/>
          </p:nvSpPr>
          <p:spPr>
            <a:xfrm>
              <a:off x="2789435" y="2547635"/>
              <a:ext cx="470255" cy="2964862"/>
            </a:xfrm>
            <a:prstGeom prst="downArrow">
              <a:avLst>
                <a:gd name="adj1" fmla="val 100000"/>
                <a:gd name="adj2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>
                <a:latin typeface="Trebuchet MS" panose="020B0603020202020204" pitchFamily="34" charset="0"/>
              </a:endParaRPr>
            </a:p>
          </p:txBody>
        </p:sp>
        <p:grpSp>
          <p:nvGrpSpPr>
            <p:cNvPr id="88" name="Grupo 8" title="Ícone de Sinalização de Hoje">
              <a:extLst>
                <a:ext uri="{FF2B5EF4-FFF2-40B4-BE49-F238E27FC236}">
                  <a16:creationId xmlns:a16="http://schemas.microsoft.com/office/drawing/2014/main" id="{60D52827-31B0-48E4-BB95-F557A6981026}"/>
                </a:ext>
              </a:extLst>
            </p:cNvPr>
            <p:cNvGrpSpPr/>
            <p:nvPr/>
          </p:nvGrpSpPr>
          <p:grpSpPr>
            <a:xfrm>
              <a:off x="2878221" y="2637159"/>
              <a:ext cx="296963" cy="296963"/>
              <a:chOff x="10636741" y="2652807"/>
              <a:chExt cx="296963" cy="296963"/>
            </a:xfrm>
          </p:grpSpPr>
          <p:sp>
            <p:nvSpPr>
              <p:cNvPr id="89" name="Oval 168">
                <a:extLst>
                  <a:ext uri="{FF2B5EF4-FFF2-40B4-BE49-F238E27FC236}">
                    <a16:creationId xmlns:a16="http://schemas.microsoft.com/office/drawing/2014/main" id="{D0A0AD9B-E8BA-4E92-B4D5-3CCAF792C335}"/>
                  </a:ext>
                </a:extLst>
              </p:cNvPr>
              <p:cNvSpPr/>
              <p:nvPr/>
            </p:nvSpPr>
            <p:spPr>
              <a:xfrm>
                <a:off x="10636741" y="2652807"/>
                <a:ext cx="296963" cy="29696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0"/>
                <a:endParaRPr lang="pt-BR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</a:endParaRPr>
              </a:p>
            </p:txBody>
          </p:sp>
          <p:pic>
            <p:nvPicPr>
              <p:cNvPr id="90" name="Elemento gráfico 178" title="Ícone de Sinalização">
                <a:extLst>
                  <a:ext uri="{FF2B5EF4-FFF2-40B4-BE49-F238E27FC236}">
                    <a16:creationId xmlns:a16="http://schemas.microsoft.com/office/drawing/2014/main" id="{198116EB-035E-4739-9F3B-F947D1E13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10816" y="2716810"/>
                <a:ext cx="149367" cy="16895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07329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2">
            <a:extLst>
              <a:ext uri="{FF2B5EF4-FFF2-40B4-BE49-F238E27FC236}">
                <a16:creationId xmlns:a16="http://schemas.microsoft.com/office/drawing/2014/main" id="{31008828-9070-4089-8E4E-B6ED9489A45C}"/>
              </a:ext>
            </a:extLst>
          </p:cNvPr>
          <p:cNvSpPr txBox="1">
            <a:spLocks/>
          </p:cNvSpPr>
          <p:nvPr/>
        </p:nvSpPr>
        <p:spPr>
          <a:xfrm>
            <a:off x="0" y="183693"/>
            <a:ext cx="10130961" cy="13390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Projetos, ações e iniciativas</a:t>
            </a:r>
          </a:p>
        </p:txBody>
      </p:sp>
      <p:grpSp>
        <p:nvGrpSpPr>
          <p:cNvPr id="5" name="Grupo 11" title="Linha do tempo">
            <a:extLst>
              <a:ext uri="{FF2B5EF4-FFF2-40B4-BE49-F238E27FC236}">
                <a16:creationId xmlns:a16="http://schemas.microsoft.com/office/drawing/2014/main" id="{2D274490-D246-443B-914A-B9A55616A318}"/>
              </a:ext>
            </a:extLst>
          </p:cNvPr>
          <p:cNvGrpSpPr/>
          <p:nvPr/>
        </p:nvGrpSpPr>
        <p:grpSpPr>
          <a:xfrm>
            <a:off x="472718" y="4663052"/>
            <a:ext cx="11007737" cy="165471"/>
            <a:chOff x="418011" y="3346265"/>
            <a:chExt cx="11007737" cy="165471"/>
          </a:xfrm>
          <a:solidFill>
            <a:schemeClr val="bg1"/>
          </a:solidFill>
        </p:grpSpPr>
        <p:cxnSp>
          <p:nvCxnSpPr>
            <p:cNvPr id="6" name="Conector de seta em linha reta 3">
              <a:extLst>
                <a:ext uri="{FF2B5EF4-FFF2-40B4-BE49-F238E27FC236}">
                  <a16:creationId xmlns:a16="http://schemas.microsoft.com/office/drawing/2014/main" id="{076BE0BB-E494-4D27-802D-447F2EA09813}"/>
                </a:ext>
              </a:extLst>
            </p:cNvPr>
            <p:cNvCxnSpPr>
              <a:cxnSpLocks/>
            </p:cNvCxnSpPr>
            <p:nvPr/>
          </p:nvCxnSpPr>
          <p:spPr>
            <a:xfrm>
              <a:off x="418011" y="3429000"/>
              <a:ext cx="11007737" cy="0"/>
            </a:xfrm>
            <a:prstGeom prst="straightConnector1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29">
              <a:extLst>
                <a:ext uri="{FF2B5EF4-FFF2-40B4-BE49-F238E27FC236}">
                  <a16:creationId xmlns:a16="http://schemas.microsoft.com/office/drawing/2014/main" id="{7B7FEAF1-ADD1-483A-8614-D01158D3DF1B}"/>
                </a:ext>
              </a:extLst>
            </p:cNvPr>
            <p:cNvCxnSpPr>
              <a:cxnSpLocks/>
            </p:cNvCxnSpPr>
            <p:nvPr/>
          </p:nvCxnSpPr>
          <p:spPr>
            <a:xfrm>
              <a:off x="1067476" y="3346265"/>
              <a:ext cx="0" cy="165471"/>
            </a:xfrm>
            <a:prstGeom prst="line">
              <a:avLst/>
            </a:prstGeom>
            <a:grpFill/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34">
              <a:extLst>
                <a:ext uri="{FF2B5EF4-FFF2-40B4-BE49-F238E27FC236}">
                  <a16:creationId xmlns:a16="http://schemas.microsoft.com/office/drawing/2014/main" id="{0E1C8B5D-881C-4D98-AD21-89C0541D25A3}"/>
                </a:ext>
              </a:extLst>
            </p:cNvPr>
            <p:cNvCxnSpPr>
              <a:cxnSpLocks/>
            </p:cNvCxnSpPr>
            <p:nvPr/>
          </p:nvCxnSpPr>
          <p:spPr>
            <a:xfrm>
              <a:off x="1714868" y="3346265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35">
              <a:extLst>
                <a:ext uri="{FF2B5EF4-FFF2-40B4-BE49-F238E27FC236}">
                  <a16:creationId xmlns:a16="http://schemas.microsoft.com/office/drawing/2014/main" id="{E5CBA45C-D041-43ED-86BB-BE2D0A8D200F}"/>
                </a:ext>
              </a:extLst>
            </p:cNvPr>
            <p:cNvCxnSpPr>
              <a:cxnSpLocks/>
            </p:cNvCxnSpPr>
            <p:nvPr/>
          </p:nvCxnSpPr>
          <p:spPr>
            <a:xfrm>
              <a:off x="2362260" y="3346265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36">
              <a:extLst>
                <a:ext uri="{FF2B5EF4-FFF2-40B4-BE49-F238E27FC236}">
                  <a16:creationId xmlns:a16="http://schemas.microsoft.com/office/drawing/2014/main" id="{603A5C8A-9E2B-444C-BE64-0B6BED763DBE}"/>
                </a:ext>
              </a:extLst>
            </p:cNvPr>
            <p:cNvCxnSpPr>
              <a:cxnSpLocks/>
            </p:cNvCxnSpPr>
            <p:nvPr/>
          </p:nvCxnSpPr>
          <p:spPr>
            <a:xfrm>
              <a:off x="3009652" y="3346265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37">
              <a:extLst>
                <a:ext uri="{FF2B5EF4-FFF2-40B4-BE49-F238E27FC236}">
                  <a16:creationId xmlns:a16="http://schemas.microsoft.com/office/drawing/2014/main" id="{6F783D4F-3D77-41AF-9A09-7EAC8D080437}"/>
                </a:ext>
              </a:extLst>
            </p:cNvPr>
            <p:cNvCxnSpPr>
              <a:cxnSpLocks/>
            </p:cNvCxnSpPr>
            <p:nvPr/>
          </p:nvCxnSpPr>
          <p:spPr>
            <a:xfrm>
              <a:off x="3657044" y="3346265"/>
              <a:ext cx="0" cy="165471"/>
            </a:xfrm>
            <a:prstGeom prst="line">
              <a:avLst/>
            </a:prstGeom>
            <a:grpFill/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38">
              <a:extLst>
                <a:ext uri="{FF2B5EF4-FFF2-40B4-BE49-F238E27FC236}">
                  <a16:creationId xmlns:a16="http://schemas.microsoft.com/office/drawing/2014/main" id="{27F4F2B1-D5B1-4F8B-8A3E-684697420C40}"/>
                </a:ext>
              </a:extLst>
            </p:cNvPr>
            <p:cNvCxnSpPr>
              <a:cxnSpLocks/>
            </p:cNvCxnSpPr>
            <p:nvPr/>
          </p:nvCxnSpPr>
          <p:spPr>
            <a:xfrm>
              <a:off x="4304436" y="3346265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44">
              <a:extLst>
                <a:ext uri="{FF2B5EF4-FFF2-40B4-BE49-F238E27FC236}">
                  <a16:creationId xmlns:a16="http://schemas.microsoft.com/office/drawing/2014/main" id="{D5EEB1AF-44B8-41D5-B456-BE2AEDE0D54E}"/>
                </a:ext>
              </a:extLst>
            </p:cNvPr>
            <p:cNvCxnSpPr>
              <a:cxnSpLocks/>
            </p:cNvCxnSpPr>
            <p:nvPr/>
          </p:nvCxnSpPr>
          <p:spPr>
            <a:xfrm>
              <a:off x="4951828" y="3346265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46">
              <a:extLst>
                <a:ext uri="{FF2B5EF4-FFF2-40B4-BE49-F238E27FC236}">
                  <a16:creationId xmlns:a16="http://schemas.microsoft.com/office/drawing/2014/main" id="{84074595-1C2F-4574-92E0-8483040E05D1}"/>
                </a:ext>
              </a:extLst>
            </p:cNvPr>
            <p:cNvCxnSpPr>
              <a:cxnSpLocks/>
            </p:cNvCxnSpPr>
            <p:nvPr/>
          </p:nvCxnSpPr>
          <p:spPr>
            <a:xfrm>
              <a:off x="5599220" y="3346265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49">
              <a:extLst>
                <a:ext uri="{FF2B5EF4-FFF2-40B4-BE49-F238E27FC236}">
                  <a16:creationId xmlns:a16="http://schemas.microsoft.com/office/drawing/2014/main" id="{209918EA-4A36-463B-A4A0-A664E700C005}"/>
                </a:ext>
              </a:extLst>
            </p:cNvPr>
            <p:cNvCxnSpPr>
              <a:cxnSpLocks/>
            </p:cNvCxnSpPr>
            <p:nvPr/>
          </p:nvCxnSpPr>
          <p:spPr>
            <a:xfrm>
              <a:off x="6246612" y="3346265"/>
              <a:ext cx="0" cy="165471"/>
            </a:xfrm>
            <a:prstGeom prst="line">
              <a:avLst/>
            </a:prstGeom>
            <a:grpFill/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0C09EADC-89E6-4649-9A03-6567DE13CC97}"/>
                </a:ext>
              </a:extLst>
            </p:cNvPr>
            <p:cNvCxnSpPr>
              <a:cxnSpLocks/>
            </p:cNvCxnSpPr>
            <p:nvPr/>
          </p:nvCxnSpPr>
          <p:spPr>
            <a:xfrm>
              <a:off x="6894004" y="3346265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51">
              <a:extLst>
                <a:ext uri="{FF2B5EF4-FFF2-40B4-BE49-F238E27FC236}">
                  <a16:creationId xmlns:a16="http://schemas.microsoft.com/office/drawing/2014/main" id="{77E5E955-BB72-428D-B29C-DC6BBEA2F019}"/>
                </a:ext>
              </a:extLst>
            </p:cNvPr>
            <p:cNvCxnSpPr>
              <a:cxnSpLocks/>
            </p:cNvCxnSpPr>
            <p:nvPr/>
          </p:nvCxnSpPr>
          <p:spPr>
            <a:xfrm>
              <a:off x="7541396" y="3346265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52">
              <a:extLst>
                <a:ext uri="{FF2B5EF4-FFF2-40B4-BE49-F238E27FC236}">
                  <a16:creationId xmlns:a16="http://schemas.microsoft.com/office/drawing/2014/main" id="{D7BBDF56-3F3B-45D4-A79E-3F371E0F5222}"/>
                </a:ext>
              </a:extLst>
            </p:cNvPr>
            <p:cNvCxnSpPr>
              <a:cxnSpLocks/>
            </p:cNvCxnSpPr>
            <p:nvPr/>
          </p:nvCxnSpPr>
          <p:spPr>
            <a:xfrm>
              <a:off x="8188788" y="3346265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53">
              <a:extLst>
                <a:ext uri="{FF2B5EF4-FFF2-40B4-BE49-F238E27FC236}">
                  <a16:creationId xmlns:a16="http://schemas.microsoft.com/office/drawing/2014/main" id="{CDA5DA39-1C48-4982-AAC1-12C5CE19C986}"/>
                </a:ext>
              </a:extLst>
            </p:cNvPr>
            <p:cNvCxnSpPr>
              <a:cxnSpLocks/>
            </p:cNvCxnSpPr>
            <p:nvPr/>
          </p:nvCxnSpPr>
          <p:spPr>
            <a:xfrm>
              <a:off x="8836180" y="3346265"/>
              <a:ext cx="0" cy="165471"/>
            </a:xfrm>
            <a:prstGeom prst="line">
              <a:avLst/>
            </a:prstGeom>
            <a:grpFill/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DF90EB16-10DE-417D-9B0C-B104EB0D25E4}"/>
                </a:ext>
              </a:extLst>
            </p:cNvPr>
            <p:cNvCxnSpPr>
              <a:cxnSpLocks/>
            </p:cNvCxnSpPr>
            <p:nvPr/>
          </p:nvCxnSpPr>
          <p:spPr>
            <a:xfrm>
              <a:off x="9483572" y="3346265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55">
              <a:extLst>
                <a:ext uri="{FF2B5EF4-FFF2-40B4-BE49-F238E27FC236}">
                  <a16:creationId xmlns:a16="http://schemas.microsoft.com/office/drawing/2014/main" id="{1A7272E9-F56A-4A64-AA39-6DECD49FE6AD}"/>
                </a:ext>
              </a:extLst>
            </p:cNvPr>
            <p:cNvCxnSpPr>
              <a:cxnSpLocks/>
            </p:cNvCxnSpPr>
            <p:nvPr/>
          </p:nvCxnSpPr>
          <p:spPr>
            <a:xfrm>
              <a:off x="10130964" y="3346265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56">
              <a:extLst>
                <a:ext uri="{FF2B5EF4-FFF2-40B4-BE49-F238E27FC236}">
                  <a16:creationId xmlns:a16="http://schemas.microsoft.com/office/drawing/2014/main" id="{51AEC8F7-7320-4D84-9D85-DF57A26FA7F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8356" y="3346265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aixa de texto 100">
            <a:extLst>
              <a:ext uri="{FF2B5EF4-FFF2-40B4-BE49-F238E27FC236}">
                <a16:creationId xmlns:a16="http://schemas.microsoft.com/office/drawing/2014/main" id="{B1F2BFEF-2D7C-4F54-944A-A76454A5ADB0}"/>
              </a:ext>
            </a:extLst>
          </p:cNvPr>
          <p:cNvSpPr txBox="1"/>
          <p:nvPr/>
        </p:nvSpPr>
        <p:spPr>
          <a:xfrm>
            <a:off x="661273" y="4949526"/>
            <a:ext cx="569010" cy="3110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jan.</a:t>
            </a:r>
            <a:endParaRPr lang="pt-BR" sz="1600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Caixa de texto 101">
            <a:extLst>
              <a:ext uri="{FF2B5EF4-FFF2-40B4-BE49-F238E27FC236}">
                <a16:creationId xmlns:a16="http://schemas.microsoft.com/office/drawing/2014/main" id="{BD59A15E-2544-47B4-94F0-9E597257BCCC}"/>
              </a:ext>
            </a:extLst>
          </p:cNvPr>
          <p:cNvSpPr txBox="1"/>
          <p:nvPr/>
        </p:nvSpPr>
        <p:spPr>
          <a:xfrm>
            <a:off x="4472169" y="4932245"/>
            <a:ext cx="449087" cy="23198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mai.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Caixa de texto 102">
            <a:extLst>
              <a:ext uri="{FF2B5EF4-FFF2-40B4-BE49-F238E27FC236}">
                <a16:creationId xmlns:a16="http://schemas.microsoft.com/office/drawing/2014/main" id="{A0D71BE8-528C-4274-ABC0-FB1F598F59F3}"/>
              </a:ext>
            </a:extLst>
          </p:cNvPr>
          <p:cNvSpPr txBox="1"/>
          <p:nvPr/>
        </p:nvSpPr>
        <p:spPr>
          <a:xfrm>
            <a:off x="7266797" y="4933576"/>
            <a:ext cx="435176" cy="2293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ago.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Caixa de texto 103">
            <a:extLst>
              <a:ext uri="{FF2B5EF4-FFF2-40B4-BE49-F238E27FC236}">
                <a16:creationId xmlns:a16="http://schemas.microsoft.com/office/drawing/2014/main" id="{B8F35CCF-1529-4773-97B3-B9B624ABC049}"/>
              </a:ext>
            </a:extLst>
          </p:cNvPr>
          <p:cNvSpPr txBox="1"/>
          <p:nvPr/>
        </p:nvSpPr>
        <p:spPr>
          <a:xfrm>
            <a:off x="10931198" y="4930368"/>
            <a:ext cx="470255" cy="23573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dez.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9" name="Seta: para baixo 1" title="Seta de Marco">
            <a:extLst>
              <a:ext uri="{FF2B5EF4-FFF2-40B4-BE49-F238E27FC236}">
                <a16:creationId xmlns:a16="http://schemas.microsoft.com/office/drawing/2014/main" id="{06E9CC95-F335-4FBA-8644-248515C1CD26}"/>
              </a:ext>
            </a:extLst>
          </p:cNvPr>
          <p:cNvSpPr/>
          <p:nvPr/>
        </p:nvSpPr>
        <p:spPr>
          <a:xfrm>
            <a:off x="6558616" y="3512542"/>
            <a:ext cx="470255" cy="1046710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latin typeface="Trebuchet MS" panose="020B0603020202020204" pitchFamily="34" charset="0"/>
            </a:endParaRPr>
          </a:p>
        </p:txBody>
      </p:sp>
      <p:sp>
        <p:nvSpPr>
          <p:cNvPr id="30" name="Caixa de texto 59">
            <a:extLst>
              <a:ext uri="{FF2B5EF4-FFF2-40B4-BE49-F238E27FC236}">
                <a16:creationId xmlns:a16="http://schemas.microsoft.com/office/drawing/2014/main" id="{4AA5F3E4-97F0-48CF-861B-595682E3F7EB}"/>
              </a:ext>
            </a:extLst>
          </p:cNvPr>
          <p:cNvSpPr txBox="1"/>
          <p:nvPr/>
        </p:nvSpPr>
        <p:spPr>
          <a:xfrm>
            <a:off x="1784852" y="1876644"/>
            <a:ext cx="278307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pt-BR"/>
            </a:defPPr>
            <a:lvl1pPr marL="285750" indent="-285750">
              <a:buFont typeface="Wingdings" panose="05000000000000000000" pitchFamily="2" charset="2"/>
              <a:buChar char="ü"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Lançamento do Site da ONDH</a:t>
            </a:r>
          </a:p>
          <a:p>
            <a:r>
              <a:rPr lang="pt-BR" dirty="0"/>
              <a:t>Monitoramento da Qualidade do registro das denúncias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874F3E72-DA5A-41AD-9D46-DC146E78A1ED}"/>
              </a:ext>
            </a:extLst>
          </p:cNvPr>
          <p:cNvGrpSpPr/>
          <p:nvPr/>
        </p:nvGrpSpPr>
        <p:grpSpPr>
          <a:xfrm>
            <a:off x="4851059" y="1938048"/>
            <a:ext cx="470255" cy="2642379"/>
            <a:chOff x="2789435" y="2547635"/>
            <a:chExt cx="470255" cy="2964862"/>
          </a:xfrm>
        </p:grpSpPr>
        <p:sp>
          <p:nvSpPr>
            <p:cNvPr id="32" name="Seta: Para baixo 167" title="Seta Elevado para Hoje">
              <a:extLst>
                <a:ext uri="{FF2B5EF4-FFF2-40B4-BE49-F238E27FC236}">
                  <a16:creationId xmlns:a16="http://schemas.microsoft.com/office/drawing/2014/main" id="{772F2898-BE6C-47BA-AA82-EDDBE4363AC1}"/>
                </a:ext>
              </a:extLst>
            </p:cNvPr>
            <p:cNvSpPr/>
            <p:nvPr/>
          </p:nvSpPr>
          <p:spPr>
            <a:xfrm>
              <a:off x="2789435" y="2547635"/>
              <a:ext cx="470255" cy="2964862"/>
            </a:xfrm>
            <a:prstGeom prst="downArrow">
              <a:avLst>
                <a:gd name="adj1" fmla="val 100000"/>
                <a:gd name="adj2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>
                <a:latin typeface="Trebuchet MS" panose="020B0603020202020204" pitchFamily="34" charset="0"/>
              </a:endParaRPr>
            </a:p>
          </p:txBody>
        </p:sp>
        <p:grpSp>
          <p:nvGrpSpPr>
            <p:cNvPr id="33" name="Grupo 8" title="Ícone de Sinalização de Hoje">
              <a:extLst>
                <a:ext uri="{FF2B5EF4-FFF2-40B4-BE49-F238E27FC236}">
                  <a16:creationId xmlns:a16="http://schemas.microsoft.com/office/drawing/2014/main" id="{AB2B084A-C615-4C3B-B7DE-C82D4EBFDB56}"/>
                </a:ext>
              </a:extLst>
            </p:cNvPr>
            <p:cNvGrpSpPr/>
            <p:nvPr/>
          </p:nvGrpSpPr>
          <p:grpSpPr>
            <a:xfrm>
              <a:off x="2878221" y="2637159"/>
              <a:ext cx="296963" cy="296963"/>
              <a:chOff x="10636741" y="2652807"/>
              <a:chExt cx="296963" cy="296963"/>
            </a:xfrm>
          </p:grpSpPr>
          <p:sp>
            <p:nvSpPr>
              <p:cNvPr id="34" name="Oval 168">
                <a:extLst>
                  <a:ext uri="{FF2B5EF4-FFF2-40B4-BE49-F238E27FC236}">
                    <a16:creationId xmlns:a16="http://schemas.microsoft.com/office/drawing/2014/main" id="{9678DCBD-A588-48EA-9250-DBC804A0A813}"/>
                  </a:ext>
                </a:extLst>
              </p:cNvPr>
              <p:cNvSpPr/>
              <p:nvPr/>
            </p:nvSpPr>
            <p:spPr>
              <a:xfrm>
                <a:off x="10636741" y="2652807"/>
                <a:ext cx="296963" cy="29696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0"/>
                <a:endParaRPr lang="pt-BR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</a:endParaRPr>
              </a:p>
            </p:txBody>
          </p:sp>
          <p:pic>
            <p:nvPicPr>
              <p:cNvPr id="35" name="Elemento gráfico 178" title="Ícone de Sinalização">
                <a:extLst>
                  <a:ext uri="{FF2B5EF4-FFF2-40B4-BE49-F238E27FC236}">
                    <a16:creationId xmlns:a16="http://schemas.microsoft.com/office/drawing/2014/main" id="{678E197B-A108-4F85-8858-3D48623487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10816" y="2716810"/>
                <a:ext cx="149367" cy="168956"/>
              </a:xfrm>
              <a:prstGeom prst="rect">
                <a:avLst/>
              </a:prstGeom>
            </p:spPr>
          </p:pic>
        </p:grpSp>
      </p:grpSp>
      <p:sp>
        <p:nvSpPr>
          <p:cNvPr id="36" name="Caixa de texto 59">
            <a:extLst>
              <a:ext uri="{FF2B5EF4-FFF2-40B4-BE49-F238E27FC236}">
                <a16:creationId xmlns:a16="http://schemas.microsoft.com/office/drawing/2014/main" id="{FEC310D2-EC15-4C58-95A7-FE94243C50E1}"/>
              </a:ext>
            </a:extLst>
          </p:cNvPr>
          <p:cNvSpPr txBox="1"/>
          <p:nvPr/>
        </p:nvSpPr>
        <p:spPr>
          <a:xfrm>
            <a:off x="8967215" y="3405751"/>
            <a:ext cx="219911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Encontro Nacional Ouvidores de DH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Ouvidor DH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727ED71A-9EC4-4E9D-B44D-F329B7E23486}"/>
              </a:ext>
            </a:extLst>
          </p:cNvPr>
          <p:cNvSpPr txBox="1"/>
          <p:nvPr/>
        </p:nvSpPr>
        <p:spPr>
          <a:xfrm>
            <a:off x="4508481" y="1147578"/>
            <a:ext cx="288607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pt-BR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Painel ONDH D-7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Atendimento de violência política contra mulheres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DC652A8F-2DCA-4FEC-91F4-2358175FBD47}"/>
              </a:ext>
            </a:extLst>
          </p:cNvPr>
          <p:cNvSpPr txBox="1"/>
          <p:nvPr/>
        </p:nvSpPr>
        <p:spPr>
          <a:xfrm>
            <a:off x="9806644" y="1545885"/>
            <a:ext cx="2402377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pt-BR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Conecta 125 – Conselho Tutelar (plataforma </a:t>
            </a:r>
            <a:r>
              <a:rPr lang="pt-BR" dirty="0" err="1"/>
              <a:t>omnichannel</a:t>
            </a:r>
            <a:r>
              <a:rPr lang="pt-BR" dirty="0"/>
              <a:t>)  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Ouvidoria Itinerante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Dados patrocinados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DEC68C48-E72B-4931-8FFC-4251CC16D263}"/>
              </a:ext>
            </a:extLst>
          </p:cNvPr>
          <p:cNvGrpSpPr/>
          <p:nvPr/>
        </p:nvGrpSpPr>
        <p:grpSpPr>
          <a:xfrm>
            <a:off x="8237835" y="1615510"/>
            <a:ext cx="470255" cy="2964862"/>
            <a:chOff x="2789435" y="2547635"/>
            <a:chExt cx="470255" cy="2964862"/>
          </a:xfrm>
        </p:grpSpPr>
        <p:sp>
          <p:nvSpPr>
            <p:cNvPr id="40" name="Seta: Para baixo 167" title="Seta Elevado para Hoje">
              <a:extLst>
                <a:ext uri="{FF2B5EF4-FFF2-40B4-BE49-F238E27FC236}">
                  <a16:creationId xmlns:a16="http://schemas.microsoft.com/office/drawing/2014/main" id="{4766A4FF-3F17-47C0-9643-43D675D818C7}"/>
                </a:ext>
              </a:extLst>
            </p:cNvPr>
            <p:cNvSpPr/>
            <p:nvPr/>
          </p:nvSpPr>
          <p:spPr>
            <a:xfrm>
              <a:off x="2789435" y="2547635"/>
              <a:ext cx="470255" cy="2964862"/>
            </a:xfrm>
            <a:prstGeom prst="downArrow">
              <a:avLst>
                <a:gd name="adj1" fmla="val 100000"/>
                <a:gd name="adj2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>
                <a:latin typeface="Trebuchet MS" panose="020B0603020202020204" pitchFamily="34" charset="0"/>
              </a:endParaRPr>
            </a:p>
          </p:txBody>
        </p:sp>
        <p:grpSp>
          <p:nvGrpSpPr>
            <p:cNvPr id="41" name="Grupo 8" title="Ícone de Sinalização de Hoje">
              <a:extLst>
                <a:ext uri="{FF2B5EF4-FFF2-40B4-BE49-F238E27FC236}">
                  <a16:creationId xmlns:a16="http://schemas.microsoft.com/office/drawing/2014/main" id="{404E5C9E-9EE6-4C9F-85F4-F7828D4A4EB0}"/>
                </a:ext>
              </a:extLst>
            </p:cNvPr>
            <p:cNvGrpSpPr/>
            <p:nvPr/>
          </p:nvGrpSpPr>
          <p:grpSpPr>
            <a:xfrm>
              <a:off x="2878221" y="2637159"/>
              <a:ext cx="296963" cy="296963"/>
              <a:chOff x="10636741" y="2652807"/>
              <a:chExt cx="296963" cy="296963"/>
            </a:xfrm>
          </p:grpSpPr>
          <p:sp>
            <p:nvSpPr>
              <p:cNvPr id="42" name="Oval 168">
                <a:extLst>
                  <a:ext uri="{FF2B5EF4-FFF2-40B4-BE49-F238E27FC236}">
                    <a16:creationId xmlns:a16="http://schemas.microsoft.com/office/drawing/2014/main" id="{4DE7AEF8-E0D2-49B2-BA47-4428A879B9CD}"/>
                  </a:ext>
                </a:extLst>
              </p:cNvPr>
              <p:cNvSpPr/>
              <p:nvPr/>
            </p:nvSpPr>
            <p:spPr>
              <a:xfrm>
                <a:off x="10636741" y="2652807"/>
                <a:ext cx="296963" cy="29696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0"/>
                <a:endParaRPr lang="pt-BR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</a:endParaRPr>
              </a:p>
            </p:txBody>
          </p:sp>
          <p:pic>
            <p:nvPicPr>
              <p:cNvPr id="43" name="Elemento gráfico 178" title="Ícone de Sinalização">
                <a:extLst>
                  <a:ext uri="{FF2B5EF4-FFF2-40B4-BE49-F238E27FC236}">
                    <a16:creationId xmlns:a16="http://schemas.microsoft.com/office/drawing/2014/main" id="{7B3A3562-9352-4A2B-8B65-6A3EE45800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10816" y="2716810"/>
                <a:ext cx="149367" cy="168956"/>
              </a:xfrm>
              <a:prstGeom prst="rect">
                <a:avLst/>
              </a:prstGeom>
            </p:spPr>
          </p:pic>
        </p:grpSp>
      </p:grpSp>
      <p:sp>
        <p:nvSpPr>
          <p:cNvPr id="44" name="Seta: para baixo 1" title="Seta de Marco">
            <a:extLst>
              <a:ext uri="{FF2B5EF4-FFF2-40B4-BE49-F238E27FC236}">
                <a16:creationId xmlns:a16="http://schemas.microsoft.com/office/drawing/2014/main" id="{EC14EE37-04E3-4E77-B875-D78B2F7E2963}"/>
              </a:ext>
            </a:extLst>
          </p:cNvPr>
          <p:cNvSpPr/>
          <p:nvPr/>
        </p:nvSpPr>
        <p:spPr>
          <a:xfrm>
            <a:off x="10791815" y="2720059"/>
            <a:ext cx="470255" cy="1860369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latin typeface="Trebuchet MS" panose="020B0603020202020204" pitchFamily="34" charset="0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A1D335E1-FC9F-4EC9-85ED-7C0378FD373F}"/>
              </a:ext>
            </a:extLst>
          </p:cNvPr>
          <p:cNvSpPr txBox="1"/>
          <p:nvPr/>
        </p:nvSpPr>
        <p:spPr>
          <a:xfrm>
            <a:off x="7426352" y="210660"/>
            <a:ext cx="275931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pt-BR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Divulgação do Ligue 180 nos órgãos ligados ao judiciário (ACT CNJ)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Divulgação dos Disque 100 e Ligue 180 nas unidades da Caixa</a:t>
            </a:r>
          </a:p>
        </p:txBody>
      </p:sp>
      <p:sp>
        <p:nvSpPr>
          <p:cNvPr id="46" name="Caixa de texto 194">
            <a:extLst>
              <a:ext uri="{FF2B5EF4-FFF2-40B4-BE49-F238E27FC236}">
                <a16:creationId xmlns:a16="http://schemas.microsoft.com/office/drawing/2014/main" id="{AAB5E2DF-64D3-4A63-9B25-9BE5AA8AB847}"/>
              </a:ext>
            </a:extLst>
          </p:cNvPr>
          <p:cNvSpPr txBox="1"/>
          <p:nvPr/>
        </p:nvSpPr>
        <p:spPr>
          <a:xfrm>
            <a:off x="5477780" y="5305891"/>
            <a:ext cx="1537663" cy="26115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2021</a:t>
            </a:r>
          </a:p>
        </p:txBody>
      </p:sp>
      <p:sp>
        <p:nvSpPr>
          <p:cNvPr id="47" name="Caixa de texto 101">
            <a:extLst>
              <a:ext uri="{FF2B5EF4-FFF2-40B4-BE49-F238E27FC236}">
                <a16:creationId xmlns:a16="http://schemas.microsoft.com/office/drawing/2014/main" id="{6ACB98F5-167D-497F-8DB6-F66D6A2B8AB5}"/>
              </a:ext>
            </a:extLst>
          </p:cNvPr>
          <p:cNvSpPr txBox="1"/>
          <p:nvPr/>
        </p:nvSpPr>
        <p:spPr>
          <a:xfrm>
            <a:off x="1711208" y="4930368"/>
            <a:ext cx="407956" cy="23573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fev.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8" name="Caixa de texto 102">
            <a:extLst>
              <a:ext uri="{FF2B5EF4-FFF2-40B4-BE49-F238E27FC236}">
                <a16:creationId xmlns:a16="http://schemas.microsoft.com/office/drawing/2014/main" id="{37D557AD-354A-4AA9-B1E6-79CA1E3150EC}"/>
              </a:ext>
            </a:extLst>
          </p:cNvPr>
          <p:cNvSpPr txBox="1"/>
          <p:nvPr/>
        </p:nvSpPr>
        <p:spPr>
          <a:xfrm>
            <a:off x="2600089" y="4932245"/>
            <a:ext cx="502274" cy="23198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mar.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9" name="Caixa de texto 101">
            <a:extLst>
              <a:ext uri="{FF2B5EF4-FFF2-40B4-BE49-F238E27FC236}">
                <a16:creationId xmlns:a16="http://schemas.microsoft.com/office/drawing/2014/main" id="{5843C847-DB7F-4FD8-A84B-207521DEACE5}"/>
              </a:ext>
            </a:extLst>
          </p:cNvPr>
          <p:cNvSpPr txBox="1"/>
          <p:nvPr/>
        </p:nvSpPr>
        <p:spPr>
          <a:xfrm>
            <a:off x="3583288" y="4930368"/>
            <a:ext cx="407956" cy="23573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abr.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0" name="Caixa de texto 101">
            <a:extLst>
              <a:ext uri="{FF2B5EF4-FFF2-40B4-BE49-F238E27FC236}">
                <a16:creationId xmlns:a16="http://schemas.microsoft.com/office/drawing/2014/main" id="{1886581E-9FDA-4B44-A0B5-257742450197}"/>
              </a:ext>
            </a:extLst>
          </p:cNvPr>
          <p:cNvSpPr txBox="1"/>
          <p:nvPr/>
        </p:nvSpPr>
        <p:spPr>
          <a:xfrm>
            <a:off x="5402181" y="4961575"/>
            <a:ext cx="451383" cy="1733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jun.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1" name="Caixa de texto 101">
            <a:extLst>
              <a:ext uri="{FF2B5EF4-FFF2-40B4-BE49-F238E27FC236}">
                <a16:creationId xmlns:a16="http://schemas.microsoft.com/office/drawing/2014/main" id="{A4A258AF-C749-44D7-BC12-F72C2F84185A}"/>
              </a:ext>
            </a:extLst>
          </p:cNvPr>
          <p:cNvSpPr txBox="1"/>
          <p:nvPr/>
        </p:nvSpPr>
        <p:spPr>
          <a:xfrm>
            <a:off x="6334489" y="4961575"/>
            <a:ext cx="451383" cy="1733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jul.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2" name="Caixa de texto 102">
            <a:extLst>
              <a:ext uri="{FF2B5EF4-FFF2-40B4-BE49-F238E27FC236}">
                <a16:creationId xmlns:a16="http://schemas.microsoft.com/office/drawing/2014/main" id="{8D0D1103-DE28-4936-8E23-E30447254D36}"/>
              </a:ext>
            </a:extLst>
          </p:cNvPr>
          <p:cNvSpPr txBox="1"/>
          <p:nvPr/>
        </p:nvSpPr>
        <p:spPr>
          <a:xfrm>
            <a:off x="8182898" y="4933576"/>
            <a:ext cx="435176" cy="2293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set.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3" name="Caixa de texto 102">
            <a:extLst>
              <a:ext uri="{FF2B5EF4-FFF2-40B4-BE49-F238E27FC236}">
                <a16:creationId xmlns:a16="http://schemas.microsoft.com/office/drawing/2014/main" id="{EFA16C59-BA27-49CD-B18D-E06424DB6442}"/>
              </a:ext>
            </a:extLst>
          </p:cNvPr>
          <p:cNvSpPr txBox="1"/>
          <p:nvPr/>
        </p:nvSpPr>
        <p:spPr>
          <a:xfrm>
            <a:off x="9098999" y="4933576"/>
            <a:ext cx="435176" cy="2293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out.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Caixa de texto 102">
            <a:extLst>
              <a:ext uri="{FF2B5EF4-FFF2-40B4-BE49-F238E27FC236}">
                <a16:creationId xmlns:a16="http://schemas.microsoft.com/office/drawing/2014/main" id="{7D8BD04E-C7D3-4754-B8FB-4427DC03DF70}"/>
              </a:ext>
            </a:extLst>
          </p:cNvPr>
          <p:cNvSpPr txBox="1"/>
          <p:nvPr/>
        </p:nvSpPr>
        <p:spPr>
          <a:xfrm>
            <a:off x="10015100" y="4933576"/>
            <a:ext cx="435176" cy="2293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nov.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09355416-B20A-45CA-94AA-5EE8F967F120}"/>
              </a:ext>
            </a:extLst>
          </p:cNvPr>
          <p:cNvSpPr txBox="1"/>
          <p:nvPr/>
        </p:nvSpPr>
        <p:spPr>
          <a:xfrm>
            <a:off x="6015854" y="2118632"/>
            <a:ext cx="202603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pt-BR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pt-BR" dirty="0"/>
              <a:t>SOS Desaparecidos</a:t>
            </a:r>
          </a:p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pt-BR" dirty="0"/>
              <a:t>APP SABE</a:t>
            </a:r>
          </a:p>
        </p:txBody>
      </p:sp>
      <p:sp>
        <p:nvSpPr>
          <p:cNvPr id="56" name="Seta: para baixo 1" title="Seta de Marco">
            <a:extLst>
              <a:ext uri="{FF2B5EF4-FFF2-40B4-BE49-F238E27FC236}">
                <a16:creationId xmlns:a16="http://schemas.microsoft.com/office/drawing/2014/main" id="{6D087F0F-B5D1-46D0-AFC5-61F1DCE3DB64}"/>
              </a:ext>
            </a:extLst>
          </p:cNvPr>
          <p:cNvSpPr/>
          <p:nvPr/>
        </p:nvSpPr>
        <p:spPr>
          <a:xfrm>
            <a:off x="2829254" y="2695367"/>
            <a:ext cx="470255" cy="1860369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latin typeface="Trebuchet MS" panose="020B0603020202020204" pitchFamily="34" charset="0"/>
            </a:endParaRPr>
          </a:p>
        </p:txBody>
      </p:sp>
      <p:sp>
        <p:nvSpPr>
          <p:cNvPr id="57" name="Seta: Para baixo 151" title="Seta de Marco Curta">
            <a:extLst>
              <a:ext uri="{FF2B5EF4-FFF2-40B4-BE49-F238E27FC236}">
                <a16:creationId xmlns:a16="http://schemas.microsoft.com/office/drawing/2014/main" id="{B39EEC5B-23DD-4B7B-A0D4-94CFF4462C5E}"/>
              </a:ext>
            </a:extLst>
          </p:cNvPr>
          <p:cNvSpPr/>
          <p:nvPr/>
        </p:nvSpPr>
        <p:spPr>
          <a:xfrm>
            <a:off x="9559749" y="4168168"/>
            <a:ext cx="470255" cy="477204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latin typeface="Trebuchet MS" panose="020B0603020202020204" pitchFamily="34" charset="0"/>
            </a:endParaRPr>
          </a:p>
        </p:txBody>
      </p:sp>
      <p:sp>
        <p:nvSpPr>
          <p:cNvPr id="58" name="Caixa de texto 59">
            <a:extLst>
              <a:ext uri="{FF2B5EF4-FFF2-40B4-BE49-F238E27FC236}">
                <a16:creationId xmlns:a16="http://schemas.microsoft.com/office/drawing/2014/main" id="{19113464-52AF-4C68-9E63-97984D544D04}"/>
              </a:ext>
            </a:extLst>
          </p:cNvPr>
          <p:cNvSpPr txBox="1"/>
          <p:nvPr/>
        </p:nvSpPr>
        <p:spPr>
          <a:xfrm>
            <a:off x="5678692" y="3595324"/>
            <a:ext cx="135071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Resolução CNSPSP</a:t>
            </a:r>
          </a:p>
        </p:txBody>
      </p:sp>
      <p:sp>
        <p:nvSpPr>
          <p:cNvPr id="59" name="Seta: Para baixo 151" title="Seta de Marco Curta">
            <a:extLst>
              <a:ext uri="{FF2B5EF4-FFF2-40B4-BE49-F238E27FC236}">
                <a16:creationId xmlns:a16="http://schemas.microsoft.com/office/drawing/2014/main" id="{00256D5D-EE64-48E7-9F8C-3ECBC10585D1}"/>
              </a:ext>
            </a:extLst>
          </p:cNvPr>
          <p:cNvSpPr/>
          <p:nvPr/>
        </p:nvSpPr>
        <p:spPr>
          <a:xfrm>
            <a:off x="5741460" y="4103224"/>
            <a:ext cx="470255" cy="477204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latin typeface="Trebuchet MS" panose="020B0603020202020204" pitchFamily="34" charset="0"/>
            </a:endParaRPr>
          </a:p>
        </p:txBody>
      </p:sp>
      <p:sp>
        <p:nvSpPr>
          <p:cNvPr id="60" name="Seta: para baixo 1" title="Seta de Marco">
            <a:extLst>
              <a:ext uri="{FF2B5EF4-FFF2-40B4-BE49-F238E27FC236}">
                <a16:creationId xmlns:a16="http://schemas.microsoft.com/office/drawing/2014/main" id="{248B93AB-0EA6-4927-B07C-62E5F35BDF90}"/>
              </a:ext>
            </a:extLst>
          </p:cNvPr>
          <p:cNvSpPr/>
          <p:nvPr/>
        </p:nvSpPr>
        <p:spPr>
          <a:xfrm>
            <a:off x="7405039" y="2704046"/>
            <a:ext cx="470255" cy="1860369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latin typeface="Trebuchet MS" panose="020B0603020202020204" pitchFamily="34" charset="0"/>
            </a:endParaRPr>
          </a:p>
        </p:txBody>
      </p:sp>
      <p:sp>
        <p:nvSpPr>
          <p:cNvPr id="61" name="Caixa de texto 59">
            <a:extLst>
              <a:ext uri="{FF2B5EF4-FFF2-40B4-BE49-F238E27FC236}">
                <a16:creationId xmlns:a16="http://schemas.microsoft.com/office/drawing/2014/main" id="{560ECE88-A33B-492F-978D-76F146EA51F4}"/>
              </a:ext>
            </a:extLst>
          </p:cNvPr>
          <p:cNvSpPr txBox="1"/>
          <p:nvPr/>
        </p:nvSpPr>
        <p:spPr>
          <a:xfrm>
            <a:off x="6019429" y="2999117"/>
            <a:ext cx="185586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Card informativos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BusTV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">
            <a:extLst>
              <a:ext uri="{FF2B5EF4-FFF2-40B4-BE49-F238E27FC236}">
                <a16:creationId xmlns:a16="http://schemas.microsoft.com/office/drawing/2014/main" id="{219A0002-11F7-4073-8166-4C9A77DCE860}"/>
              </a:ext>
            </a:extLst>
          </p:cNvPr>
          <p:cNvSpPr txBox="1">
            <a:spLocks/>
          </p:cNvSpPr>
          <p:nvPr/>
        </p:nvSpPr>
        <p:spPr>
          <a:xfrm>
            <a:off x="345414" y="39496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Indicadores de Atendimento - 2021</a:t>
            </a:r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376C2BBB-ED6F-452D-9021-9B89F823F435}"/>
              </a:ext>
            </a:extLst>
          </p:cNvPr>
          <p:cNvSpPr/>
          <p:nvPr/>
        </p:nvSpPr>
        <p:spPr>
          <a:xfrm>
            <a:off x="534173" y="1678827"/>
            <a:ext cx="3718254" cy="3826048"/>
          </a:xfrm>
          <a:prstGeom prst="roundRect">
            <a:avLst/>
          </a:prstGeom>
          <a:solidFill>
            <a:schemeClr val="bg1"/>
          </a:solidFill>
          <a:ln>
            <a:solidFill>
              <a:srgbClr val="423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Raleway" panose="020B0503030101060003" pitchFamily="34" charset="77"/>
              </a:rPr>
              <a:t> </a:t>
            </a:r>
          </a:p>
        </p:txBody>
      </p:sp>
      <p:sp>
        <p:nvSpPr>
          <p:cNvPr id="27" name="TextBox 31">
            <a:extLst>
              <a:ext uri="{FF2B5EF4-FFF2-40B4-BE49-F238E27FC236}">
                <a16:creationId xmlns:a16="http://schemas.microsoft.com/office/drawing/2014/main" id="{84801886-5F57-4F13-AF65-E4464AB6CEE3}"/>
              </a:ext>
            </a:extLst>
          </p:cNvPr>
          <p:cNvSpPr txBox="1"/>
          <p:nvPr/>
        </p:nvSpPr>
        <p:spPr>
          <a:xfrm>
            <a:off x="510013" y="2579323"/>
            <a:ext cx="3609507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423591"/>
                </a:solidFill>
                <a:effectLst/>
                <a:uLnTx/>
                <a:uFillTx/>
                <a:ea typeface="Noto Sans" panose="020B0502040504020204" pitchFamily="34"/>
                <a:cs typeface="Arial" panose="020B0604020202020204" pitchFamily="34" charset="0"/>
              </a:rPr>
              <a:t>3.101.895</a:t>
            </a:r>
          </a:p>
          <a:p>
            <a:pPr lvl="0" algn="ctr">
              <a:defRPr/>
            </a:pPr>
            <a:r>
              <a:rPr lang="pt-BR" sz="4000" b="1" dirty="0">
                <a:solidFill>
                  <a:srgbClr val="423591"/>
                </a:solidFill>
                <a:ea typeface="Noto Sans" panose="020B0502040504020204" pitchFamily="34"/>
                <a:cs typeface="Arial" panose="020B0604020202020204" pitchFamily="34" charset="0"/>
              </a:rPr>
              <a:t>Atendimentos</a:t>
            </a:r>
            <a:endParaRPr kumimoji="0" lang="pt-BR" sz="4000" b="1" i="0" u="none" strike="noStrike" kern="1200" cap="none" spc="0" normalizeH="0" baseline="0" dirty="0">
              <a:ln>
                <a:noFill/>
              </a:ln>
              <a:solidFill>
                <a:srgbClr val="423591"/>
              </a:solidFill>
              <a:effectLst/>
              <a:uLnTx/>
              <a:uFillTx/>
              <a:ea typeface="Noto Sans" panose="020B0502040504020204" pitchFamily="34"/>
              <a:cs typeface="Arial" panose="020B0604020202020204" pitchFamily="34" charset="0"/>
            </a:endParaRPr>
          </a:p>
        </p:txBody>
      </p:sp>
      <p:sp>
        <p:nvSpPr>
          <p:cNvPr id="30" name="CaixaDeTexto 15">
            <a:extLst>
              <a:ext uri="{FF2B5EF4-FFF2-40B4-BE49-F238E27FC236}">
                <a16:creationId xmlns:a16="http://schemas.microsoft.com/office/drawing/2014/main" id="{C1C6AF3F-98B0-47A8-9AB0-EFE8235E1D94}"/>
              </a:ext>
            </a:extLst>
          </p:cNvPr>
          <p:cNvSpPr txBox="1"/>
          <p:nvPr/>
        </p:nvSpPr>
        <p:spPr>
          <a:xfrm>
            <a:off x="4007949" y="6133457"/>
            <a:ext cx="4000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/>
              <a:t>** Consolidado até Outubro/2021</a:t>
            </a:r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4CA2D269-09E1-481A-B183-2B041953B676}"/>
              </a:ext>
            </a:extLst>
          </p:cNvPr>
          <p:cNvSpPr/>
          <p:nvPr/>
        </p:nvSpPr>
        <p:spPr>
          <a:xfrm>
            <a:off x="4617698" y="1678827"/>
            <a:ext cx="2673407" cy="3826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Raleway" panose="020B0503030101060003" pitchFamily="34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1D8577-12A8-4E2C-AE9A-4D0BC6ADC3B1}"/>
              </a:ext>
            </a:extLst>
          </p:cNvPr>
          <p:cNvSpPr txBox="1"/>
          <p:nvPr/>
        </p:nvSpPr>
        <p:spPr>
          <a:xfrm>
            <a:off x="4984020" y="1884423"/>
            <a:ext cx="2048358" cy="9387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pt-BR" sz="5500" b="1" dirty="0">
                <a:solidFill>
                  <a:schemeClr val="accent6">
                    <a:lumMod val="75000"/>
                  </a:schemeClr>
                </a:solidFill>
                <a:ea typeface="Noto Sans" panose="020B0502040504020204" pitchFamily="34"/>
                <a:cs typeface="Arial"/>
              </a:rPr>
              <a:t>99</a:t>
            </a:r>
            <a:r>
              <a:rPr lang="ru-RU" sz="5500" b="1" noProof="0" dirty="0">
                <a:solidFill>
                  <a:schemeClr val="accent6">
                    <a:lumMod val="75000"/>
                  </a:schemeClr>
                </a:solidFill>
                <a:ea typeface="Noto Sans" panose="020B0502040504020204" pitchFamily="34"/>
                <a:cs typeface="Arial"/>
              </a:rPr>
              <a:t>%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ea typeface="Noto Sans" panose="020B0502040504020204" pitchFamily="34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413744-2D5F-4F97-A5ED-1D515554FBBF}"/>
              </a:ext>
            </a:extLst>
          </p:cNvPr>
          <p:cNvSpPr txBox="1"/>
          <p:nvPr/>
        </p:nvSpPr>
        <p:spPr>
          <a:xfrm>
            <a:off x="4900896" y="4070411"/>
            <a:ext cx="20483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pt-BR" sz="5000" b="1" dirty="0">
                <a:solidFill>
                  <a:srgbClr val="548235"/>
                </a:solidFill>
                <a:ea typeface="Noto Sans" panose="020B0502040504020204" pitchFamily="34"/>
                <a:cs typeface="Noto Sans" panose="020B0502040504020204" pitchFamily="34"/>
              </a:rPr>
              <a:t>3</a:t>
            </a:r>
            <a:r>
              <a:rPr lang="pt-BR" sz="4200" b="1" noProof="0" dirty="0">
                <a:solidFill>
                  <a:srgbClr val="548235"/>
                </a:solidFill>
                <a:ea typeface="Noto Sans" panose="020B0502040504020204" pitchFamily="34"/>
                <a:cs typeface="Noto Sans" panose="020B0502040504020204" pitchFamily="34"/>
              </a:rPr>
              <a:t>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548235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5" name="TextBox 38">
            <a:extLst>
              <a:ext uri="{FF2B5EF4-FFF2-40B4-BE49-F238E27FC236}">
                <a16:creationId xmlns:a16="http://schemas.microsoft.com/office/drawing/2014/main" id="{81804B09-C575-44F8-8A48-A31FB5EB583C}"/>
              </a:ext>
            </a:extLst>
          </p:cNvPr>
          <p:cNvSpPr txBox="1"/>
          <p:nvPr/>
        </p:nvSpPr>
        <p:spPr>
          <a:xfrm>
            <a:off x="4760328" y="2866867"/>
            <a:ext cx="2671344" cy="12464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2500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das ligações atendidas </a:t>
            </a:r>
            <a:r>
              <a:rPr kumimoji="0" lang="pt-BR" sz="2500" b="0" i="0" u="none" strike="noStrike" kern="1200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em até </a:t>
            </a:r>
            <a:r>
              <a:rPr kumimoji="0" lang="pt-BR" sz="2500" b="1" i="0" u="none" strike="noStrike" kern="1200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30 segundos</a:t>
            </a:r>
            <a:r>
              <a:rPr lang="pt-BR" sz="2500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 </a:t>
            </a:r>
            <a:endParaRPr kumimoji="0" lang="pt-BR" sz="2500" b="0" i="0" u="none" strike="noStrike" kern="1200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ea typeface="Noto Sans" panose="020B0502040504020204" pitchFamily="34"/>
              <a:cs typeface="Arial" panose="020B0604020202020204" pitchFamily="34" charset="0"/>
            </a:endParaRPr>
          </a:p>
        </p:txBody>
      </p:sp>
      <p:sp>
        <p:nvSpPr>
          <p:cNvPr id="36" name="TextBox 38">
            <a:extLst>
              <a:ext uri="{FF2B5EF4-FFF2-40B4-BE49-F238E27FC236}">
                <a16:creationId xmlns:a16="http://schemas.microsoft.com/office/drawing/2014/main" id="{4A5DB641-8961-4217-A653-7A95FE5A589D}"/>
              </a:ext>
            </a:extLst>
          </p:cNvPr>
          <p:cNvSpPr txBox="1"/>
          <p:nvPr/>
        </p:nvSpPr>
        <p:spPr>
          <a:xfrm>
            <a:off x="4638461" y="4750894"/>
            <a:ext cx="2652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cs typeface="Arial" panose="020B0604020202020204" pitchFamily="34" charset="0"/>
              </a:rPr>
              <a:t>Tempo Médio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srgbClr val="548235"/>
                </a:solidFill>
                <a:ea typeface="Noto Sans" panose="020B0502040504020204" pitchFamily="34"/>
                <a:cs typeface="Arial" panose="020B0604020202020204" pitchFamily="34" charset="0"/>
              </a:rPr>
              <a:t>de Espera</a:t>
            </a:r>
            <a:endParaRPr kumimoji="0" lang="pt-BR" i="0" u="none" strike="noStrike" kern="1200" cap="none" spc="0" normalizeH="0" baseline="0" dirty="0">
              <a:ln>
                <a:noFill/>
              </a:ln>
              <a:solidFill>
                <a:srgbClr val="548235"/>
              </a:solidFill>
              <a:effectLst/>
              <a:uLnTx/>
              <a:uFillTx/>
              <a:ea typeface="Noto Sans" panose="020B0502040504020204" pitchFamily="34"/>
              <a:cs typeface="Arial" panose="020B0604020202020204" pitchFamily="34" charset="0"/>
            </a:endParaRPr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45192CE3-1455-4308-ADCD-B760E690B9B7}"/>
              </a:ext>
            </a:extLst>
          </p:cNvPr>
          <p:cNvSpPr/>
          <p:nvPr/>
        </p:nvSpPr>
        <p:spPr>
          <a:xfrm>
            <a:off x="7838058" y="1671863"/>
            <a:ext cx="2184605" cy="38260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Raleway" panose="020B0503030101060003" pitchFamily="34" charset="77"/>
            </a:endParaRP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E8C34E91-394D-4DF7-9F04-3DD72CD691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313" y="3240627"/>
            <a:ext cx="675371" cy="675371"/>
          </a:xfrm>
          <a:prstGeom prst="rect">
            <a:avLst/>
          </a:prstGeom>
        </p:spPr>
      </p:pic>
      <p:pic>
        <p:nvPicPr>
          <p:cNvPr id="39" name="Gráfico 38">
            <a:extLst>
              <a:ext uri="{FF2B5EF4-FFF2-40B4-BE49-F238E27FC236}">
                <a16:creationId xmlns:a16="http://schemas.microsoft.com/office/drawing/2014/main" id="{DD875874-E99F-45E7-AE26-0FD4AE6C8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4090" y="4053326"/>
            <a:ext cx="571819" cy="582608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DC6339E8-B0E9-4CA3-801A-7BD2ECC0BF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67066" y="4819404"/>
            <a:ext cx="623792" cy="651516"/>
          </a:xfrm>
          <a:prstGeom prst="rect">
            <a:avLst/>
          </a:prstGeom>
        </p:spPr>
      </p:pic>
      <p:pic>
        <p:nvPicPr>
          <p:cNvPr id="3" name="Gráfico 2" descr="Destinatário">
            <a:extLst>
              <a:ext uri="{FF2B5EF4-FFF2-40B4-BE49-F238E27FC236}">
                <a16:creationId xmlns:a16="http://schemas.microsoft.com/office/drawing/2014/main" id="{63E20B8F-C19A-4D7B-A7BA-8A45DDCD41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72872" y="2019891"/>
            <a:ext cx="812180" cy="812180"/>
          </a:xfrm>
          <a:prstGeom prst="rect">
            <a:avLst/>
          </a:prstGeom>
        </p:spPr>
      </p:pic>
      <p:sp>
        <p:nvSpPr>
          <p:cNvPr id="41" name="TextBox 33">
            <a:extLst>
              <a:ext uri="{FF2B5EF4-FFF2-40B4-BE49-F238E27FC236}">
                <a16:creationId xmlns:a16="http://schemas.microsoft.com/office/drawing/2014/main" id="{315264EB-DCDE-4E8B-8091-D67EEE0D714E}"/>
              </a:ext>
            </a:extLst>
          </p:cNvPr>
          <p:cNvSpPr txBox="1"/>
          <p:nvPr/>
        </p:nvSpPr>
        <p:spPr>
          <a:xfrm>
            <a:off x="7985816" y="2089124"/>
            <a:ext cx="1024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pt-BR" sz="3200" b="1" dirty="0">
                <a:solidFill>
                  <a:srgbClr val="FFC000"/>
                </a:solidFill>
                <a:ea typeface="Noto Sans" panose="020B0502040504020204" pitchFamily="34"/>
                <a:cs typeface="Noto Sans" panose="020B0502040504020204" pitchFamily="34"/>
              </a:rPr>
              <a:t>90%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2" name="TextBox 33">
            <a:extLst>
              <a:ext uri="{FF2B5EF4-FFF2-40B4-BE49-F238E27FC236}">
                <a16:creationId xmlns:a16="http://schemas.microsoft.com/office/drawing/2014/main" id="{53DE8BD2-ACCD-4096-A672-0C1B36EB22E8}"/>
              </a:ext>
            </a:extLst>
          </p:cNvPr>
          <p:cNvSpPr txBox="1"/>
          <p:nvPr/>
        </p:nvSpPr>
        <p:spPr>
          <a:xfrm>
            <a:off x="7855369" y="3347481"/>
            <a:ext cx="1223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pt-BR" sz="2400" b="1" dirty="0">
                <a:solidFill>
                  <a:srgbClr val="FFC000"/>
                </a:solidFill>
                <a:ea typeface="Noto Sans" panose="020B0502040504020204" pitchFamily="34"/>
                <a:cs typeface="Noto Sans" panose="020B0502040504020204" pitchFamily="34"/>
              </a:rPr>
              <a:t>169.014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3" name="TextBox 33">
            <a:extLst>
              <a:ext uri="{FF2B5EF4-FFF2-40B4-BE49-F238E27FC236}">
                <a16:creationId xmlns:a16="http://schemas.microsoft.com/office/drawing/2014/main" id="{3A795805-A710-450E-A09D-E9ABF2DA8594}"/>
              </a:ext>
            </a:extLst>
          </p:cNvPr>
          <p:cNvSpPr txBox="1"/>
          <p:nvPr/>
        </p:nvSpPr>
        <p:spPr>
          <a:xfrm>
            <a:off x="8036235" y="4114963"/>
            <a:ext cx="1121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pt-BR" sz="2400" b="1" dirty="0">
                <a:solidFill>
                  <a:srgbClr val="FFC000"/>
                </a:solidFill>
                <a:ea typeface="Noto Sans" panose="020B0502040504020204" pitchFamily="34"/>
                <a:cs typeface="Noto Sans" panose="020B0502040504020204" pitchFamily="34"/>
              </a:rPr>
              <a:t>70.247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4" name="TextBox 33">
            <a:extLst>
              <a:ext uri="{FF2B5EF4-FFF2-40B4-BE49-F238E27FC236}">
                <a16:creationId xmlns:a16="http://schemas.microsoft.com/office/drawing/2014/main" id="{D8412E4E-8615-41BB-A7A5-26C0C3C77076}"/>
              </a:ext>
            </a:extLst>
          </p:cNvPr>
          <p:cNvSpPr txBox="1"/>
          <p:nvPr/>
        </p:nvSpPr>
        <p:spPr>
          <a:xfrm>
            <a:off x="8084776" y="4937758"/>
            <a:ext cx="1024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pt-BR" sz="2400" b="1" dirty="0">
                <a:solidFill>
                  <a:srgbClr val="FFC000"/>
                </a:solidFill>
                <a:ea typeface="Noto Sans" panose="020B0502040504020204" pitchFamily="34"/>
                <a:cs typeface="Noto Sans" panose="020B0502040504020204" pitchFamily="34"/>
              </a:rPr>
              <a:t>481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131591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2">
            <a:extLst>
              <a:ext uri="{FF2B5EF4-FFF2-40B4-BE49-F238E27FC236}">
                <a16:creationId xmlns:a16="http://schemas.microsoft.com/office/drawing/2014/main" id="{31008828-9070-4089-8E4E-B6ED9489A45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Indicadores de Efetividade - 2021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CB58A4F4-54C4-4181-A190-ED1F19B8E88D}"/>
              </a:ext>
            </a:extLst>
          </p:cNvPr>
          <p:cNvSpPr/>
          <p:nvPr/>
        </p:nvSpPr>
        <p:spPr>
          <a:xfrm>
            <a:off x="5713729" y="1489052"/>
            <a:ext cx="2186802" cy="3826048"/>
          </a:xfrm>
          <a:prstGeom prst="roundRect">
            <a:avLst/>
          </a:prstGeom>
          <a:solidFill>
            <a:schemeClr val="bg1"/>
          </a:solidFill>
          <a:ln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548235"/>
                </a:solidFill>
                <a:latin typeface="Raleway" panose="020B0503030101060003" pitchFamily="34" charset="77"/>
              </a:rPr>
              <a:t> </a:t>
            </a:r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E3EA9A71-2E3A-4AAE-8AD1-286E73818267}"/>
              </a:ext>
            </a:extLst>
          </p:cNvPr>
          <p:cNvSpPr/>
          <p:nvPr/>
        </p:nvSpPr>
        <p:spPr>
          <a:xfrm>
            <a:off x="7993520" y="1489052"/>
            <a:ext cx="2181638" cy="3826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Raleway" panose="020B0503030101060003" pitchFamily="34" charset="77"/>
            </a:endParaRPr>
          </a:p>
        </p:txBody>
      </p:sp>
      <p:sp>
        <p:nvSpPr>
          <p:cNvPr id="7" name="TextBox 31">
            <a:extLst>
              <a:ext uri="{FF2B5EF4-FFF2-40B4-BE49-F238E27FC236}">
                <a16:creationId xmlns:a16="http://schemas.microsoft.com/office/drawing/2014/main" id="{9DDD7E36-89BA-4077-AB75-EB1B4D78CE8A}"/>
              </a:ext>
            </a:extLst>
          </p:cNvPr>
          <p:cNvSpPr txBox="1"/>
          <p:nvPr/>
        </p:nvSpPr>
        <p:spPr>
          <a:xfrm>
            <a:off x="5713729" y="3177760"/>
            <a:ext cx="21868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pt-BR" b="1" dirty="0">
                <a:solidFill>
                  <a:srgbClr val="548235"/>
                </a:solidFill>
                <a:latin typeface="Arial" panose="020B0604020202020204" pitchFamily="34" charset="0"/>
                <a:ea typeface="Noto Sans" panose="020B0502040504020204" pitchFamily="34"/>
                <a:cs typeface="Arial" panose="020B0604020202020204" pitchFamily="34" charset="0"/>
              </a:rPr>
              <a:t>das denúncias são encaminhadas à Rede de Proteção</a:t>
            </a:r>
            <a:endParaRPr kumimoji="0" lang="pt-BR" b="1" i="0" u="none" strike="noStrike" kern="1200" cap="none" spc="0" normalizeH="0" baseline="0" dirty="0">
              <a:ln>
                <a:noFill/>
              </a:ln>
              <a:solidFill>
                <a:srgbClr val="548235"/>
              </a:solidFill>
              <a:effectLst/>
              <a:uLnTx/>
              <a:uFillTx/>
              <a:latin typeface="Arial" panose="020B0604020202020204" pitchFamily="34" charset="0"/>
              <a:ea typeface="Noto Sans" panose="020B0502040504020204" pitchFamily="34"/>
              <a:cs typeface="Arial" panose="020B0604020202020204" pitchFamily="34" charset="0"/>
            </a:endParaRPr>
          </a:p>
        </p:txBody>
      </p:sp>
      <p:sp>
        <p:nvSpPr>
          <p:cNvPr id="8" name="TextBox 32">
            <a:extLst>
              <a:ext uri="{FF2B5EF4-FFF2-40B4-BE49-F238E27FC236}">
                <a16:creationId xmlns:a16="http://schemas.microsoft.com/office/drawing/2014/main" id="{0993C164-3BC7-4956-81E5-69DBC85C9BFA}"/>
              </a:ext>
            </a:extLst>
          </p:cNvPr>
          <p:cNvSpPr txBox="1"/>
          <p:nvPr/>
        </p:nvSpPr>
        <p:spPr>
          <a:xfrm>
            <a:off x="7993520" y="2090417"/>
            <a:ext cx="2181637" cy="9387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pt-BR" sz="5500" b="1" dirty="0">
                <a:solidFill>
                  <a:srgbClr val="548235"/>
                </a:solidFill>
                <a:latin typeface="Arial"/>
                <a:ea typeface="Noto Sans" panose="020B0502040504020204" pitchFamily="34"/>
                <a:cs typeface="Arial"/>
              </a:rPr>
              <a:t>27</a:t>
            </a:r>
            <a:r>
              <a:rPr lang="pt-BR" sz="55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Noto Sans" panose="020B0502040504020204" pitchFamily="34"/>
                <a:cs typeface="Arial"/>
              </a:rPr>
              <a:t>%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/>
              <a:ea typeface="Noto Sans" panose="020B0502040504020204" pitchFamily="34"/>
              <a:cs typeface="Arial"/>
            </a:endParaRPr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43C2F510-D357-4F15-A992-09E8CB8A4F35}"/>
              </a:ext>
            </a:extLst>
          </p:cNvPr>
          <p:cNvSpPr txBox="1"/>
          <p:nvPr/>
        </p:nvSpPr>
        <p:spPr>
          <a:xfrm>
            <a:off x="7988355" y="3159066"/>
            <a:ext cx="218680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das denúncias são respondidas pela Rede de Proteção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 </a:t>
            </a:r>
            <a:endParaRPr kumimoji="0" lang="pt-BR" b="0" i="0" u="none" strike="noStrike" kern="1200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Noto Sans" panose="020B0502040504020204" pitchFamily="34"/>
              <a:cs typeface="Arial" panose="020B0604020202020204" pitchFamily="34" charset="0"/>
            </a:endParaRPr>
          </a:p>
        </p:txBody>
      </p:sp>
      <p:sp>
        <p:nvSpPr>
          <p:cNvPr id="10" name="CaixaDeTexto 15">
            <a:extLst>
              <a:ext uri="{FF2B5EF4-FFF2-40B4-BE49-F238E27FC236}">
                <a16:creationId xmlns:a16="http://schemas.microsoft.com/office/drawing/2014/main" id="{64EDE082-F91B-46B3-B25C-337FE5DF23A4}"/>
              </a:ext>
            </a:extLst>
          </p:cNvPr>
          <p:cNvSpPr txBox="1"/>
          <p:nvPr/>
        </p:nvSpPr>
        <p:spPr>
          <a:xfrm>
            <a:off x="4702724" y="5321026"/>
            <a:ext cx="4000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/>
              <a:t>** Consolidado até outubro/2021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6464256-49BF-416B-A596-D04E324A71E3}"/>
              </a:ext>
            </a:extLst>
          </p:cNvPr>
          <p:cNvSpPr/>
          <p:nvPr/>
        </p:nvSpPr>
        <p:spPr>
          <a:xfrm>
            <a:off x="5904518" y="2079922"/>
            <a:ext cx="1596912" cy="93871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pt-BR" sz="5500" b="1" dirty="0">
                <a:solidFill>
                  <a:srgbClr val="548235"/>
                </a:solidFill>
                <a:latin typeface="Arial" panose="020B0604020202020204" pitchFamily="34" charset="0"/>
                <a:ea typeface="Noto Sans" panose="020B0502040504020204" pitchFamily="34"/>
                <a:cs typeface="Arial" panose="020B0604020202020204" pitchFamily="34" charset="0"/>
              </a:rPr>
              <a:t>99%</a:t>
            </a:r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C6ACE933-01B1-45E0-89E4-BBBE4585EA2C}"/>
              </a:ext>
            </a:extLst>
          </p:cNvPr>
          <p:cNvSpPr/>
          <p:nvPr/>
        </p:nvSpPr>
        <p:spPr>
          <a:xfrm>
            <a:off x="1929019" y="1483126"/>
            <a:ext cx="3691720" cy="3826048"/>
          </a:xfrm>
          <a:prstGeom prst="roundRect">
            <a:avLst/>
          </a:prstGeom>
          <a:solidFill>
            <a:schemeClr val="bg1"/>
          </a:solidFill>
          <a:ln>
            <a:solidFill>
              <a:srgbClr val="423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Raleway" panose="020B0503030101060003" pitchFamily="34" charset="77"/>
              </a:rPr>
              <a:t> </a:t>
            </a:r>
          </a:p>
        </p:txBody>
      </p:sp>
      <p:sp>
        <p:nvSpPr>
          <p:cNvPr id="16" name="TextBox 31">
            <a:extLst>
              <a:ext uri="{FF2B5EF4-FFF2-40B4-BE49-F238E27FC236}">
                <a16:creationId xmlns:a16="http://schemas.microsoft.com/office/drawing/2014/main" id="{AFB07064-92CF-4910-B367-B95BBB291853}"/>
              </a:ext>
            </a:extLst>
          </p:cNvPr>
          <p:cNvSpPr txBox="1"/>
          <p:nvPr/>
        </p:nvSpPr>
        <p:spPr>
          <a:xfrm>
            <a:off x="1934184" y="3353798"/>
            <a:ext cx="368655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pt-BR" sz="2800" b="1" dirty="0">
                <a:solidFill>
                  <a:srgbClr val="423591"/>
                </a:solidFill>
                <a:latin typeface="Arial" panose="020B0604020202020204" pitchFamily="34" charset="0"/>
                <a:ea typeface="Noto Sans" panose="020B0502040504020204" pitchFamily="34"/>
                <a:cs typeface="Arial" panose="020B0604020202020204" pitchFamily="34" charset="0"/>
              </a:rPr>
              <a:t>Denúncias registradas</a:t>
            </a:r>
            <a:endParaRPr kumimoji="0" lang="pt-BR" sz="2800" b="1" i="0" u="none" strike="noStrike" kern="1200" cap="none" spc="0" normalizeH="0" baseline="0" dirty="0">
              <a:ln>
                <a:noFill/>
              </a:ln>
              <a:solidFill>
                <a:srgbClr val="423591"/>
              </a:solidFill>
              <a:effectLst/>
              <a:uLnTx/>
              <a:uFillTx/>
              <a:latin typeface="Arial" panose="020B0604020202020204" pitchFamily="34" charset="0"/>
              <a:ea typeface="Noto Sans" panose="020B0502040504020204" pitchFamily="34"/>
              <a:cs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4DB7BD3-FB1E-4BAC-8971-8B8E68235B79}"/>
              </a:ext>
            </a:extLst>
          </p:cNvPr>
          <p:cNvSpPr/>
          <p:nvPr/>
        </p:nvSpPr>
        <p:spPr>
          <a:xfrm>
            <a:off x="2432203" y="2181858"/>
            <a:ext cx="26853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pt-BR" sz="5400" b="1" dirty="0">
                <a:solidFill>
                  <a:srgbClr val="423591"/>
                </a:solidFill>
                <a:latin typeface="Arial" panose="020B0604020202020204" pitchFamily="34" charset="0"/>
                <a:ea typeface="Noto Sans" panose="020B0502040504020204" pitchFamily="34"/>
                <a:cs typeface="Arial" panose="020B0604020202020204" pitchFamily="34" charset="0"/>
              </a:rPr>
              <a:t>264.324</a:t>
            </a:r>
          </a:p>
        </p:txBody>
      </p:sp>
    </p:spTree>
    <p:extLst>
      <p:ext uri="{BB962C8B-B14F-4D97-AF65-F5344CB8AC3E}">
        <p14:creationId xmlns:p14="http://schemas.microsoft.com/office/powerpoint/2010/main" val="1318267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">
            <a:extLst>
              <a:ext uri="{FF2B5EF4-FFF2-40B4-BE49-F238E27FC236}">
                <a16:creationId xmlns:a16="http://schemas.microsoft.com/office/drawing/2014/main" id="{219A0002-11F7-4073-8166-4C9A77DCE860}"/>
              </a:ext>
            </a:extLst>
          </p:cNvPr>
          <p:cNvSpPr txBox="1">
            <a:spLocks/>
          </p:cNvSpPr>
          <p:nvPr/>
        </p:nvSpPr>
        <p:spPr>
          <a:xfrm>
            <a:off x="468743" y="38739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Painéis de dados</a:t>
            </a:r>
          </a:p>
        </p:txBody>
      </p:sp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409637CC-A81C-4FFE-B3B3-70711BE20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264" y="1559709"/>
            <a:ext cx="5697993" cy="36090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517012B-959D-4F6B-B5EC-19610A45A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90" y="1559710"/>
            <a:ext cx="5627257" cy="360905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0A8019D-D5D3-46A2-9044-E2FF9D9D43D6}"/>
              </a:ext>
            </a:extLst>
          </p:cNvPr>
          <p:cNvSpPr txBox="1"/>
          <p:nvPr/>
        </p:nvSpPr>
        <p:spPr>
          <a:xfrm>
            <a:off x="4556940" y="5953757"/>
            <a:ext cx="2742414" cy="369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Link Painel Externo</a:t>
            </a:r>
            <a:endParaRPr lang="pt-BR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_VERDE" id="{318754A6-2065-3143-BD74-8A88B437800B}" vid="{53041949-1C55-0440-B71B-0BA668A81D02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955</Words>
  <Application>Microsoft Office PowerPoint</Application>
  <PresentationFormat>Widescreen</PresentationFormat>
  <Paragraphs>187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Alwyn New Rounded</vt:lpstr>
      <vt:lpstr>Arial</vt:lpstr>
      <vt:lpstr>Calibri</vt:lpstr>
      <vt:lpstr>Calibri Light</vt:lpstr>
      <vt:lpstr>GeosansLight</vt:lpstr>
      <vt:lpstr>Pragmatica Slabserif Book</vt:lpstr>
      <vt:lpstr>Raleway</vt:lpstr>
      <vt:lpstr>Tahoma</vt:lpstr>
      <vt:lpstr>Trebuchet MS</vt:lpstr>
      <vt:lpstr>Wingdings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2021-06-17T12:04:15Z</dcterms:created>
  <dcterms:modified xsi:type="dcterms:W3CDTF">2021-12-01T19:14:39Z</dcterms:modified>
</cp:coreProperties>
</file>