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0" r:id="rId3"/>
    <p:sldId id="281" r:id="rId4"/>
    <p:sldId id="282" r:id="rId5"/>
    <p:sldId id="284" r:id="rId6"/>
    <p:sldId id="283" r:id="rId7"/>
    <p:sldId id="287" r:id="rId8"/>
    <p:sldId id="324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77" r:id="rId17"/>
    <p:sldId id="295" r:id="rId18"/>
    <p:sldId id="296" r:id="rId19"/>
    <p:sldId id="297" r:id="rId20"/>
    <p:sldId id="325" r:id="rId21"/>
    <p:sldId id="298" r:id="rId22"/>
    <p:sldId id="302" r:id="rId23"/>
    <p:sldId id="327" r:id="rId24"/>
    <p:sldId id="299" r:id="rId25"/>
    <p:sldId id="278" r:id="rId26"/>
    <p:sldId id="301" r:id="rId27"/>
    <p:sldId id="300" r:id="rId28"/>
    <p:sldId id="326" r:id="rId29"/>
    <p:sldId id="303" r:id="rId30"/>
    <p:sldId id="304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6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17" r:id="rId50"/>
    <p:sldId id="323" r:id="rId51"/>
    <p:sldId id="319" r:id="rId52"/>
    <p:sldId id="320" r:id="rId53"/>
    <p:sldId id="322" r:id="rId54"/>
    <p:sldId id="265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885FEBD-FBA4-42C6-949D-A1C699698813}">
          <p14:sldIdLst>
            <p14:sldId id="256"/>
            <p14:sldId id="280"/>
            <p14:sldId id="281"/>
            <p14:sldId id="282"/>
            <p14:sldId id="284"/>
            <p14:sldId id="283"/>
            <p14:sldId id="287"/>
            <p14:sldId id="324"/>
            <p14:sldId id="288"/>
            <p14:sldId id="289"/>
            <p14:sldId id="290"/>
            <p14:sldId id="291"/>
            <p14:sldId id="292"/>
            <p14:sldId id="293"/>
            <p14:sldId id="294"/>
            <p14:sldId id="277"/>
            <p14:sldId id="295"/>
            <p14:sldId id="296"/>
            <p14:sldId id="297"/>
            <p14:sldId id="325"/>
            <p14:sldId id="298"/>
            <p14:sldId id="302"/>
            <p14:sldId id="327"/>
            <p14:sldId id="299"/>
            <p14:sldId id="278"/>
            <p14:sldId id="301"/>
            <p14:sldId id="300"/>
            <p14:sldId id="326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17"/>
            <p14:sldId id="323"/>
            <p14:sldId id="319"/>
            <p14:sldId id="320"/>
            <p14:sldId id="32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E7E7E"/>
    <a:srgbClr val="F6F6F6"/>
    <a:srgbClr val="716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529" autoAdjust="0"/>
  </p:normalViewPr>
  <p:slideViewPr>
    <p:cSldViewPr snapToGrid="0" showGuides="1">
      <p:cViewPr varScale="1">
        <p:scale>
          <a:sx n="69" d="100"/>
          <a:sy n="69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F423C-A0CB-40FB-8DA8-303C9F390E1C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660BD176-EAEF-479C-BEC0-323C032C1914}">
      <dgm:prSet phldrT="[Texto]" custT="1"/>
      <dgm:spPr/>
      <dgm:t>
        <a:bodyPr/>
        <a:lstStyle/>
        <a:p>
          <a:pPr algn="l"/>
          <a:r>
            <a:rPr lang="pt-BR" sz="1800" dirty="0">
              <a:solidFill>
                <a:srgbClr val="0070C0"/>
              </a:solidFill>
            </a:rPr>
            <a:t>Até 31/12/2020</a:t>
          </a:r>
          <a:r>
            <a:rPr lang="pt-BR" sz="1800" dirty="0"/>
            <a:t> – art. 8º, I (exercício de 2020)</a:t>
          </a:r>
        </a:p>
      </dgm:t>
    </dgm:pt>
    <dgm:pt modelId="{520267FB-C9CB-40E7-9FD9-6BD0233DA02A}" type="parTrans" cxnId="{A6C0A81C-774E-4447-88D3-0C4186EF3897}">
      <dgm:prSet/>
      <dgm:spPr/>
      <dgm:t>
        <a:bodyPr/>
        <a:lstStyle/>
        <a:p>
          <a:endParaRPr lang="pt-BR"/>
        </a:p>
      </dgm:t>
    </dgm:pt>
    <dgm:pt modelId="{E94E46E3-BF74-477C-9913-B682C412C0E7}" type="sibTrans" cxnId="{A6C0A81C-774E-4447-88D3-0C4186EF3897}">
      <dgm:prSet/>
      <dgm:spPr/>
      <dgm:t>
        <a:bodyPr/>
        <a:lstStyle/>
        <a:p>
          <a:endParaRPr lang="pt-BR"/>
        </a:p>
      </dgm:t>
    </dgm:pt>
    <dgm:pt modelId="{D0004AB0-DE40-43C1-8726-A5119C5C15E2}">
      <dgm:prSet phldrT="[Texto]" custT="1"/>
      <dgm:spPr/>
      <dgm:t>
        <a:bodyPr/>
        <a:lstStyle/>
        <a:p>
          <a:r>
            <a:rPr lang="pt-BR" sz="1800" dirty="0">
              <a:solidFill>
                <a:srgbClr val="0070C0"/>
              </a:solidFill>
            </a:rPr>
            <a:t>Até 31/03/2021</a:t>
          </a:r>
          <a:r>
            <a:rPr lang="pt-BR" sz="1800" dirty="0"/>
            <a:t> – Relatório de Gestão 2020 + Demonstrações Contábeis + Notas explicativas e demais documentos</a:t>
          </a:r>
        </a:p>
      </dgm:t>
    </dgm:pt>
    <dgm:pt modelId="{44D98BD4-390D-4CBC-A54D-4224E0E84322}" type="parTrans" cxnId="{AAEA5DBD-1A25-43C7-8185-A09399523A3E}">
      <dgm:prSet/>
      <dgm:spPr/>
      <dgm:t>
        <a:bodyPr/>
        <a:lstStyle/>
        <a:p>
          <a:endParaRPr lang="pt-BR"/>
        </a:p>
      </dgm:t>
    </dgm:pt>
    <dgm:pt modelId="{69A81C71-6E1E-48EA-9CE0-CECCABE88379}" type="sibTrans" cxnId="{AAEA5DBD-1A25-43C7-8185-A09399523A3E}">
      <dgm:prSet/>
      <dgm:spPr/>
      <dgm:t>
        <a:bodyPr/>
        <a:lstStyle/>
        <a:p>
          <a:endParaRPr lang="pt-BR"/>
        </a:p>
      </dgm:t>
    </dgm:pt>
    <dgm:pt modelId="{6E2427F5-63AC-4D75-BF0E-C1CBAA3AAE57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>
              <a:solidFill>
                <a:srgbClr val="0070C0"/>
              </a:solidFill>
            </a:rPr>
            <a:t>Até 31/12/2021 </a:t>
          </a:r>
          <a:r>
            <a:rPr lang="pt-BR" sz="1800" dirty="0"/>
            <a:t>– nova atualização das informações do Art. 8º, I, “a” a “e” (exercício de 2021) </a:t>
          </a:r>
        </a:p>
      </dgm:t>
    </dgm:pt>
    <dgm:pt modelId="{9C30F781-AE7A-4A07-95E3-0D0C1292F90F}" type="parTrans" cxnId="{A82A2D32-6755-4293-B86F-CF05746467D4}">
      <dgm:prSet/>
      <dgm:spPr/>
      <dgm:t>
        <a:bodyPr/>
        <a:lstStyle/>
        <a:p>
          <a:endParaRPr lang="pt-BR"/>
        </a:p>
      </dgm:t>
    </dgm:pt>
    <dgm:pt modelId="{D6BAA3C2-6281-4F1A-89B3-46D6CAF78F26}" type="sibTrans" cxnId="{A82A2D32-6755-4293-B86F-CF05746467D4}">
      <dgm:prSet/>
      <dgm:spPr/>
      <dgm:t>
        <a:bodyPr/>
        <a:lstStyle/>
        <a:p>
          <a:endParaRPr lang="pt-BR"/>
        </a:p>
      </dgm:t>
    </dgm:pt>
    <dgm:pt modelId="{D1A53030-576B-4553-81B7-43F92CC9716C}">
      <dgm:prSet/>
      <dgm:spPr/>
      <dgm:t>
        <a:bodyPr/>
        <a:lstStyle/>
        <a:p>
          <a:endParaRPr lang="pt-BR"/>
        </a:p>
      </dgm:t>
    </dgm:pt>
    <dgm:pt modelId="{229B8F16-5744-4A72-BE76-8699D1459011}" type="parTrans" cxnId="{7A95525B-DD2D-4E51-9C38-AF8FFB026FCE}">
      <dgm:prSet/>
      <dgm:spPr/>
      <dgm:t>
        <a:bodyPr/>
        <a:lstStyle/>
        <a:p>
          <a:endParaRPr lang="pt-BR"/>
        </a:p>
      </dgm:t>
    </dgm:pt>
    <dgm:pt modelId="{E15CD1F9-B893-4757-9B7D-A96C6229213B}" type="sibTrans" cxnId="{7A95525B-DD2D-4E51-9C38-AF8FFB026FCE}">
      <dgm:prSet/>
      <dgm:spPr/>
      <dgm:t>
        <a:bodyPr/>
        <a:lstStyle/>
        <a:p>
          <a:endParaRPr lang="pt-BR"/>
        </a:p>
      </dgm:t>
    </dgm:pt>
    <dgm:pt modelId="{EE25ED35-4015-422A-891F-DCD4EF7473CF}" type="pres">
      <dgm:prSet presAssocID="{30CF423C-A0CB-40FB-8DA8-303C9F390E1C}" presName="Name0" presStyleCnt="0">
        <dgm:presLayoutVars>
          <dgm:dir/>
          <dgm:resizeHandles val="exact"/>
        </dgm:presLayoutVars>
      </dgm:prSet>
      <dgm:spPr/>
    </dgm:pt>
    <dgm:pt modelId="{101F4DD0-B369-4FEE-ACF0-CEF99B4D2DD8}" type="pres">
      <dgm:prSet presAssocID="{30CF423C-A0CB-40FB-8DA8-303C9F390E1C}" presName="arrow" presStyleLbl="bgShp" presStyleIdx="0" presStyleCnt="1" custLinFactNeighborX="-63" custLinFactNeighborY="198"/>
      <dgm:spPr/>
    </dgm:pt>
    <dgm:pt modelId="{05888ABE-18DE-4569-9849-A4F10553C18E}" type="pres">
      <dgm:prSet presAssocID="{30CF423C-A0CB-40FB-8DA8-303C9F390E1C}" presName="points" presStyleCnt="0"/>
      <dgm:spPr/>
    </dgm:pt>
    <dgm:pt modelId="{240C9647-F82E-43B3-8A97-D718ED1DAEBA}" type="pres">
      <dgm:prSet presAssocID="{660BD176-EAEF-479C-BEC0-323C032C1914}" presName="compositeA" presStyleCnt="0"/>
      <dgm:spPr/>
    </dgm:pt>
    <dgm:pt modelId="{0D532B1D-9768-413B-9461-681A4F5A0BF3}" type="pres">
      <dgm:prSet presAssocID="{660BD176-EAEF-479C-BEC0-323C032C1914}" presName="textA" presStyleLbl="revTx" presStyleIdx="0" presStyleCnt="4" custScaleX="100812" custScaleY="74603" custLinFactNeighborX="-18601" custLinFactNeighborY="-546">
        <dgm:presLayoutVars>
          <dgm:bulletEnabled val="1"/>
        </dgm:presLayoutVars>
      </dgm:prSet>
      <dgm:spPr/>
    </dgm:pt>
    <dgm:pt modelId="{38F0882F-1E30-4082-B1D7-7B66EDAE16BB}" type="pres">
      <dgm:prSet presAssocID="{660BD176-EAEF-479C-BEC0-323C032C1914}" presName="circleA" presStyleLbl="node1" presStyleIdx="0" presStyleCnt="4" custLinFactNeighborX="-1077" custLinFactNeighborY="21825"/>
      <dgm:spPr/>
    </dgm:pt>
    <dgm:pt modelId="{5D469232-93A3-4F48-8C84-7E2D4A95FC41}" type="pres">
      <dgm:prSet presAssocID="{660BD176-EAEF-479C-BEC0-323C032C1914}" presName="spaceA" presStyleCnt="0"/>
      <dgm:spPr/>
    </dgm:pt>
    <dgm:pt modelId="{DE48F34A-A5E4-44C7-972A-06352883F7F5}" type="pres">
      <dgm:prSet presAssocID="{E94E46E3-BF74-477C-9913-B682C412C0E7}" presName="space" presStyleCnt="0"/>
      <dgm:spPr/>
    </dgm:pt>
    <dgm:pt modelId="{D833E7CB-F133-4658-A60C-29705D34D5D0}" type="pres">
      <dgm:prSet presAssocID="{D0004AB0-DE40-43C1-8726-A5119C5C15E2}" presName="compositeB" presStyleCnt="0"/>
      <dgm:spPr/>
    </dgm:pt>
    <dgm:pt modelId="{55463069-9079-407F-AD62-27A71B1B03E2}" type="pres">
      <dgm:prSet presAssocID="{D0004AB0-DE40-43C1-8726-A5119C5C15E2}" presName="textB" presStyleLbl="revTx" presStyleIdx="1" presStyleCnt="4" custScaleX="124997" custScaleY="78869" custLinFactY="-52703" custLinFactNeighborX="-4439" custLinFactNeighborY="-100000">
        <dgm:presLayoutVars>
          <dgm:bulletEnabled val="1"/>
        </dgm:presLayoutVars>
      </dgm:prSet>
      <dgm:spPr/>
    </dgm:pt>
    <dgm:pt modelId="{AF8F96DD-1962-45EC-B16E-B07B29651C97}" type="pres">
      <dgm:prSet presAssocID="{D0004AB0-DE40-43C1-8726-A5119C5C15E2}" presName="circleB" presStyleLbl="node1" presStyleIdx="1" presStyleCnt="4" custLinFactNeighborX="-16545" custLinFactNeighborY="-20635"/>
      <dgm:spPr/>
    </dgm:pt>
    <dgm:pt modelId="{3BFC0DCA-F314-48E6-B4D9-3B296768F9C7}" type="pres">
      <dgm:prSet presAssocID="{D0004AB0-DE40-43C1-8726-A5119C5C15E2}" presName="spaceB" presStyleCnt="0"/>
      <dgm:spPr/>
    </dgm:pt>
    <dgm:pt modelId="{6D4B7EA9-DA67-4EE6-AFC9-CF4996505DAE}" type="pres">
      <dgm:prSet presAssocID="{69A81C71-6E1E-48EA-9CE0-CECCABE88379}" presName="space" presStyleCnt="0"/>
      <dgm:spPr/>
    </dgm:pt>
    <dgm:pt modelId="{48CE9818-C749-4774-B50E-4A80525CE802}" type="pres">
      <dgm:prSet presAssocID="{D1A53030-576B-4553-81B7-43F92CC9716C}" presName="compositeA" presStyleCnt="0"/>
      <dgm:spPr/>
    </dgm:pt>
    <dgm:pt modelId="{56F3BA68-C30F-4E75-B367-1A4AC10C73C4}" type="pres">
      <dgm:prSet presAssocID="{D1A53030-576B-4553-81B7-43F92CC9716C}" presName="textA" presStyleLbl="revTx" presStyleIdx="2" presStyleCnt="4">
        <dgm:presLayoutVars>
          <dgm:bulletEnabled val="1"/>
        </dgm:presLayoutVars>
      </dgm:prSet>
      <dgm:spPr/>
    </dgm:pt>
    <dgm:pt modelId="{80B8EDEB-2C16-4389-9D62-3A2CA2809BFC}" type="pres">
      <dgm:prSet presAssocID="{D1A53030-576B-4553-81B7-43F92CC9716C}" presName="circleA" presStyleLbl="node1" presStyleIdx="2" presStyleCnt="4"/>
      <dgm:spPr/>
    </dgm:pt>
    <dgm:pt modelId="{BC6E8857-F57A-4A4A-9A62-5C0DE3FA9167}" type="pres">
      <dgm:prSet presAssocID="{D1A53030-576B-4553-81B7-43F92CC9716C}" presName="spaceA" presStyleCnt="0"/>
      <dgm:spPr/>
    </dgm:pt>
    <dgm:pt modelId="{01D0A13F-93DF-4C5F-9525-4C5E7BCDBEE4}" type="pres">
      <dgm:prSet presAssocID="{E15CD1F9-B893-4757-9B7D-A96C6229213B}" presName="space" presStyleCnt="0"/>
      <dgm:spPr/>
    </dgm:pt>
    <dgm:pt modelId="{A583B706-CDEC-4728-9708-9BF59F7966B4}" type="pres">
      <dgm:prSet presAssocID="{6E2427F5-63AC-4D75-BF0E-C1CBAA3AAE57}" presName="compositeB" presStyleCnt="0"/>
      <dgm:spPr/>
    </dgm:pt>
    <dgm:pt modelId="{05D1273A-44E5-4B45-9EB3-87C4F5584630}" type="pres">
      <dgm:prSet presAssocID="{6E2427F5-63AC-4D75-BF0E-C1CBAA3AAE57}" presName="textB" presStyleLbl="revTx" presStyleIdx="3" presStyleCnt="4" custLinFactNeighborX="-2956" custLinFactNeighborY="18155">
        <dgm:presLayoutVars>
          <dgm:bulletEnabled val="1"/>
        </dgm:presLayoutVars>
      </dgm:prSet>
      <dgm:spPr/>
    </dgm:pt>
    <dgm:pt modelId="{02CCEFD9-BE4C-4726-AE4C-B99C4B4C7519}" type="pres">
      <dgm:prSet presAssocID="{6E2427F5-63AC-4D75-BF0E-C1CBAA3AAE57}" presName="circleB" presStyleLbl="node1" presStyleIdx="3" presStyleCnt="4"/>
      <dgm:spPr/>
    </dgm:pt>
    <dgm:pt modelId="{6C5AD0E6-F4F5-4DDC-A62A-761F08D049CF}" type="pres">
      <dgm:prSet presAssocID="{6E2427F5-63AC-4D75-BF0E-C1CBAA3AAE57}" presName="spaceB" presStyleCnt="0"/>
      <dgm:spPr/>
    </dgm:pt>
  </dgm:ptLst>
  <dgm:cxnLst>
    <dgm:cxn modelId="{A6C0A81C-774E-4447-88D3-0C4186EF3897}" srcId="{30CF423C-A0CB-40FB-8DA8-303C9F390E1C}" destId="{660BD176-EAEF-479C-BEC0-323C032C1914}" srcOrd="0" destOrd="0" parTransId="{520267FB-C9CB-40E7-9FD9-6BD0233DA02A}" sibTransId="{E94E46E3-BF74-477C-9913-B682C412C0E7}"/>
    <dgm:cxn modelId="{1740F52E-96B3-42AE-B6B6-1B1FE7B79FBB}" type="presOf" srcId="{30CF423C-A0CB-40FB-8DA8-303C9F390E1C}" destId="{EE25ED35-4015-422A-891F-DCD4EF7473CF}" srcOrd="0" destOrd="0" presId="urn:microsoft.com/office/officeart/2005/8/layout/hProcess11"/>
    <dgm:cxn modelId="{A82A2D32-6755-4293-B86F-CF05746467D4}" srcId="{30CF423C-A0CB-40FB-8DA8-303C9F390E1C}" destId="{6E2427F5-63AC-4D75-BF0E-C1CBAA3AAE57}" srcOrd="3" destOrd="0" parTransId="{9C30F781-AE7A-4A07-95E3-0D0C1292F90F}" sibTransId="{D6BAA3C2-6281-4F1A-89B3-46D6CAF78F26}"/>
    <dgm:cxn modelId="{7A95525B-DD2D-4E51-9C38-AF8FFB026FCE}" srcId="{30CF423C-A0CB-40FB-8DA8-303C9F390E1C}" destId="{D1A53030-576B-4553-81B7-43F92CC9716C}" srcOrd="2" destOrd="0" parTransId="{229B8F16-5744-4A72-BE76-8699D1459011}" sibTransId="{E15CD1F9-B893-4757-9B7D-A96C6229213B}"/>
    <dgm:cxn modelId="{A6992566-7188-4553-98DA-3EFEF456C206}" type="presOf" srcId="{D0004AB0-DE40-43C1-8726-A5119C5C15E2}" destId="{55463069-9079-407F-AD62-27A71B1B03E2}" srcOrd="0" destOrd="0" presId="urn:microsoft.com/office/officeart/2005/8/layout/hProcess11"/>
    <dgm:cxn modelId="{AAEA5DBD-1A25-43C7-8185-A09399523A3E}" srcId="{30CF423C-A0CB-40FB-8DA8-303C9F390E1C}" destId="{D0004AB0-DE40-43C1-8726-A5119C5C15E2}" srcOrd="1" destOrd="0" parTransId="{44D98BD4-390D-4CBC-A54D-4224E0E84322}" sibTransId="{69A81C71-6E1E-48EA-9CE0-CECCABE88379}"/>
    <dgm:cxn modelId="{E7EBA7C8-E104-450C-8DC7-6D528CA81090}" type="presOf" srcId="{6E2427F5-63AC-4D75-BF0E-C1CBAA3AAE57}" destId="{05D1273A-44E5-4B45-9EB3-87C4F5584630}" srcOrd="0" destOrd="0" presId="urn:microsoft.com/office/officeart/2005/8/layout/hProcess11"/>
    <dgm:cxn modelId="{D8EFBBD3-D07A-4770-9F5E-5EB9004968D4}" type="presOf" srcId="{D1A53030-576B-4553-81B7-43F92CC9716C}" destId="{56F3BA68-C30F-4E75-B367-1A4AC10C73C4}" srcOrd="0" destOrd="0" presId="urn:microsoft.com/office/officeart/2005/8/layout/hProcess11"/>
    <dgm:cxn modelId="{4B9B06F1-C5FC-4D67-AC0C-A9EA78D5847C}" type="presOf" srcId="{660BD176-EAEF-479C-BEC0-323C032C1914}" destId="{0D532B1D-9768-413B-9461-681A4F5A0BF3}" srcOrd="0" destOrd="0" presId="urn:microsoft.com/office/officeart/2005/8/layout/hProcess11"/>
    <dgm:cxn modelId="{F3F378C5-8B13-4E85-8BF3-6D22F84FE6EE}" type="presParOf" srcId="{EE25ED35-4015-422A-891F-DCD4EF7473CF}" destId="{101F4DD0-B369-4FEE-ACF0-CEF99B4D2DD8}" srcOrd="0" destOrd="0" presId="urn:microsoft.com/office/officeart/2005/8/layout/hProcess11"/>
    <dgm:cxn modelId="{87FB3E73-8A0F-490F-B15D-8F76C7AF7E89}" type="presParOf" srcId="{EE25ED35-4015-422A-891F-DCD4EF7473CF}" destId="{05888ABE-18DE-4569-9849-A4F10553C18E}" srcOrd="1" destOrd="0" presId="urn:microsoft.com/office/officeart/2005/8/layout/hProcess11"/>
    <dgm:cxn modelId="{DBB62D92-6699-4F9B-8B7D-64246D349F6E}" type="presParOf" srcId="{05888ABE-18DE-4569-9849-A4F10553C18E}" destId="{240C9647-F82E-43B3-8A97-D718ED1DAEBA}" srcOrd="0" destOrd="0" presId="urn:microsoft.com/office/officeart/2005/8/layout/hProcess11"/>
    <dgm:cxn modelId="{CD282CF6-E82F-432D-B854-478B2D6C6CB1}" type="presParOf" srcId="{240C9647-F82E-43B3-8A97-D718ED1DAEBA}" destId="{0D532B1D-9768-413B-9461-681A4F5A0BF3}" srcOrd="0" destOrd="0" presId="urn:microsoft.com/office/officeart/2005/8/layout/hProcess11"/>
    <dgm:cxn modelId="{C6E13988-2B68-49F2-A9D1-6647EAB3E679}" type="presParOf" srcId="{240C9647-F82E-43B3-8A97-D718ED1DAEBA}" destId="{38F0882F-1E30-4082-B1D7-7B66EDAE16BB}" srcOrd="1" destOrd="0" presId="urn:microsoft.com/office/officeart/2005/8/layout/hProcess11"/>
    <dgm:cxn modelId="{8F50280B-EA35-45A4-AC6B-78C1E45426A2}" type="presParOf" srcId="{240C9647-F82E-43B3-8A97-D718ED1DAEBA}" destId="{5D469232-93A3-4F48-8C84-7E2D4A95FC41}" srcOrd="2" destOrd="0" presId="urn:microsoft.com/office/officeart/2005/8/layout/hProcess11"/>
    <dgm:cxn modelId="{002C37BE-094D-4715-8D4F-158AB55A131F}" type="presParOf" srcId="{05888ABE-18DE-4569-9849-A4F10553C18E}" destId="{DE48F34A-A5E4-44C7-972A-06352883F7F5}" srcOrd="1" destOrd="0" presId="urn:microsoft.com/office/officeart/2005/8/layout/hProcess11"/>
    <dgm:cxn modelId="{1F48296A-18AC-4EB6-84A9-D2EEF8B3B335}" type="presParOf" srcId="{05888ABE-18DE-4569-9849-A4F10553C18E}" destId="{D833E7CB-F133-4658-A60C-29705D34D5D0}" srcOrd="2" destOrd="0" presId="urn:microsoft.com/office/officeart/2005/8/layout/hProcess11"/>
    <dgm:cxn modelId="{CB90E9AF-F74D-4F27-B1B0-DB2F9BA134FC}" type="presParOf" srcId="{D833E7CB-F133-4658-A60C-29705D34D5D0}" destId="{55463069-9079-407F-AD62-27A71B1B03E2}" srcOrd="0" destOrd="0" presId="urn:microsoft.com/office/officeart/2005/8/layout/hProcess11"/>
    <dgm:cxn modelId="{656010CA-5F09-4356-8330-995D23F9BDFF}" type="presParOf" srcId="{D833E7CB-F133-4658-A60C-29705D34D5D0}" destId="{AF8F96DD-1962-45EC-B16E-B07B29651C97}" srcOrd="1" destOrd="0" presId="urn:microsoft.com/office/officeart/2005/8/layout/hProcess11"/>
    <dgm:cxn modelId="{29905129-9CE1-4E8B-BF53-01CE08534E68}" type="presParOf" srcId="{D833E7CB-F133-4658-A60C-29705D34D5D0}" destId="{3BFC0DCA-F314-48E6-B4D9-3B296768F9C7}" srcOrd="2" destOrd="0" presId="urn:microsoft.com/office/officeart/2005/8/layout/hProcess11"/>
    <dgm:cxn modelId="{3A2B1D2B-AB4F-43A6-BED5-81544A8B7696}" type="presParOf" srcId="{05888ABE-18DE-4569-9849-A4F10553C18E}" destId="{6D4B7EA9-DA67-4EE6-AFC9-CF4996505DAE}" srcOrd="3" destOrd="0" presId="urn:microsoft.com/office/officeart/2005/8/layout/hProcess11"/>
    <dgm:cxn modelId="{46F69D6C-1A4D-4265-AC6C-4ACAE5E049B0}" type="presParOf" srcId="{05888ABE-18DE-4569-9849-A4F10553C18E}" destId="{48CE9818-C749-4774-B50E-4A80525CE802}" srcOrd="4" destOrd="0" presId="urn:microsoft.com/office/officeart/2005/8/layout/hProcess11"/>
    <dgm:cxn modelId="{F1ED757D-D903-4A6F-953C-586E425DD24A}" type="presParOf" srcId="{48CE9818-C749-4774-B50E-4A80525CE802}" destId="{56F3BA68-C30F-4E75-B367-1A4AC10C73C4}" srcOrd="0" destOrd="0" presId="urn:microsoft.com/office/officeart/2005/8/layout/hProcess11"/>
    <dgm:cxn modelId="{6F421251-1D05-4AE6-9CEC-E4D482444BCD}" type="presParOf" srcId="{48CE9818-C749-4774-B50E-4A80525CE802}" destId="{80B8EDEB-2C16-4389-9D62-3A2CA2809BFC}" srcOrd="1" destOrd="0" presId="urn:microsoft.com/office/officeart/2005/8/layout/hProcess11"/>
    <dgm:cxn modelId="{906A4BC6-3B9E-455C-8366-426E6F0758CE}" type="presParOf" srcId="{48CE9818-C749-4774-B50E-4A80525CE802}" destId="{BC6E8857-F57A-4A4A-9A62-5C0DE3FA9167}" srcOrd="2" destOrd="0" presId="urn:microsoft.com/office/officeart/2005/8/layout/hProcess11"/>
    <dgm:cxn modelId="{9D48A9AF-D836-4FD0-92B5-BB0481C8F4F6}" type="presParOf" srcId="{05888ABE-18DE-4569-9849-A4F10553C18E}" destId="{01D0A13F-93DF-4C5F-9525-4C5E7BCDBEE4}" srcOrd="5" destOrd="0" presId="urn:microsoft.com/office/officeart/2005/8/layout/hProcess11"/>
    <dgm:cxn modelId="{417762D1-3DEF-4383-90EC-F8924145AC88}" type="presParOf" srcId="{05888ABE-18DE-4569-9849-A4F10553C18E}" destId="{A583B706-CDEC-4728-9708-9BF59F7966B4}" srcOrd="6" destOrd="0" presId="urn:microsoft.com/office/officeart/2005/8/layout/hProcess11"/>
    <dgm:cxn modelId="{C9D8AA7F-CDB6-4AF6-A05F-19E5D131C5AA}" type="presParOf" srcId="{A583B706-CDEC-4728-9708-9BF59F7966B4}" destId="{05D1273A-44E5-4B45-9EB3-87C4F5584630}" srcOrd="0" destOrd="0" presId="urn:microsoft.com/office/officeart/2005/8/layout/hProcess11"/>
    <dgm:cxn modelId="{AF88249C-1497-4843-9B6C-A3AAF47F7A66}" type="presParOf" srcId="{A583B706-CDEC-4728-9708-9BF59F7966B4}" destId="{02CCEFD9-BE4C-4726-AE4C-B99C4B4C7519}" srcOrd="1" destOrd="0" presId="urn:microsoft.com/office/officeart/2005/8/layout/hProcess11"/>
    <dgm:cxn modelId="{256D05FD-70C6-41AD-A79D-21A2B91D615C}" type="presParOf" srcId="{A583B706-CDEC-4728-9708-9BF59F7966B4}" destId="{6C5AD0E6-F4F5-4DDC-A62A-761F08D049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F423C-A0CB-40FB-8DA8-303C9F390E1C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660BD176-EAEF-479C-BEC0-323C032C1914}">
      <dgm:prSet phldrT="[Texto]" custT="1"/>
      <dgm:spPr/>
      <dgm:t>
        <a:bodyPr/>
        <a:lstStyle/>
        <a:p>
          <a:pPr algn="l"/>
          <a:endParaRPr lang="pt-BR" sz="1800" dirty="0"/>
        </a:p>
      </dgm:t>
    </dgm:pt>
    <dgm:pt modelId="{520267FB-C9CB-40E7-9FD9-6BD0233DA02A}" type="parTrans" cxnId="{A6C0A81C-774E-4447-88D3-0C4186EF3897}">
      <dgm:prSet/>
      <dgm:spPr/>
      <dgm:t>
        <a:bodyPr/>
        <a:lstStyle/>
        <a:p>
          <a:endParaRPr lang="pt-BR"/>
        </a:p>
      </dgm:t>
    </dgm:pt>
    <dgm:pt modelId="{E94E46E3-BF74-477C-9913-B682C412C0E7}" type="sibTrans" cxnId="{A6C0A81C-774E-4447-88D3-0C4186EF3897}">
      <dgm:prSet/>
      <dgm:spPr/>
      <dgm:t>
        <a:bodyPr/>
        <a:lstStyle/>
        <a:p>
          <a:endParaRPr lang="pt-BR"/>
        </a:p>
      </dgm:t>
    </dgm:pt>
    <dgm:pt modelId="{D0004AB0-DE40-43C1-8726-A5119C5C15E2}">
      <dgm:prSet phldrT="[Texto]" custT="1"/>
      <dgm:spPr/>
      <dgm:t>
        <a:bodyPr/>
        <a:lstStyle/>
        <a:p>
          <a:r>
            <a:rPr lang="pt-BR" sz="1800" dirty="0">
              <a:solidFill>
                <a:srgbClr val="0070C0"/>
              </a:solidFill>
            </a:rPr>
            <a:t>Até 31/03/2022</a:t>
          </a:r>
          <a:r>
            <a:rPr lang="pt-BR" sz="1800" dirty="0"/>
            <a:t> – Relatório de Gestão 2021 + Demonstrações Contábeis + Notas explicativas e demais documentos</a:t>
          </a:r>
        </a:p>
      </dgm:t>
    </dgm:pt>
    <dgm:pt modelId="{44D98BD4-390D-4CBC-A54D-4224E0E84322}" type="parTrans" cxnId="{AAEA5DBD-1A25-43C7-8185-A09399523A3E}">
      <dgm:prSet/>
      <dgm:spPr/>
      <dgm:t>
        <a:bodyPr/>
        <a:lstStyle/>
        <a:p>
          <a:endParaRPr lang="pt-BR"/>
        </a:p>
      </dgm:t>
    </dgm:pt>
    <dgm:pt modelId="{69A81C71-6E1E-48EA-9CE0-CECCABE88379}" type="sibTrans" cxnId="{AAEA5DBD-1A25-43C7-8185-A09399523A3E}">
      <dgm:prSet/>
      <dgm:spPr/>
      <dgm:t>
        <a:bodyPr/>
        <a:lstStyle/>
        <a:p>
          <a:endParaRPr lang="pt-BR"/>
        </a:p>
      </dgm:t>
    </dgm:pt>
    <dgm:pt modelId="{6E2427F5-63AC-4D75-BF0E-C1CBAA3AAE57}">
      <dgm:prSet phldrT="[Texto]" custT="1"/>
      <dgm:spPr/>
      <dgm:t>
        <a:bodyPr/>
        <a:lstStyle/>
        <a:p>
          <a:endParaRPr lang="pt-BR" sz="1800" dirty="0"/>
        </a:p>
        <a:p>
          <a:r>
            <a:rPr lang="pt-BR" sz="1800" dirty="0">
              <a:solidFill>
                <a:srgbClr val="0070C0"/>
              </a:solidFill>
            </a:rPr>
            <a:t>Até 31/12/2021 </a:t>
          </a:r>
          <a:r>
            <a:rPr lang="pt-BR" sz="1800" dirty="0"/>
            <a:t>– nova atualização das informações do Art. 8º, I, “a” a “e” (exercício de 2022) </a:t>
          </a:r>
        </a:p>
      </dgm:t>
    </dgm:pt>
    <dgm:pt modelId="{9C30F781-AE7A-4A07-95E3-0D0C1292F90F}" type="parTrans" cxnId="{A82A2D32-6755-4293-B86F-CF05746467D4}">
      <dgm:prSet/>
      <dgm:spPr/>
      <dgm:t>
        <a:bodyPr/>
        <a:lstStyle/>
        <a:p>
          <a:endParaRPr lang="pt-BR"/>
        </a:p>
      </dgm:t>
    </dgm:pt>
    <dgm:pt modelId="{D6BAA3C2-6281-4F1A-89B3-46D6CAF78F26}" type="sibTrans" cxnId="{A82A2D32-6755-4293-B86F-CF05746467D4}">
      <dgm:prSet/>
      <dgm:spPr/>
      <dgm:t>
        <a:bodyPr/>
        <a:lstStyle/>
        <a:p>
          <a:endParaRPr lang="pt-BR"/>
        </a:p>
      </dgm:t>
    </dgm:pt>
    <dgm:pt modelId="{D1A53030-576B-4553-81B7-43F92CC9716C}">
      <dgm:prSet/>
      <dgm:spPr/>
      <dgm:t>
        <a:bodyPr/>
        <a:lstStyle/>
        <a:p>
          <a:endParaRPr lang="pt-BR"/>
        </a:p>
      </dgm:t>
    </dgm:pt>
    <dgm:pt modelId="{229B8F16-5744-4A72-BE76-8699D1459011}" type="parTrans" cxnId="{7A95525B-DD2D-4E51-9C38-AF8FFB026FCE}">
      <dgm:prSet/>
      <dgm:spPr/>
      <dgm:t>
        <a:bodyPr/>
        <a:lstStyle/>
        <a:p>
          <a:endParaRPr lang="pt-BR"/>
        </a:p>
      </dgm:t>
    </dgm:pt>
    <dgm:pt modelId="{E15CD1F9-B893-4757-9B7D-A96C6229213B}" type="sibTrans" cxnId="{7A95525B-DD2D-4E51-9C38-AF8FFB026FCE}">
      <dgm:prSet/>
      <dgm:spPr/>
      <dgm:t>
        <a:bodyPr/>
        <a:lstStyle/>
        <a:p>
          <a:endParaRPr lang="pt-BR"/>
        </a:p>
      </dgm:t>
    </dgm:pt>
    <dgm:pt modelId="{EE25ED35-4015-422A-891F-DCD4EF7473CF}" type="pres">
      <dgm:prSet presAssocID="{30CF423C-A0CB-40FB-8DA8-303C9F390E1C}" presName="Name0" presStyleCnt="0">
        <dgm:presLayoutVars>
          <dgm:dir/>
          <dgm:resizeHandles val="exact"/>
        </dgm:presLayoutVars>
      </dgm:prSet>
      <dgm:spPr/>
    </dgm:pt>
    <dgm:pt modelId="{101F4DD0-B369-4FEE-ACF0-CEF99B4D2DD8}" type="pres">
      <dgm:prSet presAssocID="{30CF423C-A0CB-40FB-8DA8-303C9F390E1C}" presName="arrow" presStyleLbl="bgShp" presStyleIdx="0" presStyleCnt="1" custLinFactNeighborX="-63" custLinFactNeighborY="198"/>
      <dgm:spPr/>
    </dgm:pt>
    <dgm:pt modelId="{05888ABE-18DE-4569-9849-A4F10553C18E}" type="pres">
      <dgm:prSet presAssocID="{30CF423C-A0CB-40FB-8DA8-303C9F390E1C}" presName="points" presStyleCnt="0"/>
      <dgm:spPr/>
    </dgm:pt>
    <dgm:pt modelId="{240C9647-F82E-43B3-8A97-D718ED1DAEBA}" type="pres">
      <dgm:prSet presAssocID="{660BD176-EAEF-479C-BEC0-323C032C1914}" presName="compositeA" presStyleCnt="0"/>
      <dgm:spPr/>
    </dgm:pt>
    <dgm:pt modelId="{0D532B1D-9768-413B-9461-681A4F5A0BF3}" type="pres">
      <dgm:prSet presAssocID="{660BD176-EAEF-479C-BEC0-323C032C1914}" presName="textA" presStyleLbl="revTx" presStyleIdx="0" presStyleCnt="4" custScaleX="100812" custScaleY="74603" custLinFactNeighborX="-18601" custLinFactNeighborY="-546">
        <dgm:presLayoutVars>
          <dgm:bulletEnabled val="1"/>
        </dgm:presLayoutVars>
      </dgm:prSet>
      <dgm:spPr/>
    </dgm:pt>
    <dgm:pt modelId="{38F0882F-1E30-4082-B1D7-7B66EDAE16BB}" type="pres">
      <dgm:prSet presAssocID="{660BD176-EAEF-479C-BEC0-323C032C1914}" presName="circleA" presStyleLbl="node1" presStyleIdx="0" presStyleCnt="4" custLinFactNeighborX="-1077" custLinFactNeighborY="21825"/>
      <dgm:spPr/>
    </dgm:pt>
    <dgm:pt modelId="{5D469232-93A3-4F48-8C84-7E2D4A95FC41}" type="pres">
      <dgm:prSet presAssocID="{660BD176-EAEF-479C-BEC0-323C032C1914}" presName="spaceA" presStyleCnt="0"/>
      <dgm:spPr/>
    </dgm:pt>
    <dgm:pt modelId="{DE48F34A-A5E4-44C7-972A-06352883F7F5}" type="pres">
      <dgm:prSet presAssocID="{E94E46E3-BF74-477C-9913-B682C412C0E7}" presName="space" presStyleCnt="0"/>
      <dgm:spPr/>
    </dgm:pt>
    <dgm:pt modelId="{D833E7CB-F133-4658-A60C-29705D34D5D0}" type="pres">
      <dgm:prSet presAssocID="{D0004AB0-DE40-43C1-8726-A5119C5C15E2}" presName="compositeB" presStyleCnt="0"/>
      <dgm:spPr/>
    </dgm:pt>
    <dgm:pt modelId="{55463069-9079-407F-AD62-27A71B1B03E2}" type="pres">
      <dgm:prSet presAssocID="{D0004AB0-DE40-43C1-8726-A5119C5C15E2}" presName="textB" presStyleLbl="revTx" presStyleIdx="1" presStyleCnt="4" custScaleX="124997" custScaleY="78869" custLinFactY="-52703" custLinFactNeighborX="-4439" custLinFactNeighborY="-100000">
        <dgm:presLayoutVars>
          <dgm:bulletEnabled val="1"/>
        </dgm:presLayoutVars>
      </dgm:prSet>
      <dgm:spPr/>
    </dgm:pt>
    <dgm:pt modelId="{AF8F96DD-1962-45EC-B16E-B07B29651C97}" type="pres">
      <dgm:prSet presAssocID="{D0004AB0-DE40-43C1-8726-A5119C5C15E2}" presName="circleB" presStyleLbl="node1" presStyleIdx="1" presStyleCnt="4" custLinFactNeighborX="-16545" custLinFactNeighborY="-20635"/>
      <dgm:spPr/>
    </dgm:pt>
    <dgm:pt modelId="{3BFC0DCA-F314-48E6-B4D9-3B296768F9C7}" type="pres">
      <dgm:prSet presAssocID="{D0004AB0-DE40-43C1-8726-A5119C5C15E2}" presName="spaceB" presStyleCnt="0"/>
      <dgm:spPr/>
    </dgm:pt>
    <dgm:pt modelId="{6D4B7EA9-DA67-4EE6-AFC9-CF4996505DAE}" type="pres">
      <dgm:prSet presAssocID="{69A81C71-6E1E-48EA-9CE0-CECCABE88379}" presName="space" presStyleCnt="0"/>
      <dgm:spPr/>
    </dgm:pt>
    <dgm:pt modelId="{48CE9818-C749-4774-B50E-4A80525CE802}" type="pres">
      <dgm:prSet presAssocID="{D1A53030-576B-4553-81B7-43F92CC9716C}" presName="compositeA" presStyleCnt="0"/>
      <dgm:spPr/>
    </dgm:pt>
    <dgm:pt modelId="{56F3BA68-C30F-4E75-B367-1A4AC10C73C4}" type="pres">
      <dgm:prSet presAssocID="{D1A53030-576B-4553-81B7-43F92CC9716C}" presName="textA" presStyleLbl="revTx" presStyleIdx="2" presStyleCnt="4">
        <dgm:presLayoutVars>
          <dgm:bulletEnabled val="1"/>
        </dgm:presLayoutVars>
      </dgm:prSet>
      <dgm:spPr/>
    </dgm:pt>
    <dgm:pt modelId="{80B8EDEB-2C16-4389-9D62-3A2CA2809BFC}" type="pres">
      <dgm:prSet presAssocID="{D1A53030-576B-4553-81B7-43F92CC9716C}" presName="circleA" presStyleLbl="node1" presStyleIdx="2" presStyleCnt="4"/>
      <dgm:spPr/>
    </dgm:pt>
    <dgm:pt modelId="{BC6E8857-F57A-4A4A-9A62-5C0DE3FA9167}" type="pres">
      <dgm:prSet presAssocID="{D1A53030-576B-4553-81B7-43F92CC9716C}" presName="spaceA" presStyleCnt="0"/>
      <dgm:spPr/>
    </dgm:pt>
    <dgm:pt modelId="{01D0A13F-93DF-4C5F-9525-4C5E7BCDBEE4}" type="pres">
      <dgm:prSet presAssocID="{E15CD1F9-B893-4757-9B7D-A96C6229213B}" presName="space" presStyleCnt="0"/>
      <dgm:spPr/>
    </dgm:pt>
    <dgm:pt modelId="{A583B706-CDEC-4728-9708-9BF59F7966B4}" type="pres">
      <dgm:prSet presAssocID="{6E2427F5-63AC-4D75-BF0E-C1CBAA3AAE57}" presName="compositeB" presStyleCnt="0"/>
      <dgm:spPr/>
    </dgm:pt>
    <dgm:pt modelId="{05D1273A-44E5-4B45-9EB3-87C4F5584630}" type="pres">
      <dgm:prSet presAssocID="{6E2427F5-63AC-4D75-BF0E-C1CBAA3AAE57}" presName="textB" presStyleLbl="revTx" presStyleIdx="3" presStyleCnt="4" custLinFactNeighborX="-2956" custLinFactNeighborY="18155">
        <dgm:presLayoutVars>
          <dgm:bulletEnabled val="1"/>
        </dgm:presLayoutVars>
      </dgm:prSet>
      <dgm:spPr/>
    </dgm:pt>
    <dgm:pt modelId="{02CCEFD9-BE4C-4726-AE4C-B99C4B4C7519}" type="pres">
      <dgm:prSet presAssocID="{6E2427F5-63AC-4D75-BF0E-C1CBAA3AAE57}" presName="circleB" presStyleLbl="node1" presStyleIdx="3" presStyleCnt="4"/>
      <dgm:spPr/>
    </dgm:pt>
    <dgm:pt modelId="{6C5AD0E6-F4F5-4DDC-A62A-761F08D049CF}" type="pres">
      <dgm:prSet presAssocID="{6E2427F5-63AC-4D75-BF0E-C1CBAA3AAE57}" presName="spaceB" presStyleCnt="0"/>
      <dgm:spPr/>
    </dgm:pt>
  </dgm:ptLst>
  <dgm:cxnLst>
    <dgm:cxn modelId="{A6C0A81C-774E-4447-88D3-0C4186EF3897}" srcId="{30CF423C-A0CB-40FB-8DA8-303C9F390E1C}" destId="{660BD176-EAEF-479C-BEC0-323C032C1914}" srcOrd="0" destOrd="0" parTransId="{520267FB-C9CB-40E7-9FD9-6BD0233DA02A}" sibTransId="{E94E46E3-BF74-477C-9913-B682C412C0E7}"/>
    <dgm:cxn modelId="{1740F52E-96B3-42AE-B6B6-1B1FE7B79FBB}" type="presOf" srcId="{30CF423C-A0CB-40FB-8DA8-303C9F390E1C}" destId="{EE25ED35-4015-422A-891F-DCD4EF7473CF}" srcOrd="0" destOrd="0" presId="urn:microsoft.com/office/officeart/2005/8/layout/hProcess11"/>
    <dgm:cxn modelId="{A82A2D32-6755-4293-B86F-CF05746467D4}" srcId="{30CF423C-A0CB-40FB-8DA8-303C9F390E1C}" destId="{6E2427F5-63AC-4D75-BF0E-C1CBAA3AAE57}" srcOrd="3" destOrd="0" parTransId="{9C30F781-AE7A-4A07-95E3-0D0C1292F90F}" sibTransId="{D6BAA3C2-6281-4F1A-89B3-46D6CAF78F26}"/>
    <dgm:cxn modelId="{7A95525B-DD2D-4E51-9C38-AF8FFB026FCE}" srcId="{30CF423C-A0CB-40FB-8DA8-303C9F390E1C}" destId="{D1A53030-576B-4553-81B7-43F92CC9716C}" srcOrd="2" destOrd="0" parTransId="{229B8F16-5744-4A72-BE76-8699D1459011}" sibTransId="{E15CD1F9-B893-4757-9B7D-A96C6229213B}"/>
    <dgm:cxn modelId="{A6992566-7188-4553-98DA-3EFEF456C206}" type="presOf" srcId="{D0004AB0-DE40-43C1-8726-A5119C5C15E2}" destId="{55463069-9079-407F-AD62-27A71B1B03E2}" srcOrd="0" destOrd="0" presId="urn:microsoft.com/office/officeart/2005/8/layout/hProcess11"/>
    <dgm:cxn modelId="{AAEA5DBD-1A25-43C7-8185-A09399523A3E}" srcId="{30CF423C-A0CB-40FB-8DA8-303C9F390E1C}" destId="{D0004AB0-DE40-43C1-8726-A5119C5C15E2}" srcOrd="1" destOrd="0" parTransId="{44D98BD4-390D-4CBC-A54D-4224E0E84322}" sibTransId="{69A81C71-6E1E-48EA-9CE0-CECCABE88379}"/>
    <dgm:cxn modelId="{E7EBA7C8-E104-450C-8DC7-6D528CA81090}" type="presOf" srcId="{6E2427F5-63AC-4D75-BF0E-C1CBAA3AAE57}" destId="{05D1273A-44E5-4B45-9EB3-87C4F5584630}" srcOrd="0" destOrd="0" presId="urn:microsoft.com/office/officeart/2005/8/layout/hProcess11"/>
    <dgm:cxn modelId="{D8EFBBD3-D07A-4770-9F5E-5EB9004968D4}" type="presOf" srcId="{D1A53030-576B-4553-81B7-43F92CC9716C}" destId="{56F3BA68-C30F-4E75-B367-1A4AC10C73C4}" srcOrd="0" destOrd="0" presId="urn:microsoft.com/office/officeart/2005/8/layout/hProcess11"/>
    <dgm:cxn modelId="{4B9B06F1-C5FC-4D67-AC0C-A9EA78D5847C}" type="presOf" srcId="{660BD176-EAEF-479C-BEC0-323C032C1914}" destId="{0D532B1D-9768-413B-9461-681A4F5A0BF3}" srcOrd="0" destOrd="0" presId="urn:microsoft.com/office/officeart/2005/8/layout/hProcess11"/>
    <dgm:cxn modelId="{F3F378C5-8B13-4E85-8BF3-6D22F84FE6EE}" type="presParOf" srcId="{EE25ED35-4015-422A-891F-DCD4EF7473CF}" destId="{101F4DD0-B369-4FEE-ACF0-CEF99B4D2DD8}" srcOrd="0" destOrd="0" presId="urn:microsoft.com/office/officeart/2005/8/layout/hProcess11"/>
    <dgm:cxn modelId="{87FB3E73-8A0F-490F-B15D-8F76C7AF7E89}" type="presParOf" srcId="{EE25ED35-4015-422A-891F-DCD4EF7473CF}" destId="{05888ABE-18DE-4569-9849-A4F10553C18E}" srcOrd="1" destOrd="0" presId="urn:microsoft.com/office/officeart/2005/8/layout/hProcess11"/>
    <dgm:cxn modelId="{DBB62D92-6699-4F9B-8B7D-64246D349F6E}" type="presParOf" srcId="{05888ABE-18DE-4569-9849-A4F10553C18E}" destId="{240C9647-F82E-43B3-8A97-D718ED1DAEBA}" srcOrd="0" destOrd="0" presId="urn:microsoft.com/office/officeart/2005/8/layout/hProcess11"/>
    <dgm:cxn modelId="{CD282CF6-E82F-432D-B854-478B2D6C6CB1}" type="presParOf" srcId="{240C9647-F82E-43B3-8A97-D718ED1DAEBA}" destId="{0D532B1D-9768-413B-9461-681A4F5A0BF3}" srcOrd="0" destOrd="0" presId="urn:microsoft.com/office/officeart/2005/8/layout/hProcess11"/>
    <dgm:cxn modelId="{C6E13988-2B68-49F2-A9D1-6647EAB3E679}" type="presParOf" srcId="{240C9647-F82E-43B3-8A97-D718ED1DAEBA}" destId="{38F0882F-1E30-4082-B1D7-7B66EDAE16BB}" srcOrd="1" destOrd="0" presId="urn:microsoft.com/office/officeart/2005/8/layout/hProcess11"/>
    <dgm:cxn modelId="{8F50280B-EA35-45A4-AC6B-78C1E45426A2}" type="presParOf" srcId="{240C9647-F82E-43B3-8A97-D718ED1DAEBA}" destId="{5D469232-93A3-4F48-8C84-7E2D4A95FC41}" srcOrd="2" destOrd="0" presId="urn:microsoft.com/office/officeart/2005/8/layout/hProcess11"/>
    <dgm:cxn modelId="{002C37BE-094D-4715-8D4F-158AB55A131F}" type="presParOf" srcId="{05888ABE-18DE-4569-9849-A4F10553C18E}" destId="{DE48F34A-A5E4-44C7-972A-06352883F7F5}" srcOrd="1" destOrd="0" presId="urn:microsoft.com/office/officeart/2005/8/layout/hProcess11"/>
    <dgm:cxn modelId="{1F48296A-18AC-4EB6-84A9-D2EEF8B3B335}" type="presParOf" srcId="{05888ABE-18DE-4569-9849-A4F10553C18E}" destId="{D833E7CB-F133-4658-A60C-29705D34D5D0}" srcOrd="2" destOrd="0" presId="urn:microsoft.com/office/officeart/2005/8/layout/hProcess11"/>
    <dgm:cxn modelId="{CB90E9AF-F74D-4F27-B1B0-DB2F9BA134FC}" type="presParOf" srcId="{D833E7CB-F133-4658-A60C-29705D34D5D0}" destId="{55463069-9079-407F-AD62-27A71B1B03E2}" srcOrd="0" destOrd="0" presId="urn:microsoft.com/office/officeart/2005/8/layout/hProcess11"/>
    <dgm:cxn modelId="{656010CA-5F09-4356-8330-995D23F9BDFF}" type="presParOf" srcId="{D833E7CB-F133-4658-A60C-29705D34D5D0}" destId="{AF8F96DD-1962-45EC-B16E-B07B29651C97}" srcOrd="1" destOrd="0" presId="urn:microsoft.com/office/officeart/2005/8/layout/hProcess11"/>
    <dgm:cxn modelId="{29905129-9CE1-4E8B-BF53-01CE08534E68}" type="presParOf" srcId="{D833E7CB-F133-4658-A60C-29705D34D5D0}" destId="{3BFC0DCA-F314-48E6-B4D9-3B296768F9C7}" srcOrd="2" destOrd="0" presId="urn:microsoft.com/office/officeart/2005/8/layout/hProcess11"/>
    <dgm:cxn modelId="{3A2B1D2B-AB4F-43A6-BED5-81544A8B7696}" type="presParOf" srcId="{05888ABE-18DE-4569-9849-A4F10553C18E}" destId="{6D4B7EA9-DA67-4EE6-AFC9-CF4996505DAE}" srcOrd="3" destOrd="0" presId="urn:microsoft.com/office/officeart/2005/8/layout/hProcess11"/>
    <dgm:cxn modelId="{46F69D6C-1A4D-4265-AC6C-4ACAE5E049B0}" type="presParOf" srcId="{05888ABE-18DE-4569-9849-A4F10553C18E}" destId="{48CE9818-C749-4774-B50E-4A80525CE802}" srcOrd="4" destOrd="0" presId="urn:microsoft.com/office/officeart/2005/8/layout/hProcess11"/>
    <dgm:cxn modelId="{F1ED757D-D903-4A6F-953C-586E425DD24A}" type="presParOf" srcId="{48CE9818-C749-4774-B50E-4A80525CE802}" destId="{56F3BA68-C30F-4E75-B367-1A4AC10C73C4}" srcOrd="0" destOrd="0" presId="urn:microsoft.com/office/officeart/2005/8/layout/hProcess11"/>
    <dgm:cxn modelId="{6F421251-1D05-4AE6-9CEC-E4D482444BCD}" type="presParOf" srcId="{48CE9818-C749-4774-B50E-4A80525CE802}" destId="{80B8EDEB-2C16-4389-9D62-3A2CA2809BFC}" srcOrd="1" destOrd="0" presId="urn:microsoft.com/office/officeart/2005/8/layout/hProcess11"/>
    <dgm:cxn modelId="{906A4BC6-3B9E-455C-8366-426E6F0758CE}" type="presParOf" srcId="{48CE9818-C749-4774-B50E-4A80525CE802}" destId="{BC6E8857-F57A-4A4A-9A62-5C0DE3FA9167}" srcOrd="2" destOrd="0" presId="urn:microsoft.com/office/officeart/2005/8/layout/hProcess11"/>
    <dgm:cxn modelId="{9D48A9AF-D836-4FD0-92B5-BB0481C8F4F6}" type="presParOf" srcId="{05888ABE-18DE-4569-9849-A4F10553C18E}" destId="{01D0A13F-93DF-4C5F-9525-4C5E7BCDBEE4}" srcOrd="5" destOrd="0" presId="urn:microsoft.com/office/officeart/2005/8/layout/hProcess11"/>
    <dgm:cxn modelId="{417762D1-3DEF-4383-90EC-F8924145AC88}" type="presParOf" srcId="{05888ABE-18DE-4569-9849-A4F10553C18E}" destId="{A583B706-CDEC-4728-9708-9BF59F7966B4}" srcOrd="6" destOrd="0" presId="urn:microsoft.com/office/officeart/2005/8/layout/hProcess11"/>
    <dgm:cxn modelId="{C9D8AA7F-CDB6-4AF6-A05F-19E5D131C5AA}" type="presParOf" srcId="{A583B706-CDEC-4728-9708-9BF59F7966B4}" destId="{05D1273A-44E5-4B45-9EB3-87C4F5584630}" srcOrd="0" destOrd="0" presId="urn:microsoft.com/office/officeart/2005/8/layout/hProcess11"/>
    <dgm:cxn modelId="{AF88249C-1497-4843-9B6C-A3AAF47F7A66}" type="presParOf" srcId="{A583B706-CDEC-4728-9708-9BF59F7966B4}" destId="{02CCEFD9-BE4C-4726-AE4C-B99C4B4C7519}" srcOrd="1" destOrd="0" presId="urn:microsoft.com/office/officeart/2005/8/layout/hProcess11"/>
    <dgm:cxn modelId="{256D05FD-70C6-41AD-A79D-21A2B91D615C}" type="presParOf" srcId="{A583B706-CDEC-4728-9708-9BF59F7966B4}" destId="{6C5AD0E6-F4F5-4DDC-A62A-761F08D049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4DD0-B369-4FEE-ACF0-CEF99B4D2DD8}">
      <dsp:nvSpPr>
        <dsp:cNvPr id="0" name=""/>
        <dsp:cNvSpPr/>
      </dsp:nvSpPr>
      <dsp:spPr>
        <a:xfrm>
          <a:off x="0" y="1690515"/>
          <a:ext cx="10261911" cy="2248086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32B1D-9768-413B-9461-681A4F5A0BF3}">
      <dsp:nvSpPr>
        <dsp:cNvPr id="0" name=""/>
        <dsp:cNvSpPr/>
      </dsp:nvSpPr>
      <dsp:spPr>
        <a:xfrm>
          <a:off x="0" y="130462"/>
          <a:ext cx="2111731" cy="167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</a:rPr>
            <a:t>Até 31/12/2020</a:t>
          </a:r>
          <a:r>
            <a:rPr lang="pt-BR" sz="1800" kern="1200" dirty="0"/>
            <a:t> – art. 8º, I (exercício de 2020)</a:t>
          </a:r>
        </a:p>
      </dsp:txBody>
      <dsp:txXfrm>
        <a:off x="0" y="130462"/>
        <a:ext cx="2111731" cy="1677139"/>
      </dsp:txXfrm>
    </dsp:sp>
    <dsp:sp modelId="{38F0882F-1E30-4082-B1D7-7B66EDAE16BB}">
      <dsp:nvSpPr>
        <dsp:cNvPr id="0" name=""/>
        <dsp:cNvSpPr/>
      </dsp:nvSpPr>
      <dsp:spPr>
        <a:xfrm>
          <a:off x="769799" y="2509021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3069-9079-407F-AD62-27A71B1B03E2}">
      <dsp:nvSpPr>
        <dsp:cNvPr id="0" name=""/>
        <dsp:cNvSpPr/>
      </dsp:nvSpPr>
      <dsp:spPr>
        <a:xfrm>
          <a:off x="2124480" y="295516"/>
          <a:ext cx="2618340" cy="177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</a:rPr>
            <a:t>Até 31/03/2021</a:t>
          </a:r>
          <a:r>
            <a:rPr lang="pt-BR" sz="1800" kern="1200" dirty="0"/>
            <a:t> – Relatório de Gestão 2020 + Demonstrações Contábeis + Notas explicativas e demais documentos</a:t>
          </a:r>
        </a:p>
      </dsp:txBody>
      <dsp:txXfrm>
        <a:off x="2124480" y="295516"/>
        <a:ext cx="2618340" cy="1773042"/>
      </dsp:txXfrm>
    </dsp:sp>
    <dsp:sp modelId="{AF8F96DD-1962-45EC-B16E-B07B29651C97}">
      <dsp:nvSpPr>
        <dsp:cNvPr id="0" name=""/>
        <dsp:cNvSpPr/>
      </dsp:nvSpPr>
      <dsp:spPr>
        <a:xfrm>
          <a:off x="3152637" y="2531884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BA68-C30F-4E75-B367-1A4AC10C73C4}">
      <dsp:nvSpPr>
        <dsp:cNvPr id="0" name=""/>
        <dsp:cNvSpPr/>
      </dsp:nvSpPr>
      <dsp:spPr>
        <a:xfrm>
          <a:off x="4940541" y="0"/>
          <a:ext cx="2094722" cy="2248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4940541" y="0"/>
        <a:ext cx="2094722" cy="2248086"/>
      </dsp:txXfrm>
    </dsp:sp>
    <dsp:sp modelId="{80B8EDEB-2C16-4389-9D62-3A2CA2809BFC}">
      <dsp:nvSpPr>
        <dsp:cNvPr id="0" name=""/>
        <dsp:cNvSpPr/>
      </dsp:nvSpPr>
      <dsp:spPr>
        <a:xfrm>
          <a:off x="5706892" y="2529096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273A-44E5-4B45-9EB3-87C4F5584630}">
      <dsp:nvSpPr>
        <dsp:cNvPr id="0" name=""/>
        <dsp:cNvSpPr/>
      </dsp:nvSpPr>
      <dsp:spPr>
        <a:xfrm>
          <a:off x="7078080" y="3372129"/>
          <a:ext cx="2094722" cy="2248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</a:rPr>
            <a:t>Até 31/12/2021 </a:t>
          </a:r>
          <a:r>
            <a:rPr lang="pt-BR" sz="1800" kern="1200" dirty="0"/>
            <a:t>– nova atualização das informações do Art. 8º, I, “a” a “e” (exercício de 2021) </a:t>
          </a:r>
        </a:p>
      </dsp:txBody>
      <dsp:txXfrm>
        <a:off x="7078080" y="3372129"/>
        <a:ext cx="2094722" cy="2248086"/>
      </dsp:txXfrm>
    </dsp:sp>
    <dsp:sp modelId="{02CCEFD9-BE4C-4726-AE4C-B99C4B4C7519}">
      <dsp:nvSpPr>
        <dsp:cNvPr id="0" name=""/>
        <dsp:cNvSpPr/>
      </dsp:nvSpPr>
      <dsp:spPr>
        <a:xfrm>
          <a:off x="7906350" y="2529096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4DD0-B369-4FEE-ACF0-CEF99B4D2DD8}">
      <dsp:nvSpPr>
        <dsp:cNvPr id="0" name=""/>
        <dsp:cNvSpPr/>
      </dsp:nvSpPr>
      <dsp:spPr>
        <a:xfrm>
          <a:off x="0" y="1690515"/>
          <a:ext cx="10261911" cy="2248086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32B1D-9768-413B-9461-681A4F5A0BF3}">
      <dsp:nvSpPr>
        <dsp:cNvPr id="0" name=""/>
        <dsp:cNvSpPr/>
      </dsp:nvSpPr>
      <dsp:spPr>
        <a:xfrm>
          <a:off x="0" y="130462"/>
          <a:ext cx="2111731" cy="167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0" y="130462"/>
        <a:ext cx="2111731" cy="1677139"/>
      </dsp:txXfrm>
    </dsp:sp>
    <dsp:sp modelId="{38F0882F-1E30-4082-B1D7-7B66EDAE16BB}">
      <dsp:nvSpPr>
        <dsp:cNvPr id="0" name=""/>
        <dsp:cNvSpPr/>
      </dsp:nvSpPr>
      <dsp:spPr>
        <a:xfrm>
          <a:off x="769799" y="2509021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63069-9079-407F-AD62-27A71B1B03E2}">
      <dsp:nvSpPr>
        <dsp:cNvPr id="0" name=""/>
        <dsp:cNvSpPr/>
      </dsp:nvSpPr>
      <dsp:spPr>
        <a:xfrm>
          <a:off x="2124480" y="295516"/>
          <a:ext cx="2618340" cy="1773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</a:rPr>
            <a:t>Até 31/03/2022</a:t>
          </a:r>
          <a:r>
            <a:rPr lang="pt-BR" sz="1800" kern="1200" dirty="0"/>
            <a:t> – Relatório de Gestão 2021 + Demonstrações Contábeis + Notas explicativas e demais documentos</a:t>
          </a:r>
        </a:p>
      </dsp:txBody>
      <dsp:txXfrm>
        <a:off x="2124480" y="295516"/>
        <a:ext cx="2618340" cy="1773042"/>
      </dsp:txXfrm>
    </dsp:sp>
    <dsp:sp modelId="{AF8F96DD-1962-45EC-B16E-B07B29651C97}">
      <dsp:nvSpPr>
        <dsp:cNvPr id="0" name=""/>
        <dsp:cNvSpPr/>
      </dsp:nvSpPr>
      <dsp:spPr>
        <a:xfrm>
          <a:off x="3152637" y="2531884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BA68-C30F-4E75-B367-1A4AC10C73C4}">
      <dsp:nvSpPr>
        <dsp:cNvPr id="0" name=""/>
        <dsp:cNvSpPr/>
      </dsp:nvSpPr>
      <dsp:spPr>
        <a:xfrm>
          <a:off x="4940541" y="0"/>
          <a:ext cx="2094722" cy="2248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4940541" y="0"/>
        <a:ext cx="2094722" cy="2248086"/>
      </dsp:txXfrm>
    </dsp:sp>
    <dsp:sp modelId="{80B8EDEB-2C16-4389-9D62-3A2CA2809BFC}">
      <dsp:nvSpPr>
        <dsp:cNvPr id="0" name=""/>
        <dsp:cNvSpPr/>
      </dsp:nvSpPr>
      <dsp:spPr>
        <a:xfrm>
          <a:off x="5706892" y="2529096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273A-44E5-4B45-9EB3-87C4F5584630}">
      <dsp:nvSpPr>
        <dsp:cNvPr id="0" name=""/>
        <dsp:cNvSpPr/>
      </dsp:nvSpPr>
      <dsp:spPr>
        <a:xfrm>
          <a:off x="7078080" y="3372129"/>
          <a:ext cx="2094722" cy="2248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70C0"/>
              </a:solidFill>
            </a:rPr>
            <a:t>Até 31/12/2021 </a:t>
          </a:r>
          <a:r>
            <a:rPr lang="pt-BR" sz="1800" kern="1200" dirty="0"/>
            <a:t>– nova atualização das informações do Art. 8º, I, “a” a “e” (exercício de 2022) </a:t>
          </a:r>
        </a:p>
      </dsp:txBody>
      <dsp:txXfrm>
        <a:off x="7078080" y="3372129"/>
        <a:ext cx="2094722" cy="2248086"/>
      </dsp:txXfrm>
    </dsp:sp>
    <dsp:sp modelId="{02CCEFD9-BE4C-4726-AE4C-B99C4B4C7519}">
      <dsp:nvSpPr>
        <dsp:cNvPr id="0" name=""/>
        <dsp:cNvSpPr/>
      </dsp:nvSpPr>
      <dsp:spPr>
        <a:xfrm>
          <a:off x="7906350" y="2529096"/>
          <a:ext cx="562021" cy="562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272C-5535-4A9E-A29F-847F43465C9A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EA9B-C7E4-4B39-A668-14840E8F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4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375A-27A5-47E0-A16C-5412740775F6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A9C2-6460-48D4-A6B0-80A322BEC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14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cap="all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895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 “EM TEMPO REAL” PODE TER UMA TOLERÂNCIA NECESSÁRIA PARA A OPERACIONALIZAÇÃO DAS ATUALIZAÇÕES.</a:t>
            </a:r>
          </a:p>
          <a:p>
            <a:r>
              <a:rPr lang="pt-BR" dirty="0"/>
              <a:t>OUTRA SUGESTÃO SERIA A DE A PÁGINA DE PRESTAÇÃO DE CONTAS REDIRECIONAR O USUÁRIO PARA UM SISTEMA DE GESTÃO DE LICITAÇÕES, POR EXEMPLO.</a:t>
            </a:r>
          </a:p>
          <a:p>
            <a:r>
              <a:rPr lang="pt-BR" dirty="0"/>
              <a:t>PARA AS CONTAS DE 2020 ESSAS INFORMAÇOES DEVEM SER PUBLICADAS ATÉ 31 DE DEZEMBRO DE 2020.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62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Nos termos da LAI: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40. No prazo de 60 (sessenta) dias, a contar da vigência desta Lei, o dirigente máximo de cada órgão ou entidade da administração pública federal direta e indireta designará autoridade que lhe seja diretamente subordinada para, no âmbito do respectivo órgão ou entidade, exercer as seguintes atribuições: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- assegurar o cumprimento das normas relativas ao acesso a informação, de forma eficiente e adequada aos objetivos desta Lei;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- monitorar a implementação do disposto nesta Lei e apresentar relatórios periódicos sobre o seu cumprimento;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 - recomendar as medidas indispensáveis à implementação e ao aperfeiçoamento das normas e procedimentos necessários ao correto cumprimento do disposto nesta Lei; e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- orientar as respectivas unidades no que se refere ao cumprimento do disposto nesta Lei e seus regulamentos.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15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20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3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21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16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SUBSTITUTOS COMPÕEM O ROL, MAS NÃO PRECISAM SER INFORMADOS. CASO VENHA A SER NECESSÁRIO, OS ÓRGÃOS DE CONTROLE PODEM DEMANDAS AS INFORMAÇÕES.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379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525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425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67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571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49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346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48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615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RELAÇÃO ENTRE INFORMAÇÕES FINANCEIRAS E NÃO-FINACEIRAS PODE TER COMO BASE, POR EXEMPLO, OS PRINCIPAIS FATOS CONTÁBEIS, VARIAÇÕES IMPORTANTES DE SALDOS E SALDOS DE CONTAS RELEVANTES, COMO DESPESAS, CUSTOS, INVESTIMENTOS E LUCROS, E SUA RELAÇÃO COM O VOLUME DE PRODUTOS OFERTADOS, COM O VALOR GERADO E SUAS VARIAÇÕES NO EXERCÍCIO.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138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840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901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485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509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90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268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DECLARAÇÃO DA MISSÃO É UM FATOR IMPORTANTE. A MISSÃO E O MODELO DE NEGÓCIOS DEVEM ESTAR ALINHADOS E COERENTES, ASSIM COMO A CADEIA DE VALOR, CUJOS PRINCIPAIS PROCESSOS E ATIVIDADES DEVEM ESTAR COERENTES COM PRODUTOS E VALORES APONTADOS NO MODELO DE NEGÓCIOS.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775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1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835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851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GUIA GERAL DE ELABORAÇÃO DO RG NÓS INDICAMOS ALGUMAS ÁREAS DE GESTÃO PARA AS QUAIS SERIA INTERESSANTE DAR INFORMAÇOES, TAIS COMO: GESTÃO DE PESSOAS, GESTÃO DE TI, LICITAÇÕES E CONTRATOS, SUSTENTABILIDADE.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17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A9C2-6460-48D4-A6B0-80A322BEC5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6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409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A9C2-6460-48D4-A6B0-80A322BEC5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19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A9C2-6460-48D4-A6B0-80A322BEC5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76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A9C2-6460-48D4-A6B0-80A322BEC5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83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A9C2-6460-48D4-A6B0-80A322BEC5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482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CA9C2-6460-48D4-A6B0-80A322BEC5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4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95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Deixar claro que não há formato padrão para a página de prestação de contas e que a página do TCU é apenas um subsídio, além de que ainda pode ser ajustada e melhorada com o tempo e com as avaliações que vier a sofrer.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0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importante compreender que os documentos a que se referem a segunda parte do inciso II do art. 8º da IN-TCU 84/2020 possuem propósito de interesse coletivo ou geral. Documentos destinados a produzir informações para grupos específicos, sem impacto para a coletividade, não precisam compor a prestação de contas das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UPCs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24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Os resultados devem ser expressos, preferencialmente, por meio da métrica definida para os indicadores previstos para as metas e seus objetivos. É interessante que os resultados alcançados possam ser comparados com as metas estabelecidas no planejamento estratégico e também com os objetivos estratégicos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r>
              <a:rPr lang="pt-BR" dirty="0"/>
              <a:t>Valor público: produtos e resultados gerados, preservados ou entregues pelas atividades de uma organização que representem respostas efetivas e úteis às necessidades ou às demandas de interesse público e modifiquem aspectos do conjunto da sociedade ou de alguns grupos específicos reconhecidos como destinatários legítimos de bens e serviços públicos (Decreto 9.203, de 2017).</a:t>
            </a:r>
          </a:p>
          <a:p>
            <a:endParaRPr lang="pt-BR" dirty="0"/>
          </a:p>
          <a:p>
            <a:r>
              <a:rPr lang="pt-BR" dirty="0"/>
              <a:t>Aqui se inserem, quando aplicáveis, Relatórios de Correição, Pareceres e Relatórios da Unidade de Auditoria Interna, o Relatório Anual de Atividades da Auditoria Interna e Pareceres dos Órgãos Colegiados.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5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CA9C2-6460-48D4-A6B0-80A322BEC50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16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4000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354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34" t="74436" b="1"/>
          <a:stretch/>
        </p:blipFill>
        <p:spPr>
          <a:xfrm>
            <a:off x="6709025" y="-64207"/>
            <a:ext cx="5482975" cy="4153123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 userDrawn="1"/>
        </p:nvSpPr>
        <p:spPr>
          <a:xfrm>
            <a:off x="11498580" y="6137910"/>
            <a:ext cx="605790" cy="720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6659880" cy="183177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10515600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530"/>
            <a:ext cx="2218763" cy="403584"/>
          </a:xfrm>
          <a:prstGeom prst="rect">
            <a:avLst/>
          </a:prstGeom>
        </p:spPr>
      </p:pic>
      <p:sp>
        <p:nvSpPr>
          <p:cNvPr id="8" name="Triângulo isósceles 7"/>
          <p:cNvSpPr/>
          <p:nvPr userDrawn="1"/>
        </p:nvSpPr>
        <p:spPr>
          <a:xfrm rot="10800000">
            <a:off x="723900" y="3876621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isósceles 8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616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13" name="Triângulo isósceles 12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543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14" name="Triângulo isósceles 13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92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33731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5"/>
          <a:stretch/>
        </p:blipFill>
        <p:spPr>
          <a:xfrm>
            <a:off x="0" y="-11430"/>
            <a:ext cx="12192000" cy="1404135"/>
          </a:xfrm>
          <a:prstGeom prst="rect">
            <a:avLst/>
          </a:prstGeom>
        </p:spPr>
      </p:pic>
      <p:sp>
        <p:nvSpPr>
          <p:cNvPr id="6" name="Triângulo isósceles 5"/>
          <p:cNvSpPr/>
          <p:nvPr userDrawn="1"/>
        </p:nvSpPr>
        <p:spPr>
          <a:xfrm rot="10800000">
            <a:off x="723900" y="1172866"/>
            <a:ext cx="556260" cy="384284"/>
          </a:xfrm>
          <a:prstGeom prst="triangl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932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11315700" y="6183630"/>
            <a:ext cx="876300" cy="6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4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40" y="6271451"/>
            <a:ext cx="595275" cy="5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cu.gov.br/contas/contas-e-relatorios-de-gestao/normas-e-orientacoes-para-contas-do-exercicio-de-2020-e-seguinte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rcpr.org.br/uploads/arquivo/2019_05_27_5cec1a6213b19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cu.gov.br/contas/contas-e-relatorios-de-gestao/faq-upc-e-prestacao-de-conta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, cartão de visita&#10;&#10;Descrição gerada automaticamente">
            <a:extLst>
              <a:ext uri="{FF2B5EF4-FFF2-40B4-BE49-F238E27FC236}">
                <a16:creationId xmlns:a16="http://schemas.microsoft.com/office/drawing/2014/main" id="{BAB2888F-98EC-4323-8417-EC9BD049A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850"/>
            <a:ext cx="7034784" cy="431596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F2E2B2-544B-4A9C-8403-48F7DAD35FC8}"/>
              </a:ext>
            </a:extLst>
          </p:cNvPr>
          <p:cNvSpPr txBox="1"/>
          <p:nvPr/>
        </p:nvSpPr>
        <p:spPr>
          <a:xfrm>
            <a:off x="308517" y="5292238"/>
            <a:ext cx="1157496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O novo modelo de Prestação de Contas no Contexto dos Conselhos </a:t>
            </a:r>
          </a:p>
          <a:p>
            <a:pPr algn="ctr"/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Guia de Orientações para Conselhos de Fiscalização Profissional </a:t>
            </a:r>
          </a:p>
        </p:txBody>
      </p:sp>
    </p:spTree>
    <p:extLst>
      <p:ext uri="{BB962C8B-B14F-4D97-AF65-F5344CB8AC3E}">
        <p14:creationId xmlns:p14="http://schemas.microsoft.com/office/powerpoint/2010/main" val="5673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7B7682-2324-4479-B296-4F42ABAE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83" y="-140850"/>
            <a:ext cx="9829800" cy="1087867"/>
          </a:xfrm>
        </p:spPr>
        <p:txBody>
          <a:bodyPr/>
          <a:lstStyle/>
          <a:p>
            <a:r>
              <a:rPr lang="pt-BR" sz="3200" dirty="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Página de Transparência e Prestação de Contas do TCU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5730A7-48D2-427A-BE50-493CBA82F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4516" y="1365621"/>
            <a:ext cx="8178985" cy="51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167848" y="11931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Página de Transparência e Prestação de Contas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67848" y="1486168"/>
            <a:ext cx="5931207" cy="52525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i="1" dirty="0"/>
              <a:t>Informações a serem publicadas até </a:t>
            </a:r>
            <a:r>
              <a:rPr lang="pt-BR" i="1" u="sng" dirty="0"/>
              <a:t>31 de março </a:t>
            </a:r>
            <a:r>
              <a:rPr lang="pt-BR" i="1" dirty="0"/>
              <a:t>do exercício seguinte:</a:t>
            </a:r>
          </a:p>
          <a:p>
            <a:endParaRPr lang="pt-BR" i="1" dirty="0"/>
          </a:p>
          <a:p>
            <a:endParaRPr lang="pt-BR" dirty="0"/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O relatório de gestão na forma de relato integrado;</a:t>
            </a:r>
          </a:p>
          <a:p>
            <a:pPr marL="571500" lvl="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Demonstrações contábeis, notas explicativas e declaração do contador responsável e/ou opinião de auditores externos;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Outros documentos contábeis de interesse geral exigidos em normas legais específicas.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818012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167848" y="11931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Página de Transparência e Prestação de Contas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096000" y="1809957"/>
            <a:ext cx="5931207" cy="52525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i="1" dirty="0"/>
              <a:t>Informações que devem ser publicadas </a:t>
            </a:r>
            <a:r>
              <a:rPr lang="pt-BR" i="1" u="sng" dirty="0"/>
              <a:t>até 31/03/21 </a:t>
            </a:r>
            <a:r>
              <a:rPr lang="pt-BR" i="1" dirty="0"/>
              <a:t>e atualizadas ao menos </a:t>
            </a:r>
            <a:r>
              <a:rPr lang="pt-BR" i="1" u="sng" dirty="0"/>
              <a:t>semestralmente:</a:t>
            </a:r>
          </a:p>
          <a:p>
            <a:endParaRPr lang="pt-BR" i="1" u="sng" dirty="0"/>
          </a:p>
          <a:p>
            <a:endParaRPr lang="pt-BR" sz="5000" i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/>
              <a:t>objetivos, metas, indicadores de desempenho e sua vinculação aos objetivos estratégicos;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/>
              <a:t>valor público - produtos e resultados gerados;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/>
              <a:t>principais ações de supervisão, controle e de correição;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89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167848" y="11931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Página de Transparência e Prestação de Contas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67848" y="1371604"/>
            <a:ext cx="5931207" cy="52525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i="1" dirty="0"/>
              <a:t>Informações que devem ser publicadas </a:t>
            </a:r>
            <a:r>
              <a:rPr lang="pt-BR" sz="4400" i="1" u="sng" dirty="0"/>
              <a:t>durante o exercício </a:t>
            </a:r>
            <a:r>
              <a:rPr lang="pt-BR" sz="4400" i="1" dirty="0"/>
              <a:t>de referência e atualizadas ao menos </a:t>
            </a:r>
            <a:r>
              <a:rPr lang="pt-BR" sz="4400" i="1" u="sng" dirty="0"/>
              <a:t>semestralmente:</a:t>
            </a:r>
          </a:p>
          <a:p>
            <a:endParaRPr lang="pt-BR" i="1" u="sng" dirty="0"/>
          </a:p>
          <a:p>
            <a:endParaRPr lang="pt-BR" sz="5000" i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/>
              <a:t>estrutura organizacional, competências, legislação aplicável, principais cargos e seus ocupantes, endereço e telefones, horários de atendimento ao público;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/>
              <a:t>programas, projetos, ações, obras e atividades, com indicação da unidade responsável, principais metas e resultados. </a:t>
            </a:r>
          </a:p>
        </p:txBody>
      </p:sp>
    </p:spTree>
    <p:extLst>
      <p:ext uri="{BB962C8B-B14F-4D97-AF65-F5344CB8AC3E}">
        <p14:creationId xmlns:p14="http://schemas.microsoft.com/office/powerpoint/2010/main" val="3814920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167848" y="11931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Página de Transparência e Prestação de Contas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67848" y="1371604"/>
            <a:ext cx="5931207" cy="52525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i="1" dirty="0"/>
              <a:t>Informações que devem ser publicadas </a:t>
            </a:r>
            <a:r>
              <a:rPr lang="pt-BR" sz="4400" i="1" u="sng" dirty="0"/>
              <a:t>até 31/03/21 </a:t>
            </a:r>
            <a:r>
              <a:rPr lang="pt-BR" sz="4400" i="1" dirty="0"/>
              <a:t>de referência e atualizadas </a:t>
            </a:r>
            <a:r>
              <a:rPr lang="pt-BR" sz="4400" i="1" u="sng" dirty="0"/>
              <a:t>em tempo real</a:t>
            </a:r>
            <a:r>
              <a:rPr lang="pt-BR" sz="4400" i="1" dirty="0"/>
              <a:t>:</a:t>
            </a:r>
          </a:p>
          <a:p>
            <a:endParaRPr lang="pt-BR" i="1" u="sng" dirty="0"/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/>
              <a:t>repasses ou transferências de recursos financeiros;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/>
              <a:t>execução orçamentária e financeira detalhada;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/>
              <a:t>licitações realizadas e em andamento, por modalidade, com editais, anexos e resultados;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/>
              <a:t>contratos firmados e notas de empenho emitidas</a:t>
            </a:r>
          </a:p>
        </p:txBody>
      </p:sp>
    </p:spTree>
    <p:extLst>
      <p:ext uri="{BB962C8B-B14F-4D97-AF65-F5344CB8AC3E}">
        <p14:creationId xmlns:p14="http://schemas.microsoft.com/office/powerpoint/2010/main" val="90271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167848" y="11931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Página de Transparência e Prestação de Contas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67848" y="1500666"/>
            <a:ext cx="5931207" cy="5285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400" i="1" dirty="0"/>
              <a:t>Informações que devem ser publicadas </a:t>
            </a:r>
            <a:r>
              <a:rPr lang="pt-BR" sz="4400" i="1" u="sng" dirty="0"/>
              <a:t>durante o exercício </a:t>
            </a:r>
            <a:r>
              <a:rPr lang="pt-BR" sz="4400" i="1" dirty="0"/>
              <a:t>de referência e atualizadas </a:t>
            </a:r>
            <a:r>
              <a:rPr lang="pt-BR" sz="4400" i="1" u="sng" dirty="0"/>
              <a:t>em tempo real</a:t>
            </a:r>
            <a:r>
              <a:rPr lang="pt-BR" sz="4400" i="1" dirty="0"/>
              <a:t>:</a:t>
            </a:r>
          </a:p>
          <a:p>
            <a:endParaRPr lang="pt-BR" sz="4400" i="1" dirty="0"/>
          </a:p>
          <a:p>
            <a:endParaRPr lang="pt-BR" i="1" u="sng" dirty="0"/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remuneração de ocupantes de cargo efetivo, em comissão ou função de confiança;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as verbas indenizatórias (diárias, jetons, auxílios representação, </a:t>
            </a:r>
            <a:r>
              <a:rPr lang="pt-BR" dirty="0" err="1"/>
              <a:t>etc</a:t>
            </a:r>
            <a:r>
              <a:rPr lang="pt-BR" dirty="0"/>
              <a:t>) pagas aos conselheiros, de forma individualizada; 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o contato da autoridade de monitoramento, nos termos da LAI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telefone e correio eletrônico do Serviço de Informações ao Cidadão (SIC);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dirty="0"/>
              <a:t>o rol de responsáveis.</a:t>
            </a:r>
          </a:p>
        </p:txBody>
      </p:sp>
    </p:spTree>
    <p:extLst>
      <p:ext uri="{BB962C8B-B14F-4D97-AF65-F5344CB8AC3E}">
        <p14:creationId xmlns:p14="http://schemas.microsoft.com/office/powerpoint/2010/main" val="103029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sz="2700" dirty="0"/>
              <a:t>Art. 7º São responsáveis pela gestão e comporão o rol de responsáveis os titulares e os respectivos substitutos (...):</a:t>
            </a: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I - dirigente máximo da UPC; </a:t>
            </a:r>
            <a:br>
              <a:rPr lang="pt-BR" sz="2700" dirty="0"/>
            </a:br>
            <a:br>
              <a:rPr lang="pt-BR" sz="2700" dirty="0"/>
            </a:br>
            <a:r>
              <a:rPr lang="pt-BR" sz="2700" i="1" dirty="0"/>
              <a:t>No caso dos conselhos de profissão, </a:t>
            </a:r>
            <a:r>
              <a:rPr lang="pt-BR" sz="2700" i="1" u="sng" dirty="0"/>
              <a:t>normalmente o presidente do conselho</a:t>
            </a:r>
            <a:r>
              <a:rPr lang="pt-BR" sz="2700" i="1" dirty="0"/>
              <a:t>.</a:t>
            </a:r>
            <a:br>
              <a:rPr lang="pt-BR" dirty="0"/>
            </a:b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Rol de Responsáveis</a:t>
            </a:r>
          </a:p>
        </p:txBody>
      </p:sp>
    </p:spTree>
    <p:extLst>
      <p:ext uri="{BB962C8B-B14F-4D97-AF65-F5344CB8AC3E}">
        <p14:creationId xmlns:p14="http://schemas.microsoft.com/office/powerpoint/2010/main" val="2415828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sz="2700" dirty="0"/>
              <a:t>Art. 7º São responsáveis pela gestão e comporão o rol de responsáveis os titulares e os respectivos substitutos (...):</a:t>
            </a: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II - (...) cargo de direção no nível de hierarquia imediatamente inferior (...) exemplo de titulares de diretorias, e da unidade responsável pelo planejamento, orçamento e administração, ou equivalentes; </a:t>
            </a:r>
            <a:br>
              <a:rPr lang="pt-BR" sz="2700" dirty="0"/>
            </a:br>
            <a:br>
              <a:rPr lang="pt-BR" sz="2700" dirty="0"/>
            </a:br>
            <a:r>
              <a:rPr lang="pt-BR" sz="2700" i="1" dirty="0"/>
              <a:t>No caso dos conselhos de profissão, </a:t>
            </a:r>
            <a:r>
              <a:rPr lang="pt-BR" sz="2700" i="1" u="sng" dirty="0"/>
              <a:t>normalmente o nível imediatamente abaixo do presidente do conselho.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Rol de Responsáveis</a:t>
            </a:r>
          </a:p>
        </p:txBody>
      </p:sp>
    </p:spTree>
    <p:extLst>
      <p:ext uri="{BB962C8B-B14F-4D97-AF65-F5344CB8AC3E}">
        <p14:creationId xmlns:p14="http://schemas.microsoft.com/office/powerpoint/2010/main" val="3287866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sz="2700" dirty="0"/>
              <a:t>Art. 7º São responsáveis pela gestão e comporão o rol de responsáveis os titulares e os respectivos substitutos (...):</a:t>
            </a: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III - </a:t>
            </a:r>
            <a:r>
              <a:rPr lang="pt-BR" sz="3100" dirty="0"/>
              <a:t>responsável por ato de gestão que possa afetar o alcance de objetivos ou causar impacto na legalidade, economicidade, eficiência ou eficácia da gestão.  </a:t>
            </a:r>
            <a:br>
              <a:rPr lang="pt-BR" dirty="0"/>
            </a:b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Rol de Responsáveis</a:t>
            </a:r>
          </a:p>
        </p:txBody>
      </p:sp>
    </p:spTree>
    <p:extLst>
      <p:ext uri="{BB962C8B-B14F-4D97-AF65-F5344CB8AC3E}">
        <p14:creationId xmlns:p14="http://schemas.microsoft.com/office/powerpoint/2010/main" val="355181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255206"/>
            <a:ext cx="5798635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2400" dirty="0"/>
              <a:t>Membros de órgãos colegiados </a:t>
            </a:r>
            <a:r>
              <a:rPr lang="pt-BR" sz="2400" u="sng" dirty="0"/>
              <a:t>não são necessariamente componentes do rol de responsáveis.</a:t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/>
              <a:t>Entram no Rol se:</a:t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/>
              <a:t>- atuam no nível estratégico, definindo objetivos, metas, alocação de recursos, </a:t>
            </a:r>
            <a:r>
              <a:rPr lang="pt-BR" sz="2400" dirty="0" err="1"/>
              <a:t>etc</a:t>
            </a:r>
            <a:r>
              <a:rPr lang="pt-BR" sz="2400" dirty="0"/>
              <a:t>;</a:t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/>
              <a:t>- praticam atos de gestão ou têm poder de determinar despesas com potencial de impactar de modo relevante os resultados.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Rol de Responsáveis</a:t>
            </a:r>
          </a:p>
        </p:txBody>
      </p:sp>
    </p:spTree>
    <p:extLst>
      <p:ext uri="{BB962C8B-B14F-4D97-AF65-F5344CB8AC3E}">
        <p14:creationId xmlns:p14="http://schemas.microsoft.com/office/powerpoint/2010/main" val="304329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516" y="5335858"/>
            <a:ext cx="6024134" cy="12440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/>
                </a:solidFill>
                <a:ea typeface="+mn-ea"/>
                <a:cs typeface="+mn-cs"/>
              </a:rPr>
              <a:t>Disponível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ea"/>
                <a:cs typeface="+mn-cs"/>
              </a:rPr>
              <a:t>em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: </a:t>
            </a:r>
            <a:r>
              <a:rPr lang="en-US" sz="2400" dirty="0">
                <a:solidFill>
                  <a:srgbClr val="0070C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https://portal.tcu.gov.br/contas/contas-e-relatorios-de-gestao/normas-e-orientacoes-para-contas-do-exercicio-de-2020-e-seguintes.htm</a:t>
            </a:r>
            <a: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  <a:t>  </a:t>
            </a: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363685" y="412476"/>
            <a:ext cx="449760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Guia de Orientações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45508" y="2214054"/>
            <a:ext cx="5931207" cy="1905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700" dirty="0"/>
              <a:t>composto de orientações e exemplos;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700" dirty="0"/>
              <a:t>Mandatório apenas o atendimento à IN-TCU 84/2020 e DN-TCU 187/2020.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2993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255206"/>
            <a:ext cx="5798635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2400" dirty="0"/>
              <a:t>Substitutos </a:t>
            </a:r>
            <a:r>
              <a:rPr lang="pt-BR" sz="2400" u="sng" dirty="0"/>
              <a:t>não são necessariamente precisam ser informados no rol de responsáveis.</a:t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/>
              <a:t>Devem ser informados se:</a:t>
            </a:r>
            <a:br>
              <a:rPr lang="pt-BR" sz="2400" dirty="0"/>
            </a:br>
            <a:r>
              <a:rPr lang="pt-BR" sz="2400" dirty="0"/>
              <a:t> </a:t>
            </a:r>
            <a:br>
              <a:rPr lang="pt-BR" sz="2400" dirty="0"/>
            </a:br>
            <a:r>
              <a:rPr lang="pt-BR" sz="2400" dirty="0"/>
              <a:t>tiverem ocupado o cargo por período significativamente longo em que tenham praticado atos relevantes para a gestão.</a:t>
            </a:r>
            <a:br>
              <a:rPr lang="pt-BR" dirty="0"/>
            </a:b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Rol de Responsáveis</a:t>
            </a:r>
          </a:p>
        </p:txBody>
      </p:sp>
    </p:spTree>
    <p:extLst>
      <p:ext uri="{BB962C8B-B14F-4D97-AF65-F5344CB8AC3E}">
        <p14:creationId xmlns:p14="http://schemas.microsoft.com/office/powerpoint/2010/main" val="1582343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429000"/>
            <a:ext cx="5798635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sz="2400" dirty="0"/>
              <a:t>As informações a serem prestadas </a:t>
            </a:r>
            <a:r>
              <a:rPr lang="pt-BR" sz="2400" u="sng" dirty="0"/>
              <a:t>durante o exercício</a:t>
            </a:r>
            <a:r>
              <a:rPr lang="pt-BR" sz="2400" dirty="0"/>
              <a:t>, devem ser publicadas:</a:t>
            </a:r>
            <a:br>
              <a:rPr lang="pt-BR" sz="2400" dirty="0"/>
            </a:br>
            <a:r>
              <a:rPr lang="pt-BR" sz="2400" dirty="0"/>
              <a:t>- exercício de 2020: até 31/12/2020;</a:t>
            </a:r>
            <a:br>
              <a:rPr lang="pt-BR" sz="2400" dirty="0"/>
            </a:br>
            <a:r>
              <a:rPr lang="pt-BR" sz="2400" dirty="0"/>
              <a:t>- exercício de 2021: até 31/03/2021.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r>
              <a:rPr lang="pt-BR" sz="3200" i="1" dirty="0"/>
              <a:t>Até a data de conclusão da prestação de contas de 2020 (31/03/2021), já deverá ter sido iniciada a prestação de contas de 2021!!</a:t>
            </a:r>
            <a:endParaRPr lang="en-US" sz="4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Já pensando em 2021...</a:t>
            </a:r>
          </a:p>
        </p:txBody>
      </p:sp>
    </p:spTree>
    <p:extLst>
      <p:ext uri="{BB962C8B-B14F-4D97-AF65-F5344CB8AC3E}">
        <p14:creationId xmlns:p14="http://schemas.microsoft.com/office/powerpoint/2010/main" val="98369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1091B8-6AD0-4A3F-8369-31851291F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0361"/>
            <a:ext cx="9829800" cy="724830"/>
          </a:xfrm>
        </p:spPr>
        <p:txBody>
          <a:bodyPr/>
          <a:lstStyle/>
          <a:p>
            <a:r>
              <a:rPr lang="pt-BR" sz="3200" dirty="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Linha do Tempo 2020/2021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AEB71F8-8C01-4FFE-B522-58108141EFAA}"/>
              </a:ext>
            </a:extLst>
          </p:cNvPr>
          <p:cNvGrpSpPr/>
          <p:nvPr/>
        </p:nvGrpSpPr>
        <p:grpSpPr>
          <a:xfrm>
            <a:off x="28808" y="1124470"/>
            <a:ext cx="12113012" cy="5733530"/>
            <a:chOff x="157045" y="1003610"/>
            <a:chExt cx="12113012" cy="5733530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E2FDE45B-7D0D-443C-A490-F6F8E70EDE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5497006"/>
                </p:ext>
              </p:extLst>
            </p:nvPr>
          </p:nvGraphicFramePr>
          <p:xfrm>
            <a:off x="157045" y="1003610"/>
            <a:ext cx="10261911" cy="56202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5AF67553-CC25-46F2-BD03-E2AEA21D714A}"/>
                </a:ext>
              </a:extLst>
            </p:cNvPr>
            <p:cNvCxnSpPr>
              <a:cxnSpLocks/>
            </p:cNvCxnSpPr>
            <p:nvPr/>
          </p:nvCxnSpPr>
          <p:spPr>
            <a:xfrm>
              <a:off x="1137426" y="2676292"/>
              <a:ext cx="0" cy="75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BE1EA9B3-04F2-4D49-8AC0-44A84AD22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5664" y="4125952"/>
              <a:ext cx="1" cy="579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0ACA4D7B-AD48-4CED-8E6F-483A7E3F4064}"/>
                </a:ext>
              </a:extLst>
            </p:cNvPr>
            <p:cNvSpPr txBox="1"/>
            <p:nvPr/>
          </p:nvSpPr>
          <p:spPr>
            <a:xfrm>
              <a:off x="172845" y="4705815"/>
              <a:ext cx="2185638" cy="203132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A partir de 1º/1/2021 </a:t>
              </a:r>
              <a:r>
                <a:rPr lang="pt-BR" dirty="0"/>
                <a:t>– inicia atualização das informações do Art. 8º, I, “f” a “j” + rol de responsáveis (exercício de 2021)</a:t>
              </a:r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174C4555-877B-48D0-B2AC-38BE318A9FF9}"/>
                </a:ext>
              </a:extLst>
            </p:cNvPr>
            <p:cNvCxnSpPr>
              <a:cxnSpLocks/>
            </p:cNvCxnSpPr>
            <p:nvPr/>
          </p:nvCxnSpPr>
          <p:spPr>
            <a:xfrm>
              <a:off x="3590693" y="2949498"/>
              <a:ext cx="0" cy="4795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23FD2B67-E97E-44B3-8052-22A93BAF1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0693" y="4125952"/>
              <a:ext cx="0" cy="613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4E62F90-193E-4F15-8414-6AFA2645A14C}"/>
                </a:ext>
              </a:extLst>
            </p:cNvPr>
            <p:cNvSpPr txBox="1"/>
            <p:nvPr/>
          </p:nvSpPr>
          <p:spPr>
            <a:xfrm>
              <a:off x="2862148" y="4705815"/>
              <a:ext cx="2185638" cy="14773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Até 31/3/2021 </a:t>
              </a:r>
              <a:r>
                <a:rPr lang="pt-BR" dirty="0"/>
                <a:t>– inicia atualização das informações do Art. 8º, I, “a” a “e” (exercício de 2021)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4C3B113E-1295-410D-BB0F-294091236D59}"/>
                </a:ext>
              </a:extLst>
            </p:cNvPr>
            <p:cNvSpPr txBox="1"/>
            <p:nvPr/>
          </p:nvSpPr>
          <p:spPr>
            <a:xfrm>
              <a:off x="5441795" y="1472170"/>
              <a:ext cx="1951457" cy="14773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Até 30/06/2021 </a:t>
              </a:r>
              <a:r>
                <a:rPr lang="pt-BR" dirty="0"/>
                <a:t>- atualização das informações do Art. 8º, I, “a” a “e” (exercício de 2021)</a:t>
              </a:r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8811B848-8490-49E4-8A8A-A864ABD6353A}"/>
                </a:ext>
              </a:extLst>
            </p:cNvPr>
            <p:cNvCxnSpPr>
              <a:cxnSpLocks/>
            </p:cNvCxnSpPr>
            <p:nvPr/>
          </p:nvCxnSpPr>
          <p:spPr>
            <a:xfrm>
              <a:off x="6103434" y="2956932"/>
              <a:ext cx="0" cy="4795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7A3B6C36-6407-43C0-80A9-D0077357C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9698" y="4150113"/>
              <a:ext cx="0" cy="613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AE8B97D-7641-48C4-8C4C-306DC4487C4C}"/>
                </a:ext>
              </a:extLst>
            </p:cNvPr>
            <p:cNvSpPr/>
            <p:nvPr/>
          </p:nvSpPr>
          <p:spPr>
            <a:xfrm>
              <a:off x="9155156" y="1352190"/>
              <a:ext cx="3114901" cy="17172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informações do Art. 8º, I, “f” a “j” + rol de responsáveis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32D45B0-BB7D-40E3-B60E-59FF4BBF8152}"/>
                </a:ext>
              </a:extLst>
            </p:cNvPr>
            <p:cNvSpPr txBox="1"/>
            <p:nvPr/>
          </p:nvSpPr>
          <p:spPr>
            <a:xfrm>
              <a:off x="9652314" y="1549114"/>
              <a:ext cx="2120583" cy="132343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Informações do Art. 8º, I, “f” a “j” + rol de responsáveis devem ser mantidas atualizadas o ano todo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97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1091B8-6AD0-4A3F-8369-31851291F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0361"/>
            <a:ext cx="9829800" cy="724830"/>
          </a:xfrm>
        </p:spPr>
        <p:txBody>
          <a:bodyPr/>
          <a:lstStyle/>
          <a:p>
            <a:r>
              <a:rPr lang="pt-BR" sz="3200" dirty="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Linha do Tempo 2021/2022 e seguintes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AEB71F8-8C01-4FFE-B522-58108141EFAA}"/>
              </a:ext>
            </a:extLst>
          </p:cNvPr>
          <p:cNvGrpSpPr/>
          <p:nvPr/>
        </p:nvGrpSpPr>
        <p:grpSpPr>
          <a:xfrm>
            <a:off x="28808" y="1124470"/>
            <a:ext cx="12113012" cy="5733530"/>
            <a:chOff x="157045" y="1003610"/>
            <a:chExt cx="12113012" cy="5733530"/>
          </a:xfrm>
        </p:grpSpPr>
        <p:graphicFrame>
          <p:nvGraphicFramePr>
            <p:cNvPr id="2" name="Diagrama 1">
              <a:extLst>
                <a:ext uri="{FF2B5EF4-FFF2-40B4-BE49-F238E27FC236}">
                  <a16:creationId xmlns:a16="http://schemas.microsoft.com/office/drawing/2014/main" id="{E2FDE45B-7D0D-443C-A490-F6F8E70EDE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5556778"/>
                </p:ext>
              </p:extLst>
            </p:nvPr>
          </p:nvGraphicFramePr>
          <p:xfrm>
            <a:off x="157045" y="1003610"/>
            <a:ext cx="10261911" cy="56202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BE1EA9B3-04F2-4D49-8AC0-44A84AD228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5664" y="4125952"/>
              <a:ext cx="1" cy="579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0ACA4D7B-AD48-4CED-8E6F-483A7E3F4064}"/>
                </a:ext>
              </a:extLst>
            </p:cNvPr>
            <p:cNvSpPr txBox="1"/>
            <p:nvPr/>
          </p:nvSpPr>
          <p:spPr>
            <a:xfrm>
              <a:off x="172845" y="4705815"/>
              <a:ext cx="2185638" cy="203132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A partir de 1º/1/2022 </a:t>
              </a:r>
              <a:r>
                <a:rPr lang="pt-BR" dirty="0"/>
                <a:t>– inicia atualização das informações do Art. 8º, I, “f” a “j” + rol de responsáveis (exercício de 2022)</a:t>
              </a:r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174C4555-877B-48D0-B2AC-38BE318A9FF9}"/>
                </a:ext>
              </a:extLst>
            </p:cNvPr>
            <p:cNvCxnSpPr>
              <a:cxnSpLocks/>
            </p:cNvCxnSpPr>
            <p:nvPr/>
          </p:nvCxnSpPr>
          <p:spPr>
            <a:xfrm>
              <a:off x="3590693" y="2949498"/>
              <a:ext cx="0" cy="4795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23FD2B67-E97E-44B3-8052-22A93BAF1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0693" y="4125952"/>
              <a:ext cx="0" cy="613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A4E62F90-193E-4F15-8414-6AFA2645A14C}"/>
                </a:ext>
              </a:extLst>
            </p:cNvPr>
            <p:cNvSpPr txBox="1"/>
            <p:nvPr/>
          </p:nvSpPr>
          <p:spPr>
            <a:xfrm>
              <a:off x="2862148" y="4705815"/>
              <a:ext cx="2185638" cy="14773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Até 31/3/2021 </a:t>
              </a:r>
              <a:r>
                <a:rPr lang="pt-BR" dirty="0"/>
                <a:t>– inicia atualização das informações do Art. 8º, I, “a” a “e” (exercício de 2022)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4C3B113E-1295-410D-BB0F-294091236D59}"/>
                </a:ext>
              </a:extLst>
            </p:cNvPr>
            <p:cNvSpPr txBox="1"/>
            <p:nvPr/>
          </p:nvSpPr>
          <p:spPr>
            <a:xfrm>
              <a:off x="5441795" y="1472170"/>
              <a:ext cx="1951457" cy="147732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0070C0"/>
                  </a:solidFill>
                </a:rPr>
                <a:t>Até 30/06/2021 </a:t>
              </a:r>
              <a:r>
                <a:rPr lang="pt-BR" dirty="0"/>
                <a:t>- atualização das informações do Art. 8º, I, “a” a “e” (exercício de 2022)</a:t>
              </a:r>
            </a:p>
          </p:txBody>
        </p: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8811B848-8490-49E4-8A8A-A864ABD6353A}"/>
                </a:ext>
              </a:extLst>
            </p:cNvPr>
            <p:cNvCxnSpPr>
              <a:cxnSpLocks/>
            </p:cNvCxnSpPr>
            <p:nvPr/>
          </p:nvCxnSpPr>
          <p:spPr>
            <a:xfrm>
              <a:off x="6103434" y="2956932"/>
              <a:ext cx="0" cy="4795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7A3B6C36-6407-43C0-80A9-D0077357C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9698" y="4150113"/>
              <a:ext cx="0" cy="613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AE8B97D-7641-48C4-8C4C-306DC4487C4C}"/>
                </a:ext>
              </a:extLst>
            </p:cNvPr>
            <p:cNvSpPr/>
            <p:nvPr/>
          </p:nvSpPr>
          <p:spPr>
            <a:xfrm>
              <a:off x="9155156" y="1352190"/>
              <a:ext cx="3114901" cy="17172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/>
                <a:t>informações do Art. 8º, I, “f” a “j” + rol de responsáveis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32D45B0-BB7D-40E3-B60E-59FF4BBF8152}"/>
                </a:ext>
              </a:extLst>
            </p:cNvPr>
            <p:cNvSpPr txBox="1"/>
            <p:nvPr/>
          </p:nvSpPr>
          <p:spPr>
            <a:xfrm>
              <a:off x="9652314" y="1549114"/>
              <a:ext cx="2120583" cy="132343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/>
                <a:t>Informações do Art. 8º, I, “f” a “j” + rol de responsáveis devem ser mantidas atualizadas o ano todo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55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298" y="3255208"/>
            <a:ext cx="6270682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200" dirty="0"/>
              <a:t>Julgamento das contas dos responsáveis pelas Unidades significativas do Balanço Geral da União e empresas estatais 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selecionadas anualmente pelo TCU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2020: DN-TCU 188/2020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EADD58-58B9-4CE9-B57E-2DCE94C3905C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E8479F-4CFE-4015-895D-638F119627AB}"/>
              </a:ext>
            </a:extLst>
          </p:cNvPr>
          <p:cNvSpPr txBox="1"/>
          <p:nvPr/>
        </p:nvSpPr>
        <p:spPr>
          <a:xfrm>
            <a:off x="6278136" y="189570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Processo de Prestação de Contas</a:t>
            </a:r>
          </a:p>
        </p:txBody>
      </p:sp>
    </p:spTree>
    <p:extLst>
      <p:ext uri="{BB962C8B-B14F-4D97-AF65-F5344CB8AC3E}">
        <p14:creationId xmlns:p14="http://schemas.microsoft.com/office/powerpoint/2010/main" val="65347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788" y="3429000"/>
            <a:ext cx="5240933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Análise de </a:t>
            </a:r>
            <a:r>
              <a:rPr lang="en-US" dirty="0" err="1"/>
              <a:t>irregularidade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conjunto de </a:t>
            </a:r>
            <a:r>
              <a:rPr lang="en-US" dirty="0" err="1"/>
              <a:t>irregularidades</a:t>
            </a:r>
            <a:r>
              <a:rPr lang="en-US" dirty="0"/>
              <a:t> </a:t>
            </a:r>
            <a:r>
              <a:rPr lang="pt-BR" dirty="0"/>
              <a:t>materialmente relevantes ou com risco de impacto relevante para a gestão do exercício, sem dano ao erário.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EADD58-58B9-4CE9-B57E-2DCE94C3905C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E8479F-4CFE-4015-895D-638F119627AB}"/>
              </a:ext>
            </a:extLst>
          </p:cNvPr>
          <p:cNvSpPr txBox="1"/>
          <p:nvPr/>
        </p:nvSpPr>
        <p:spPr>
          <a:xfrm>
            <a:off x="6278136" y="110617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Processo de Tomadas de Contas</a:t>
            </a:r>
          </a:p>
        </p:txBody>
      </p:sp>
    </p:spTree>
    <p:extLst>
      <p:ext uri="{BB962C8B-B14F-4D97-AF65-F5344CB8AC3E}">
        <p14:creationId xmlns:p14="http://schemas.microsoft.com/office/powerpoint/2010/main" val="284838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3734711"/>
            <a:ext cx="5408201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Análise de </a:t>
            </a:r>
            <a:r>
              <a:rPr lang="en-US" dirty="0" err="1"/>
              <a:t>irregularidade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conjunto de </a:t>
            </a:r>
            <a:r>
              <a:rPr lang="en-US" dirty="0" err="1"/>
              <a:t>irregularidades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não</a:t>
            </a:r>
            <a:r>
              <a:rPr lang="en-US" dirty="0"/>
              <a:t> </a:t>
            </a:r>
            <a:r>
              <a:rPr lang="pt-BR" dirty="0"/>
              <a:t>materialmente relevantes ou sem risco de impacto relevante para a gestão do exercício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sem dano ao erário.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EADD58-58B9-4CE9-B57E-2DCE94C3905C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E8479F-4CFE-4015-895D-638F119627AB}"/>
              </a:ext>
            </a:extLst>
          </p:cNvPr>
          <p:cNvSpPr txBox="1"/>
          <p:nvPr/>
        </p:nvSpPr>
        <p:spPr>
          <a:xfrm>
            <a:off x="6278136" y="234175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Outros processos de controle externo</a:t>
            </a:r>
          </a:p>
        </p:txBody>
      </p:sp>
    </p:spTree>
    <p:extLst>
      <p:ext uri="{BB962C8B-B14F-4D97-AF65-F5344CB8AC3E}">
        <p14:creationId xmlns:p14="http://schemas.microsoft.com/office/powerpoint/2010/main" val="195181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9789" y="3429000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Análise de </a:t>
            </a:r>
            <a:r>
              <a:rPr lang="en-US" dirty="0" err="1"/>
              <a:t>irregularidade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conjunto de </a:t>
            </a:r>
            <a:r>
              <a:rPr lang="en-US" dirty="0" err="1"/>
              <a:t>irregularidades</a:t>
            </a:r>
            <a:r>
              <a:rPr lang="en-US" dirty="0"/>
              <a:t> que </a:t>
            </a:r>
            <a:r>
              <a:rPr lang="en-US" dirty="0" err="1"/>
              <a:t>acarretem</a:t>
            </a:r>
            <a:r>
              <a:rPr lang="en-US" dirty="0"/>
              <a:t> </a:t>
            </a:r>
            <a:r>
              <a:rPr lang="en-US" dirty="0" err="1"/>
              <a:t>dano</a:t>
            </a:r>
            <a:r>
              <a:rPr lang="en-US" dirty="0"/>
              <a:t> ao </a:t>
            </a:r>
            <a:r>
              <a:rPr lang="en-US" dirty="0" err="1"/>
              <a:t>erário</a:t>
            </a:r>
            <a:r>
              <a:rPr lang="en-US" dirty="0"/>
              <a:t> </a:t>
            </a:r>
            <a:r>
              <a:rPr lang="en-US" dirty="0" err="1"/>
              <a:t>ou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Omissão</a:t>
            </a:r>
            <a:r>
              <a:rPr lang="en-US" dirty="0"/>
              <a:t> no </a:t>
            </a:r>
            <a:r>
              <a:rPr lang="en-US" dirty="0" err="1"/>
              <a:t>dever</a:t>
            </a:r>
            <a:r>
              <a:rPr lang="en-US" dirty="0"/>
              <a:t> de </a:t>
            </a:r>
            <a:r>
              <a:rPr lang="en-US" dirty="0" err="1"/>
              <a:t>prestar</a:t>
            </a:r>
            <a:r>
              <a:rPr lang="en-US" dirty="0"/>
              <a:t> </a:t>
            </a:r>
            <a:r>
              <a:rPr lang="en-US" dirty="0" err="1"/>
              <a:t>contas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EADD58-58B9-4CE9-B57E-2DCE94C3905C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E8479F-4CFE-4015-895D-638F119627AB}"/>
              </a:ext>
            </a:extLst>
          </p:cNvPr>
          <p:cNvSpPr txBox="1"/>
          <p:nvPr/>
        </p:nvSpPr>
        <p:spPr>
          <a:xfrm>
            <a:off x="6024154" y="110617"/>
            <a:ext cx="412595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Processo de Tomadas de Contas Especiais</a:t>
            </a:r>
          </a:p>
        </p:txBody>
      </p:sp>
    </p:spTree>
    <p:extLst>
      <p:ext uri="{BB962C8B-B14F-4D97-AF65-F5344CB8AC3E}">
        <p14:creationId xmlns:p14="http://schemas.microsoft.com/office/powerpoint/2010/main" val="278051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1091B8-6AD0-4A3F-8369-31851291F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Níveis de Materialidade</a:t>
            </a:r>
            <a:endParaRPr lang="pt-BR" sz="3200" dirty="0">
              <a:solidFill>
                <a:schemeClr val="accent1">
                  <a:lumMod val="2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02631D9-5A04-4106-B782-14B468D925A5}"/>
              </a:ext>
            </a:extLst>
          </p:cNvPr>
          <p:cNvGraphicFramePr>
            <a:graphicFrameLocks noGrp="1"/>
          </p:cNvGraphicFramePr>
          <p:nvPr/>
        </p:nvGraphicFramePr>
        <p:xfrm>
          <a:off x="651881" y="1816231"/>
          <a:ext cx="10888237" cy="3571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3605">
                  <a:extLst>
                    <a:ext uri="{9D8B030D-6E8A-4147-A177-3AD203B41FA5}">
                      <a16:colId xmlns:a16="http://schemas.microsoft.com/office/drawing/2014/main" val="1780785088"/>
                    </a:ext>
                  </a:extLst>
                </a:gridCol>
                <a:gridCol w="6504632">
                  <a:extLst>
                    <a:ext uri="{9D8B030D-6E8A-4147-A177-3AD203B41FA5}">
                      <a16:colId xmlns:a16="http://schemas.microsoft.com/office/drawing/2014/main" val="179151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solidFill>
                            <a:schemeClr val="accent6"/>
                          </a:solidFill>
                          <a:effectLst/>
                        </a:rPr>
                        <a:t>Orçamento da UPC (em reais)*</a:t>
                      </a:r>
                      <a:endParaRPr lang="pt-BR" sz="36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chemeClr val="accent6"/>
                          </a:solidFill>
                          <a:effectLst/>
                        </a:rPr>
                        <a:t>Materialidade para identificação de irregularidades ou conjunto de irregularidades como relevantes</a:t>
                      </a:r>
                      <a:endParaRPr lang="pt-BR" sz="3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53859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solidFill>
                            <a:schemeClr val="accent6"/>
                          </a:solidFill>
                          <a:effectLst/>
                        </a:rPr>
                        <a:t>Até 10 milhões</a:t>
                      </a:r>
                      <a:endParaRPr lang="pt-BR" sz="36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5% da despesa</a:t>
                      </a: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09209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solidFill>
                            <a:schemeClr val="accent6"/>
                          </a:solidFill>
                          <a:effectLst/>
                        </a:rPr>
                        <a:t>Entre 10 milhões e 100 milhões</a:t>
                      </a:r>
                      <a:endParaRPr lang="pt-BR" sz="36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R$ 500 mil acrescidos de 2% da despesa que ultrapassar R$ 10 milhões </a:t>
                      </a: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04886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chemeClr val="accent6"/>
                          </a:solidFill>
                          <a:effectLst/>
                        </a:rPr>
                        <a:t>Acima de 100 milhões</a:t>
                      </a:r>
                      <a:endParaRPr lang="pt-BR" sz="3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R$ 2,3 milhões acrescidos de 0,25% da despesa que ultrapassar R$ 100 milhões</a:t>
                      </a:r>
                      <a:endParaRPr lang="pt-B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256855426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BB88B983-8DAB-405D-94DD-9518EE50381E}"/>
              </a:ext>
            </a:extLst>
          </p:cNvPr>
          <p:cNvSpPr/>
          <p:nvPr/>
        </p:nvSpPr>
        <p:spPr>
          <a:xfrm>
            <a:off x="918116" y="5549066"/>
            <a:ext cx="8649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No caso dos Conselhos, será considerado o total da despesa empenhada no exercício.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3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4459539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sz="3100" dirty="0"/>
              <a:t>As orientações para Conselhos observam o modelo de Relato Integrado</a:t>
            </a:r>
            <a:br>
              <a:rPr lang="pt-BR" sz="3100" dirty="0"/>
            </a:br>
            <a:br>
              <a:rPr lang="pt-BR" sz="3100" dirty="0"/>
            </a:br>
            <a:r>
              <a:rPr lang="pt-BR" sz="3100" dirty="0"/>
              <a:t>Apresentação das relações entre estratégia, governança, recursos e desempenho</a:t>
            </a:r>
            <a:br>
              <a:rPr lang="pt-BR" sz="3100" dirty="0"/>
            </a:br>
            <a:br>
              <a:rPr lang="pt-BR" sz="3100" dirty="0"/>
            </a:br>
            <a:r>
              <a:rPr lang="pt-BR" sz="3100" dirty="0"/>
              <a:t>Relatar mostrando integração entre informação financeira e não financeira</a:t>
            </a:r>
            <a:br>
              <a:rPr lang="pt-BR" sz="3100" dirty="0"/>
            </a:br>
            <a:br>
              <a:rPr lang="pt-BR" dirty="0"/>
            </a:b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186299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363685" y="412476"/>
            <a:ext cx="449760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Guia de Orientações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45508" y="2214054"/>
            <a:ext cx="5931207" cy="38856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3000"/>
              </a:spcAft>
            </a:pPr>
            <a:r>
              <a:rPr lang="pt-BR" sz="3100" dirty="0"/>
              <a:t>Parte 1) Inovações do modelo trazido pela IN 84/2020 e DN 187/2020</a:t>
            </a:r>
          </a:p>
          <a:p>
            <a:pPr>
              <a:spcAft>
                <a:spcPts val="3000"/>
              </a:spcAft>
            </a:pPr>
            <a:r>
              <a:rPr lang="pt-BR" sz="3100" dirty="0"/>
              <a:t>Parte 2) Estrutura e Conteúdo do Relatório de Gestão</a:t>
            </a:r>
          </a:p>
          <a:p>
            <a:pPr>
              <a:spcAft>
                <a:spcPts val="2400"/>
              </a:spcAft>
            </a:pPr>
            <a:r>
              <a:rPr lang="pt-BR" sz="3100" dirty="0"/>
              <a:t>Parte 3) Exemplos ilustrativos de Diagramas e Tabelas</a:t>
            </a:r>
          </a:p>
        </p:txBody>
      </p:sp>
    </p:spTree>
    <p:extLst>
      <p:ext uri="{BB962C8B-B14F-4D97-AF65-F5344CB8AC3E}">
        <p14:creationId xmlns:p14="http://schemas.microsoft.com/office/powerpoint/2010/main" val="384025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43334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dirty="0"/>
              <a:t>Anexo II - Decisão Normativa TCU nº 187/2020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leitura recomendada</a:t>
            </a:r>
            <a:br>
              <a:rPr lang="pt-BR" sz="3100" dirty="0"/>
            </a:br>
            <a:br>
              <a:rPr lang="pt-BR" dirty="0"/>
            </a:b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1207645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Elementos </a:t>
            </a:r>
            <a:r>
              <a:rPr lang="pt-BR" dirty="0" err="1"/>
              <a:t>pré</a:t>
            </a:r>
            <a:r>
              <a:rPr lang="pt-BR" dirty="0"/>
              <a:t>-textuais </a:t>
            </a:r>
            <a:br>
              <a:rPr lang="pt-BR" dirty="0"/>
            </a:br>
            <a:br>
              <a:rPr lang="pt-BR" dirty="0"/>
            </a:br>
            <a:r>
              <a:rPr lang="pt-BR" b="0" dirty="0"/>
              <a:t>capa;</a:t>
            </a:r>
            <a:br>
              <a:rPr lang="pt-BR" b="0" dirty="0"/>
            </a:br>
            <a:br>
              <a:rPr lang="pt-BR" b="0" dirty="0"/>
            </a:br>
            <a:r>
              <a:rPr lang="pt-BR" b="0" dirty="0"/>
              <a:t>listas de siglas/abreviações;</a:t>
            </a:r>
            <a:br>
              <a:rPr lang="pt-BR" b="0" dirty="0"/>
            </a:br>
            <a:br>
              <a:rPr lang="pt-BR" b="0" dirty="0"/>
            </a:br>
            <a:r>
              <a:rPr lang="pt-BR" b="0" dirty="0"/>
              <a:t>listas de tabelas e gráficos;</a:t>
            </a:r>
            <a:br>
              <a:rPr lang="pt-BR" b="0" dirty="0"/>
            </a:br>
            <a:br>
              <a:rPr lang="pt-BR" b="0" dirty="0"/>
            </a:br>
            <a:r>
              <a:rPr lang="pt-BR" b="0" dirty="0"/>
              <a:t>sumário.</a:t>
            </a:r>
            <a:endParaRPr lang="en-US" sz="6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200297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Mensagem do Dirigente Máximo </a:t>
            </a:r>
            <a:br>
              <a:rPr lang="pt-BR" dirty="0"/>
            </a:br>
            <a:br>
              <a:rPr lang="pt-BR" dirty="0"/>
            </a:br>
            <a:r>
              <a:rPr lang="pt-BR" sz="3100" b="0" dirty="0"/>
              <a:t>resumo dos principais resultados frente aos objetivos estratégicos e às prioridades da gestão.</a:t>
            </a:r>
            <a:br>
              <a:rPr lang="pt-BR" sz="3100" b="0" dirty="0"/>
            </a:br>
            <a:br>
              <a:rPr lang="pt-BR" sz="3100" b="0" dirty="0"/>
            </a:br>
            <a:r>
              <a:rPr lang="pt-BR" sz="3100" b="0" dirty="0"/>
              <a:t>reconhecimento expresso de responsabilidade pela fidedignidade das informações prestadas no Relatório.</a:t>
            </a:r>
            <a:endParaRPr lang="en-US" sz="6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107983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Capítulo 01 – Visão Geral Organizacional e Ambiente Externo  </a:t>
            </a:r>
            <a:br>
              <a:rPr lang="pt-BR" dirty="0"/>
            </a:br>
            <a:br>
              <a:rPr lang="pt-BR" dirty="0"/>
            </a:br>
            <a:r>
              <a:rPr lang="pt-BR" i="1" dirty="0"/>
              <a:t>“O que é a organização, o que faz e quais são as circunstâncias em que atua?”</a:t>
            </a:r>
            <a:br>
              <a:rPr lang="pt-BR" dirty="0"/>
            </a:br>
            <a:endParaRPr lang="en-US" sz="6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25704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pt-BR" dirty="0"/>
              <a:t>Capítulo 01 – Visão Geral Organizacional e Ambiente Externo  </a:t>
            </a:r>
            <a:br>
              <a:rPr lang="pt-BR" dirty="0"/>
            </a:br>
            <a:br>
              <a:rPr lang="pt-BR" dirty="0"/>
            </a:br>
            <a:r>
              <a:rPr lang="pt-BR" sz="2700" b="0" dirty="0"/>
              <a:t>Organograma, incluindo as estruturas de governança (conselhos, comitês, etc.);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Identificação das principais normas, com links de acesso;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Principais canais de comunicação com a sociedade (ouvidoria, acesso à informação, etc.);</a:t>
            </a: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356264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868525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pt-BR" dirty="0"/>
              <a:t>Capítulo 01 – Visão Geral Organizacional e Ambiente Externo  </a:t>
            </a:r>
            <a:br>
              <a:rPr lang="pt-BR" dirty="0"/>
            </a:br>
            <a:br>
              <a:rPr lang="pt-BR" dirty="0"/>
            </a:br>
            <a:br>
              <a:rPr lang="pt-BR" sz="2700" b="0" dirty="0"/>
            </a:br>
            <a:r>
              <a:rPr lang="pt-BR" sz="2700" b="0" dirty="0"/>
              <a:t>fatos externos relevantes, que tiveram influência no resultado da gestão;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missão e modelo de negócios;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cadeia de valor;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outros.</a:t>
            </a:r>
            <a:br>
              <a:rPr lang="pt-BR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233694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BFBEFD-B635-49E7-AC9D-685C1CEE0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7935" y="108208"/>
            <a:ext cx="5953557" cy="60918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C8EA3CE-E737-4B9D-9410-2F1AC8DE96A0}"/>
              </a:ext>
            </a:extLst>
          </p:cNvPr>
          <p:cNvSpPr txBox="1"/>
          <p:nvPr/>
        </p:nvSpPr>
        <p:spPr>
          <a:xfrm>
            <a:off x="2200508" y="6249228"/>
            <a:ext cx="906594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u="sng" dirty="0">
                <a:hlinkClick r:id="rId3"/>
              </a:rPr>
              <a:t>https://www2.crcpr.org.br/uploads/arquivo/2019_05_27_5cec1a6213b19.pdf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EBA328-795B-4125-B40E-077F389CAFB6}"/>
              </a:ext>
            </a:extLst>
          </p:cNvPr>
          <p:cNvSpPr txBox="1"/>
          <p:nvPr/>
        </p:nvSpPr>
        <p:spPr>
          <a:xfrm>
            <a:off x="165410" y="0"/>
            <a:ext cx="4070196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25000"/>
                  </a:schemeClr>
                </a:solidFill>
              </a:rPr>
              <a:t>Exemplo representação da Estrutura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1804618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868525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Capítulo 02 – Riscos, Oportunidades e Perspectivas </a:t>
            </a:r>
            <a:br>
              <a:rPr lang="pt-BR" dirty="0"/>
            </a:br>
            <a:br>
              <a:rPr lang="pt-BR" dirty="0"/>
            </a:br>
            <a:br>
              <a:rPr lang="pt-BR" sz="2700" b="0" dirty="0"/>
            </a:br>
            <a:r>
              <a:rPr lang="pt-BR" sz="3100" i="1" dirty="0"/>
              <a:t>“Quais são os riscos e oportunidades específicos que afetam a capacidade de a organização gerar valor em curto, médio e longo prazo e como a organização lida com esses riscos?”</a:t>
            </a:r>
            <a:br>
              <a:rPr lang="pt-BR" dirty="0"/>
            </a:br>
            <a:br>
              <a:rPr lang="pt-BR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413412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3968886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pt-BR" dirty="0"/>
              <a:t>Capítulo 02 – Riscos, Oportunidades e Perspectivas </a:t>
            </a:r>
            <a:br>
              <a:rPr lang="pt-BR" dirty="0"/>
            </a:br>
            <a:br>
              <a:rPr lang="pt-BR" sz="2700" b="0" dirty="0"/>
            </a:br>
            <a:r>
              <a:rPr lang="pt-BR" sz="2700" dirty="0"/>
              <a:t>Relação dos principais riscos identificados, contendo descrição, classificação quanto à probabilidade, impacto e medidas de mitigação;</a:t>
            </a: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Relação das principais oportunidades identificadas e ações pensadas para potencializar os impactos positivos para a entidade.</a:t>
            </a:r>
            <a:br>
              <a:rPr lang="pt-BR" sz="2700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20970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221755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pt-BR" dirty="0"/>
              <a:t>Capítulo 02 – Riscos, Oportunidades e Perspectivas </a:t>
            </a:r>
            <a:br>
              <a:rPr lang="pt-BR" dirty="0"/>
            </a:br>
            <a:br>
              <a:rPr lang="pt-BR" sz="2700" b="0" dirty="0"/>
            </a:br>
            <a:br>
              <a:rPr lang="pt-BR" sz="2700" dirty="0"/>
            </a:br>
            <a:r>
              <a:rPr lang="pt-BR" sz="2700" dirty="0"/>
              <a:t>Visão geral do modelo de gestão de riscos e controles e/ou </a:t>
            </a: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Descrição do sistema de controle interno da entidade</a:t>
            </a:r>
            <a:br>
              <a:rPr lang="pt-BR" sz="2700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137381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3516" y="5335858"/>
            <a:ext cx="6456416" cy="12440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/>
                </a:solidFill>
                <a:ea typeface="+mn-ea"/>
                <a:cs typeface="+mn-cs"/>
              </a:rPr>
              <a:t>Disponível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+mn-ea"/>
                <a:cs typeface="+mn-cs"/>
              </a:rPr>
              <a:t>em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  <a:b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pt-BR" sz="2400" dirty="0">
                <a:solidFill>
                  <a:srgbClr val="0070C0"/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https://portal.tcu.gov.br/contas/contas-e-relatorios-de-gestao/faq-upc-e-prestacao-de-contas.htm</a:t>
            </a:r>
            <a:endParaRPr lang="en-US" sz="240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363685" y="412476"/>
            <a:ext cx="449760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Outras Referências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45508" y="2214053"/>
            <a:ext cx="5931207" cy="28437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dirty="0"/>
              <a:t>Guia Geral de elaboração do Relatório de Gestão;</a:t>
            </a:r>
          </a:p>
          <a:p>
            <a:pPr>
              <a:spcAft>
                <a:spcPts val="2400"/>
              </a:spcAft>
            </a:pPr>
            <a:endParaRPr lang="pt-BR" dirty="0"/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dirty="0"/>
              <a:t>Respostas a perguntas frequentes (FAQ), publicadas e atualizadas na página do TCU</a:t>
            </a:r>
          </a:p>
        </p:txBody>
      </p:sp>
    </p:spTree>
    <p:extLst>
      <p:ext uri="{BB962C8B-B14F-4D97-AF65-F5344CB8AC3E}">
        <p14:creationId xmlns:p14="http://schemas.microsoft.com/office/powerpoint/2010/main" val="2583316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221755"/>
            <a:ext cx="5798635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pt-BR" dirty="0"/>
              <a:t>Capítulo 03 – Governança, Estratégia e Desempenho </a:t>
            </a:r>
            <a:br>
              <a:rPr lang="pt-BR" dirty="0"/>
            </a:br>
            <a:br>
              <a:rPr lang="pt-BR" sz="2700" b="0" dirty="0"/>
            </a:br>
            <a:br>
              <a:rPr lang="pt-BR" sz="2700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4040467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136" y="1434057"/>
            <a:ext cx="5798635" cy="4838008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pt-BR" sz="3000" dirty="0"/>
            </a:br>
            <a:br>
              <a:rPr lang="pt-BR" sz="3000" dirty="0"/>
            </a:br>
            <a:r>
              <a:rPr lang="pt-BR" sz="3000" dirty="0"/>
              <a:t>Por que tratar de  Governança, Estratégia e desempenho no Relatório e Gestão?</a:t>
            </a:r>
            <a:br>
              <a:rPr lang="pt-BR" sz="3000" dirty="0"/>
            </a:br>
            <a:br>
              <a:rPr lang="pt-BR" sz="3000" i="1" dirty="0"/>
            </a:br>
            <a:r>
              <a:rPr lang="pt-BR" sz="3000" dirty="0"/>
              <a:t>- </a:t>
            </a:r>
            <a:r>
              <a:rPr lang="pt-BR" sz="3000" b="0" dirty="0"/>
              <a:t>Para onde a organização deseja ir e como ela pretende chegar lá?</a:t>
            </a:r>
            <a:br>
              <a:rPr lang="pt-BR" sz="3000" b="0" dirty="0"/>
            </a:br>
            <a:r>
              <a:rPr lang="pt-BR" sz="3000" b="0" dirty="0"/>
              <a:t>- Como a estrutura de governança da organização apoia sua capacidade de gerar valor? e</a:t>
            </a:r>
            <a:br>
              <a:rPr lang="pt-BR" sz="3000" b="0" dirty="0"/>
            </a:br>
            <a:r>
              <a:rPr lang="pt-BR" sz="3000" b="0" dirty="0"/>
              <a:t>- Quais os principais resultados alcançados pela organização?</a:t>
            </a: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</p:spTree>
    <p:extLst>
      <p:ext uri="{BB962C8B-B14F-4D97-AF65-F5344CB8AC3E}">
        <p14:creationId xmlns:p14="http://schemas.microsoft.com/office/powerpoint/2010/main" val="394112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DA7482-D309-41EC-B3A9-B2ABAB06F63C}"/>
              </a:ext>
            </a:extLst>
          </p:cNvPr>
          <p:cNvSpPr txBox="1"/>
          <p:nvPr/>
        </p:nvSpPr>
        <p:spPr>
          <a:xfrm>
            <a:off x="6278136" y="1683439"/>
            <a:ext cx="5708817" cy="49244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 de planejamento       estratégico da entidade: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&gt; a participação das estruturas de governança;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&gt;&gt; no processo de planejamento;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&gt;&gt; na gestão de riscos; e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&gt;&gt; na supervisão da gestão.</a:t>
            </a:r>
          </a:p>
        </p:txBody>
      </p:sp>
    </p:spTree>
    <p:extLst>
      <p:ext uri="{BB962C8B-B14F-4D97-AF65-F5344CB8AC3E}">
        <p14:creationId xmlns:p14="http://schemas.microsoft.com/office/powerpoint/2010/main" val="61776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6894D-8AAA-445A-A84C-3CC540C22465}"/>
              </a:ext>
            </a:extLst>
          </p:cNvPr>
          <p:cNvSpPr txBox="1"/>
          <p:nvPr/>
        </p:nvSpPr>
        <p:spPr>
          <a:xfrm>
            <a:off x="6278136" y="1541453"/>
            <a:ext cx="5725442" cy="49859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medidas adotadas em relação aos indicadores de governança e gestão levantadas;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-principais ações de supervisão, controle e de correição adotadas pela UPC;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objetivos estratégicos do exercício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indicadores de desempenho               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metas pactuadas;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13F8BDA5-1DCD-4807-A3FA-D700BC588F6E}"/>
              </a:ext>
            </a:extLst>
          </p:cNvPr>
          <p:cNvSpPr/>
          <p:nvPr/>
        </p:nvSpPr>
        <p:spPr>
          <a:xfrm>
            <a:off x="10557161" y="5020887"/>
            <a:ext cx="482139" cy="11471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7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6894D-8AAA-445A-A84C-3CC540C22465}"/>
              </a:ext>
            </a:extLst>
          </p:cNvPr>
          <p:cNvSpPr txBox="1"/>
          <p:nvPr/>
        </p:nvSpPr>
        <p:spPr>
          <a:xfrm>
            <a:off x="6278136" y="1541453"/>
            <a:ext cx="5725442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Planos de curto prazo 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&gt;&gt; com a indicação de objetivos anuais;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&gt;&gt; iniciativas;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&gt;&gt; programas e projetos necessários a seu alcance.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&gt;&gt;&gt;Indicação dos recursos alocados e resultados.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3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6894D-8AAA-445A-A84C-3CC540C22465}"/>
              </a:ext>
            </a:extLst>
          </p:cNvPr>
          <p:cNvSpPr txBox="1"/>
          <p:nvPr/>
        </p:nvSpPr>
        <p:spPr>
          <a:xfrm>
            <a:off x="6278136" y="1541453"/>
            <a:ext cx="5725442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valor total efetivamente gasto com a função de fiscalização do exercício profissional 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valor total gasto com as demais atividades finalísticas;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valor total gasto com indenizações a conselheiros 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109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6894D-8AAA-445A-A84C-3CC540C22465}"/>
              </a:ext>
            </a:extLst>
          </p:cNvPr>
          <p:cNvSpPr txBox="1"/>
          <p:nvPr/>
        </p:nvSpPr>
        <p:spPr>
          <a:xfrm>
            <a:off x="6278136" y="1434057"/>
            <a:ext cx="5725442" cy="55399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Resultados da área fim: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total de fiscalizações realizadas;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de denúncias recebidas e analisadas 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total de profissionais fiscalizados 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total de autos de infração e notificações semelhantes;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números de processos instaurados  e julgados;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de processos instaurados que não tiveram êxito em sua execução, com as respectivas causas identificadas;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informações sobre a gestão das atividades relacionadas à arrecadação das multas aplicadas, bem quanto à cobrança de inadimplentes;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de processos referentes ao exercício ilegal de profissão encaminhados ao Ministério Público.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316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6894D-8AAA-445A-A84C-3CC540C22465}"/>
              </a:ext>
            </a:extLst>
          </p:cNvPr>
          <p:cNvSpPr txBox="1"/>
          <p:nvPr/>
        </p:nvSpPr>
        <p:spPr>
          <a:xfrm>
            <a:off x="6278136" y="1434057"/>
            <a:ext cx="5725442" cy="5786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pessoas: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percentual de fiscais (atuando em atividades de fiscalização) em relação ao total de colaboradores do conselho;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Detalhamento da despesa de pessoal, evolução dos últimos anos e justificativa para o aumento/diminuição.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962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Capítulo 03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16894D-8AAA-445A-A84C-3CC540C22465}"/>
              </a:ext>
            </a:extLst>
          </p:cNvPr>
          <p:cNvSpPr txBox="1"/>
          <p:nvPr/>
        </p:nvSpPr>
        <p:spPr>
          <a:xfrm>
            <a:off x="6278136" y="1434057"/>
            <a:ext cx="5725442" cy="49552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que deve conter nesse   capítulo?</a:t>
            </a:r>
            <a:b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licitações e contratos incluindo de 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contratações mais relevantes, sua associação aos objetivos estratégicos e justificativas para essas contratações;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contratações diretas: participação nos processos de contratação, principais tipos e justificativas para realização.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053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Capítulo 04 – Informações Orçamentárias, Financeiras e Contábeis</a:t>
            </a:r>
            <a:br>
              <a:rPr lang="pt-BR" dirty="0"/>
            </a:br>
            <a:br>
              <a:rPr lang="pt-BR" dirty="0"/>
            </a:br>
            <a:r>
              <a:rPr lang="pt-BR" sz="2700" b="0" dirty="0"/>
              <a:t>Objetivo: apresentar o desempenho financeiro, orçamentário e patrimonial por meio de avaliações e análises dos principais fatos contábeis e financeiros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Visa dar suporte a informações mais agregadas de capítulos anteriores do relatório de gestão.</a:t>
            </a:r>
            <a:br>
              <a:rPr lang="pt-BR" sz="2700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364276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307929" y="21967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Transparência e Prestação de Contas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45508" y="2214054"/>
            <a:ext cx="5931207" cy="44242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dirty="0"/>
              <a:t>exclusivamente por meio do sítio oficial da entidade</a:t>
            </a:r>
            <a:r>
              <a:rPr lang="pt-BR" sz="2900" dirty="0"/>
              <a:t>;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dirty="0"/>
              <a:t>não tem formato rígido – deve ser simples, usual, de fácil acesso e intuitivo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dirty="0"/>
              <a:t>preferencialmente sob o título “</a:t>
            </a:r>
            <a:r>
              <a:rPr lang="pt-BR" u="sng" dirty="0"/>
              <a:t>Transparência</a:t>
            </a:r>
            <a:r>
              <a:rPr lang="pt-BR" dirty="0"/>
              <a:t> e </a:t>
            </a:r>
            <a:r>
              <a:rPr lang="pt-BR" u="sng" dirty="0"/>
              <a:t>prestação de contas</a:t>
            </a:r>
            <a:r>
              <a:rPr lang="pt-BR" dirty="0"/>
              <a:t>”</a:t>
            </a:r>
          </a:p>
          <a:p>
            <a:pPr marL="1485900" lvl="2" indent="-5715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Transparência</a:t>
            </a: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: para atender LAI e demais regulamentos;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pt-BR" sz="4000" b="1" u="sng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Prestação de contas</a:t>
            </a: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: nos termos dos regulamentos do TCU.</a:t>
            </a:r>
          </a:p>
          <a:p>
            <a:pPr>
              <a:spcAft>
                <a:spcPts val="2400"/>
              </a:spcAft>
            </a:pPr>
            <a:endParaRPr lang="pt-BR" dirty="0"/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528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61204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Capítulo 04 – Informações Orçamentárias, Financeiras e Contábeis</a:t>
            </a:r>
            <a:br>
              <a:rPr lang="pt-BR" dirty="0"/>
            </a:br>
            <a:r>
              <a:rPr lang="pt-BR" sz="2800" dirty="0"/>
              <a:t>O que deve conter nesse   capítulo? </a:t>
            </a:r>
            <a:br>
              <a:rPr lang="pt-BR" sz="2800" dirty="0"/>
            </a:br>
            <a:r>
              <a:rPr lang="pt-BR" sz="2800" dirty="0"/>
              <a:t>- </a:t>
            </a:r>
            <a:r>
              <a:rPr lang="pt-BR" sz="2700" b="0" dirty="0"/>
              <a:t>Resumo da situação financeira da UPC (saldos das principais contas, resultados, receitas e despesas);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 &gt;&gt;Evolução no exercício de referência e em comparação com o último exercício</a:t>
            </a:r>
            <a:br>
              <a:rPr lang="pt-BR" sz="2200" b="0" dirty="0"/>
            </a:br>
            <a:br>
              <a:rPr lang="pt-BR" sz="2200" b="0" dirty="0"/>
            </a:br>
            <a:br>
              <a:rPr lang="pt-BR" sz="2700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3225807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790467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Capítulo 04 – Informações Orçamentárias, Financeiras e Contábeis</a:t>
            </a:r>
            <a:br>
              <a:rPr lang="pt-BR" dirty="0"/>
            </a:br>
            <a:r>
              <a:rPr lang="pt-BR" sz="2700" b="0" dirty="0"/>
              <a:t>- Metodologia adotada;</a:t>
            </a:r>
            <a:br>
              <a:rPr lang="pt-BR" sz="2700" b="0" dirty="0"/>
            </a:br>
            <a:r>
              <a:rPr lang="pt-BR" sz="2700" b="0" dirty="0"/>
              <a:t>- Balanços, demonstrações e notas explicativas, e links para serem acessadas na íntegra;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- Declaração do contador;</a:t>
            </a: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- eventuais conclusões de auditorias independentes e/ou dos órgãos de controle e as medidas adotadas.</a:t>
            </a: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3746828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3786006"/>
            <a:ext cx="595228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pt-BR" dirty="0"/>
              <a:t>Capítulo 04 – Informações Orçamentárias, Financeiras e Contábeis</a:t>
            </a:r>
            <a:br>
              <a:rPr lang="pt-BR" dirty="0"/>
            </a:br>
            <a:br>
              <a:rPr lang="pt-BR" dirty="0"/>
            </a:br>
            <a:r>
              <a:rPr lang="pt-BR" sz="2700" b="0" dirty="0"/>
              <a:t>-</a:t>
            </a:r>
            <a:r>
              <a:rPr lang="pt-BR" dirty="0"/>
              <a:t> </a:t>
            </a:r>
            <a:r>
              <a:rPr lang="pt-BR" sz="2700" b="0" dirty="0"/>
              <a:t>Gestão orçamentária e financeira;</a:t>
            </a:r>
            <a:br>
              <a:rPr lang="pt-BR" sz="2700" b="0" dirty="0"/>
            </a:br>
            <a:r>
              <a:rPr lang="pt-BR" sz="2700" b="0" dirty="0"/>
              <a:t>- Gestão patrimonial: investimentos de capital e impacto sobre os objetivos estratégicos; desfazimento de ativos;</a:t>
            </a:r>
            <a:br>
              <a:rPr lang="pt-BR" sz="2700" b="0" dirty="0"/>
            </a:br>
            <a:r>
              <a:rPr lang="pt-BR" sz="2700" b="0" dirty="0"/>
              <a:t>-Gestão de custos: estimativa por área de atuação; a distribuição entre as áreas finalísticas e área meio;</a:t>
            </a:r>
            <a:br>
              <a:rPr lang="pt-BR" sz="2700" b="0" dirty="0"/>
            </a:br>
            <a:r>
              <a:rPr lang="pt-BR" sz="2700" b="0" dirty="0"/>
              <a:t>-Desafios e ações futuras para alocação mais eficiente de recursos.</a:t>
            </a: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226496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>
            <a:extLst>
              <a:ext uri="{FF2B5EF4-FFF2-40B4-BE49-F238E27FC236}">
                <a16:creationId xmlns:a16="http://schemas.microsoft.com/office/drawing/2014/main" id="{09EBC07B-78BF-401E-A17F-ADF55EE60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429000"/>
            <a:ext cx="5798635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t-BR" dirty="0"/>
              <a:t>Anexos, Apêndices e Links</a:t>
            </a:r>
            <a:br>
              <a:rPr lang="pt-BR" dirty="0"/>
            </a:br>
            <a:br>
              <a:rPr lang="pt-BR" dirty="0"/>
            </a:br>
            <a:r>
              <a:rPr lang="pt-BR" sz="2700" b="0" dirty="0"/>
              <a:t>Documentos e informações úteis à compreensão do relatório. </a:t>
            </a:r>
            <a:br>
              <a:rPr lang="pt-BR" sz="2700" b="0" dirty="0"/>
            </a:br>
            <a:br>
              <a:rPr lang="pt-BR" sz="2700" b="0" dirty="0"/>
            </a:br>
            <a:br>
              <a:rPr lang="pt-BR" sz="2700" b="0" dirty="0"/>
            </a:br>
            <a:r>
              <a:rPr lang="pt-BR" sz="2700" b="0" dirty="0"/>
              <a:t>São opcionais e podem ser fornecidos mediante links que remetam a outras páginas do sítio oficial da entidade.</a:t>
            </a:r>
            <a:br>
              <a:rPr lang="pt-BR" sz="2700" dirty="0"/>
            </a:br>
            <a:endParaRPr lang="en-US" sz="27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177AEB-B0F4-4CEF-8ACF-D507EBD7C387}"/>
              </a:ext>
            </a:extLst>
          </p:cNvPr>
          <p:cNvSpPr txBox="1"/>
          <p:nvPr/>
        </p:nvSpPr>
        <p:spPr>
          <a:xfrm>
            <a:off x="6278136" y="356839"/>
            <a:ext cx="367990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Relatório de Gestão </a:t>
            </a:r>
          </a:p>
        </p:txBody>
      </p:sp>
    </p:spTree>
    <p:extLst>
      <p:ext uri="{BB962C8B-B14F-4D97-AF65-F5344CB8AC3E}">
        <p14:creationId xmlns:p14="http://schemas.microsoft.com/office/powerpoint/2010/main" val="367708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09622" y="2252308"/>
            <a:ext cx="8273967" cy="42780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Muito Obrigado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Luciana Nunes Goulart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Assessora – SecexTrabalho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Teonio Wellington Martins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Diretor – SecexTrabalho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secextrab@tcu.gov.br</a:t>
            </a:r>
          </a:p>
        </p:txBody>
      </p:sp>
    </p:spTree>
    <p:extLst>
      <p:ext uri="{BB962C8B-B14F-4D97-AF65-F5344CB8AC3E}">
        <p14:creationId xmlns:p14="http://schemas.microsoft.com/office/powerpoint/2010/main" val="31681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ntendo computador, celular&#10;&#10;Descrição gerada automaticamente">
            <a:extLst>
              <a:ext uri="{FF2B5EF4-FFF2-40B4-BE49-F238E27FC236}">
                <a16:creationId xmlns:a16="http://schemas.microsoft.com/office/drawing/2014/main" id="{AE0A7CCD-C2CF-46A7-8D3B-C2F5015E4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-1" b="670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C7000D2-95B8-4B4B-B231-84D1FE587C86}"/>
              </a:ext>
            </a:extLst>
          </p:cNvPr>
          <p:cNvSpPr txBox="1"/>
          <p:nvPr/>
        </p:nvSpPr>
        <p:spPr>
          <a:xfrm>
            <a:off x="6307929" y="219674"/>
            <a:ext cx="449760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25000"/>
                  </a:schemeClr>
                </a:solidFill>
              </a:rPr>
              <a:t>Foco Estratégico e no Cidadão</a:t>
            </a:r>
          </a:p>
        </p:txBody>
      </p:sp>
      <p:sp>
        <p:nvSpPr>
          <p:cNvPr id="8" name="Título 17">
            <a:extLst>
              <a:ext uri="{FF2B5EF4-FFF2-40B4-BE49-F238E27FC236}">
                <a16:creationId xmlns:a16="http://schemas.microsoft.com/office/drawing/2014/main" id="{05DB0A70-443A-4B20-9A5D-27B22E3A11E9}"/>
              </a:ext>
            </a:extLst>
          </p:cNvPr>
          <p:cNvSpPr txBox="1">
            <a:spLocks/>
          </p:cNvSpPr>
          <p:nvPr/>
        </p:nvSpPr>
        <p:spPr>
          <a:xfrm>
            <a:off x="6145508" y="2214054"/>
            <a:ext cx="5931207" cy="38856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2900" u="sng" dirty="0"/>
              <a:t>Destinatários principais da obrigação de prestar contas</a:t>
            </a:r>
            <a:r>
              <a:rPr lang="pt-BR" sz="2900" dirty="0"/>
              <a:t>: sociedade e seus representantes;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t-BR" sz="2900" u="sng" dirty="0"/>
              <a:t>Objetivo</a:t>
            </a:r>
            <a:r>
              <a:rPr lang="pt-BR" sz="2900" dirty="0"/>
              <a:t>: Mostrar como a direção estratégica da organização busca construir capacidade de gerar resultados para a sociedade e quais os principais desafios nesse sentido.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0882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7B7682-2324-4479-B296-4F42ABAE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83" y="-140850"/>
            <a:ext cx="9829800" cy="1087867"/>
          </a:xfrm>
        </p:spPr>
        <p:txBody>
          <a:bodyPr/>
          <a:lstStyle/>
          <a:p>
            <a:r>
              <a:rPr lang="pt-BR" sz="3200" dirty="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Página de Transparência e Prestação de Contas do TCU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90A48D-9A66-4F48-A71A-C84529D6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10" y="1046480"/>
            <a:ext cx="8769273" cy="56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7B7682-2324-4479-B296-4F42ABAE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83" y="-140850"/>
            <a:ext cx="9829800" cy="1087867"/>
          </a:xfrm>
        </p:spPr>
        <p:txBody>
          <a:bodyPr/>
          <a:lstStyle/>
          <a:p>
            <a:r>
              <a:rPr lang="pt-BR" sz="3200" dirty="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Página de Transparência e Prestação de Contas do TCU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03C860-3635-46F0-A5FF-760883758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999" y="1326995"/>
            <a:ext cx="10676859" cy="52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7B7682-2324-4479-B296-4F42ABAE5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83" y="-140850"/>
            <a:ext cx="9829800" cy="1087867"/>
          </a:xfrm>
        </p:spPr>
        <p:txBody>
          <a:bodyPr/>
          <a:lstStyle/>
          <a:p>
            <a:r>
              <a:rPr lang="pt-BR" sz="3200" dirty="0">
                <a:solidFill>
                  <a:schemeClr val="accent1">
                    <a:lumMod val="25000"/>
                  </a:schemeClr>
                </a:solidFill>
                <a:ea typeface="+mn-ea"/>
                <a:cs typeface="+mn-cs"/>
              </a:rPr>
              <a:t>Página de Transparência e Prestação de Contas do TCU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6322C-D367-4E5A-826E-29A63613D2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99912" y="1348252"/>
            <a:ext cx="8513522" cy="52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3462</Words>
  <Application>Microsoft Office PowerPoint</Application>
  <PresentationFormat>Widescreen</PresentationFormat>
  <Paragraphs>281</Paragraphs>
  <Slides>54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Times New Roman</vt:lpstr>
      <vt:lpstr>Wingdings</vt:lpstr>
      <vt:lpstr>Tema do Office</vt:lpstr>
      <vt:lpstr>Apresentação do PowerPoint</vt:lpstr>
      <vt:lpstr>Disponível em: https://portal.tcu.gov.br/contas/contas-e-relatorios-de-gestao/normas-e-orientacoes-para-contas-do-exercicio-de-2020-e-seguintes.htm  </vt:lpstr>
      <vt:lpstr>Apresentação do PowerPoint</vt:lpstr>
      <vt:lpstr>Disponível em: https://portal.tcu.gov.br/contas/contas-e-relatorios-de-gestao/faq-upc-e-prestacao-de-contas.htm</vt:lpstr>
      <vt:lpstr>Apresentação do PowerPoint</vt:lpstr>
      <vt:lpstr>Apresentação do PowerPoint</vt:lpstr>
      <vt:lpstr>Página de Transparência e Prestação de Contas do TCU</vt:lpstr>
      <vt:lpstr>Página de Transparência e Prestação de Contas do TCU</vt:lpstr>
      <vt:lpstr>Página de Transparência e Prestação de Contas do TCU</vt:lpstr>
      <vt:lpstr>Página de Transparência e Prestação de Contas do TCU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Art. 7º São responsáveis pela gestão e comporão o rol de responsáveis os titulares e os respectivos substitutos (...):  I - dirigente máximo da UPC;   No caso dos conselhos de profissão, normalmente o presidente do conselho. </vt:lpstr>
      <vt:lpstr>Art. 7º São responsáveis pela gestão e comporão o rol de responsáveis os titulares e os respectivos substitutos (...):  II - (...) cargo de direção no nível de hierarquia imediatamente inferior (...) exemplo de titulares de diretorias, e da unidade responsável pelo planejamento, orçamento e administração, ou equivalentes;   No caso dos conselhos de profissão, normalmente o nível imediatamente abaixo do presidente do conselho.</vt:lpstr>
      <vt:lpstr>Art. 7º São responsáveis pela gestão e comporão o rol de responsáveis os titulares e os respectivos substitutos (...):  III - responsável por ato de gestão que possa afetar o alcance de objetivos ou causar impacto na legalidade, economicidade, eficiência ou eficácia da gestão.   </vt:lpstr>
      <vt:lpstr>Membros de órgãos colegiados não são necessariamente componentes do rol de responsáveis.   Entram no Rol se:   - atuam no nível estratégico, definindo objetivos, metas, alocação de recursos, etc;   - praticam atos de gestão ou têm poder de determinar despesas com potencial de impactar de modo relevante os resultados.</vt:lpstr>
      <vt:lpstr>Substitutos não são necessariamente precisam ser informados no rol de responsáveis.   Devem ser informados se:   tiverem ocupado o cargo por período significativamente longo em que tenham praticado atos relevantes para a gestão. </vt:lpstr>
      <vt:lpstr>As informações a serem prestadas durante o exercício, devem ser publicadas: - exercício de 2020: até 31/12/2020; - exercício de 2021: até 31/03/2021.    Até a data de conclusão da prestação de contas de 2020 (31/03/2021), já deverá ter sido iniciada a prestação de contas de 2021!!</vt:lpstr>
      <vt:lpstr>Linha do Tempo 2020/2021</vt:lpstr>
      <vt:lpstr>Linha do Tempo 2021/2022 e seguintes</vt:lpstr>
      <vt:lpstr>Julgamento das contas dos responsáveis pelas Unidades significativas do Balanço Geral da União e empresas estatais   selecionadas anualmente pelo TCU  2020: DN-TCU 188/2020</vt:lpstr>
      <vt:lpstr>Análise de irregularidade ou conjunto de irregularidades materialmente relevantes ou com risco de impacto relevante para a gestão do exercício, sem dano ao erário.</vt:lpstr>
      <vt:lpstr>Análise de irregularidade ou conjunto de irregularidades   não materialmente relevantes ou sem risco de impacto relevante para a gestão do exercício  e sem dano ao erário.</vt:lpstr>
      <vt:lpstr>Análise de irregularidade ou conjunto de irregularidades que acarretem dano ao erário ou  Omissão no dever de prestar contas</vt:lpstr>
      <vt:lpstr>Níveis de Materialidade</vt:lpstr>
      <vt:lpstr>As orientações para Conselhos observam o modelo de Relato Integrado  Apresentação das relações entre estratégia, governança, recursos e desempenho  Relatar mostrando integração entre informação financeira e não financeira  </vt:lpstr>
      <vt:lpstr>Anexo II - Decisão Normativa TCU nº 187/2020   leitura recomendada  </vt:lpstr>
      <vt:lpstr>Elementos pré-textuais   capa;  listas de siglas/abreviações;  listas de tabelas e gráficos;  sumário.</vt:lpstr>
      <vt:lpstr>Mensagem do Dirigente Máximo   resumo dos principais resultados frente aos objetivos estratégicos e às prioridades da gestão.  reconhecimento expresso de responsabilidade pela fidedignidade das informações prestadas no Relatório.</vt:lpstr>
      <vt:lpstr>Capítulo 01 – Visão Geral Organizacional e Ambiente Externo    “O que é a organização, o que faz e quais são as circunstâncias em que atua?” </vt:lpstr>
      <vt:lpstr>Capítulo 01 – Visão Geral Organizacional e Ambiente Externo    Organograma, incluindo as estruturas de governança (conselhos, comitês, etc.);  Identificação das principais normas, com links de acesso;  Principais canais de comunicação com a sociedade (ouvidoria, acesso à informação, etc.);</vt:lpstr>
      <vt:lpstr>Capítulo 01 – Visão Geral Organizacional e Ambiente Externo     fatos externos relevantes, que tiveram influência no resultado da gestão;  missão e modelo de negócios;  cadeia de valor;  outros. </vt:lpstr>
      <vt:lpstr>Apresentação do PowerPoint</vt:lpstr>
      <vt:lpstr>Capítulo 02 – Riscos, Oportunidades e Perspectivas    “Quais são os riscos e oportunidades específicos que afetam a capacidade de a organização gerar valor em curto, médio e longo prazo e como a organização lida com esses riscos?”  </vt:lpstr>
      <vt:lpstr>Capítulo 02 – Riscos, Oportunidades e Perspectivas   Relação dos principais riscos identificados, contendo descrição, classificação quanto à probabilidade, impacto e medidas de mitigação;  Relação das principais oportunidades identificadas e ações pensadas para potencializar os impactos positivos para a entidade. </vt:lpstr>
      <vt:lpstr>Capítulo 02 – Riscos, Oportunidades e Perspectivas    Visão geral do modelo de gestão de riscos e controles e/ou    Descrição do sistema de controle interno da entidade </vt:lpstr>
      <vt:lpstr>Capítulo 03 – Governança, Estratégia e Desempenho    </vt:lpstr>
      <vt:lpstr>  Por que tratar de  Governança, Estratégia e desempenho no Relatório e Gestão?  - Para onde a organização deseja ir e como ela pretende chegar lá? - Como a estrutura de governança da organização apoia sua capacidade de gerar valor? e - Quais os principais resultados alcançados pela organização?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Capítulo 04 – Informações Orçamentárias, Financeiras e Contábeis  Objetivo: apresentar o desempenho financeiro, orçamentário e patrimonial por meio de avaliações e análises dos principais fatos contábeis e financeiros  Visa dar suporte a informações mais agregadas de capítulos anteriores do relatório de gestão. </vt:lpstr>
      <vt:lpstr>   Capítulo 04 – Informações Orçamentárias, Financeiras e Contábeis O que deve conter nesse   capítulo?  - Resumo da situação financeira da UPC (saldos das principais contas, resultados, receitas e despesas);   &gt;&gt;Evolução no exercício de referência e em comparação com o último exercício   </vt:lpstr>
      <vt:lpstr>Capítulo 04 – Informações Orçamentárias, Financeiras e Contábeis - Metodologia adotada; - Balanços, demonstrações e notas explicativas, e links para serem acessadas na íntegra;  - Declaração do contador;  - eventuais conclusões de auditorias independentes e/ou dos órgãos de controle e as medidas adotadas.</vt:lpstr>
      <vt:lpstr>Capítulo 04 – Informações Orçamentárias, Financeiras e Contábeis  - Gestão orçamentária e financeira; - Gestão patrimonial: investimentos de capital e impacto sobre os objetivos estratégicos; desfazimento de ativos; -Gestão de custos: estimativa por área de atuação; a distribuição entre as áreas finalísticas e área meio; -Desafios e ações futuras para alocação mais eficiente de recursos.</vt:lpstr>
      <vt:lpstr>Anexos, Apêndices e Links  Documentos e informações úteis à compreensão do relatório.    São opcionais e podem ser fornecidos mediante links que remetam a outras páginas do sítio oficial da entidade.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Geral da COGEP  Planejamento - SecexTrabalho</dc:title>
  <dc:creator>Luciana Nunes Goulart</dc:creator>
  <cp:lastModifiedBy>Luciana Goulart</cp:lastModifiedBy>
  <cp:revision>64</cp:revision>
  <dcterms:created xsi:type="dcterms:W3CDTF">2020-03-12T22:08:44Z</dcterms:created>
  <dcterms:modified xsi:type="dcterms:W3CDTF">2020-11-26T19:01:18Z</dcterms:modified>
</cp:coreProperties>
</file>