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25" r:id="rId3"/>
    <p:sldId id="333" r:id="rId4"/>
    <p:sldId id="297" r:id="rId5"/>
    <p:sldId id="294" r:id="rId6"/>
    <p:sldId id="305" r:id="rId7"/>
    <p:sldId id="309" r:id="rId8"/>
    <p:sldId id="331" r:id="rId9"/>
    <p:sldId id="338" r:id="rId10"/>
    <p:sldId id="329" r:id="rId11"/>
    <p:sldId id="337" r:id="rId12"/>
    <p:sldId id="334" r:id="rId13"/>
    <p:sldId id="308" r:id="rId14"/>
    <p:sldId id="326" r:id="rId15"/>
    <p:sldId id="336" r:id="rId16"/>
    <p:sldId id="330" r:id="rId17"/>
    <p:sldId id="335" r:id="rId18"/>
    <p:sldId id="328" r:id="rId19"/>
    <p:sldId id="339" r:id="rId20"/>
    <p:sldId id="340" r:id="rId21"/>
    <p:sldId id="341" r:id="rId22"/>
    <p:sldId id="342" r:id="rId23"/>
    <p:sldId id="343" r:id="rId24"/>
    <p:sldId id="344" r:id="rId25"/>
    <p:sldId id="345" r:id="rId26"/>
    <p:sldId id="34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vin Ugale" initials="GM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94" autoAdjust="0"/>
    <p:restoredTop sz="93606" autoAdjust="0"/>
  </p:normalViewPr>
  <p:slideViewPr>
    <p:cSldViewPr>
      <p:cViewPr varScale="1">
        <p:scale>
          <a:sx n="49" d="100"/>
          <a:sy n="49" d="100"/>
        </p:scale>
        <p:origin x="86" y="1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A2E43-995E-E94A-AEEC-EC3DA2B9B5A0}" type="datetimeFigureOut">
              <a:rPr lang="en-US" smtClean="0"/>
              <a:t>11/3/2015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6A261-919E-5B4B-AC7D-E9E89BC03068}" type="slidenum">
              <a:rPr lang="en-US" smtClean="0"/>
              <a:t>‹nº›</a:t>
            </a:fld>
            <a:endParaRPr lang="en-US" dirty="0"/>
          </a:p>
        </p:txBody>
      </p:sp>
    </p:spTree>
    <p:extLst>
      <p:ext uri="{BB962C8B-B14F-4D97-AF65-F5344CB8AC3E}">
        <p14:creationId xmlns:p14="http://schemas.microsoft.com/office/powerpoint/2010/main" val="15638047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tcontas.pt/en/reports/audit_report_08-2011-2s_abstract.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courtofaudit.nl/english/Themes/Public_administration/Integrity"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oecd.org/site/espforum2014/" TargetMode="External"/><Relationship Id="rId3" Type="http://schemas.openxmlformats.org/officeDocument/2006/relationships/hyperlink" Target="http://www1.oecd.org/brazil/oecdcouncilresolutiononenlargementandenhancedengagement.htm" TargetMode="External"/><Relationship Id="rId7" Type="http://schemas.openxmlformats.org/officeDocument/2006/relationships/hyperlink" Target="http://www.oecd.org/ctp/beps.htm" TargetMode="External"/><Relationship Id="rId12" Type="http://schemas.openxmlformats.org/officeDocument/2006/relationships/hyperlink" Target="http://www.oecd.org/"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1.oecd.org/about/membersandpartners/list-oecd-member-countries.htm" TargetMode="External"/><Relationship Id="rId11" Type="http://schemas.openxmlformats.org/officeDocument/2006/relationships/hyperlink" Target="http://www.ias.org.br/" TargetMode="External"/><Relationship Id="rId5" Type="http://schemas.openxmlformats.org/officeDocument/2006/relationships/hyperlink" Target="http://www.oecd.org/brazil/signing-of-cooperation-agreement-between-oecd-and-brazil.htm" TargetMode="External"/><Relationship Id="rId10" Type="http://schemas.openxmlformats.org/officeDocument/2006/relationships/hyperlink" Target="http://www.inep.gov.br/" TargetMode="External"/><Relationship Id="rId4" Type="http://schemas.openxmlformats.org/officeDocument/2006/relationships/hyperlink" Target="http://www1.oecd.org/brazil/" TargetMode="External"/><Relationship Id="rId9" Type="http://schemas.openxmlformats.org/officeDocument/2006/relationships/hyperlink" Target="http://portal.mec.gov.br/"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tcontas.pt/en/reports/audit_report_08-2011-2s_abstract.pdf"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courtofaudit.nl/english/Themes/Public_administration/Integrity"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76A261-919E-5B4B-AC7D-E9E89BC03068}" type="slidenum">
              <a:rPr lang="en-US" smtClean="0"/>
              <a:t>1</a:t>
            </a:fld>
            <a:endParaRPr lang="en-US" dirty="0"/>
          </a:p>
        </p:txBody>
      </p:sp>
    </p:spTree>
    <p:extLst>
      <p:ext uri="{BB962C8B-B14F-4D97-AF65-F5344CB8AC3E}">
        <p14:creationId xmlns:p14="http://schemas.microsoft.com/office/powerpoint/2010/main" val="3195895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The activities and data</a:t>
            </a:r>
            <a:r>
              <a:rPr lang="en-GB" baseline="0" dirty="0" smtClean="0"/>
              <a:t> in the report are presented around their contributions to the policy cycle – looking at examples of SAIs in assessing and supporting the institutions and processes required to develop and deliver better policies.</a:t>
            </a:r>
          </a:p>
          <a:p>
            <a:r>
              <a:rPr lang="en-GB" baseline="0" dirty="0" smtClean="0"/>
              <a:t>In each case, examples and challenges of government in achieving key functions are mapped against SAI activities in those areas.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10</a:t>
            </a:fld>
            <a:endParaRPr lang="en-US" dirty="0"/>
          </a:p>
        </p:txBody>
      </p:sp>
    </p:spTree>
    <p:extLst>
      <p:ext uri="{BB962C8B-B14F-4D97-AF65-F5344CB8AC3E}">
        <p14:creationId xmlns:p14="http://schemas.microsoft.com/office/powerpoint/2010/main" val="4122764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11</a:t>
            </a:fld>
            <a:endParaRPr lang="en-US" dirty="0"/>
          </a:p>
        </p:txBody>
      </p:sp>
    </p:spTree>
    <p:extLst>
      <p:ext uri="{BB962C8B-B14F-4D97-AF65-F5344CB8AC3E}">
        <p14:creationId xmlns:p14="http://schemas.microsoft.com/office/powerpoint/2010/main" val="2452535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800" dirty="0" smtClean="0"/>
              <a:t>Highlighting the two ways</a:t>
            </a:r>
            <a:r>
              <a:rPr lang="en-GB" sz="800" baseline="0" dirty="0" smtClean="0"/>
              <a:t> in which we’re considering SAI’s  contributions to Good Governance. On the one hand they provide oversight thereby supporting accountability and integrity (more about ensuring compliance and regularity). </a:t>
            </a:r>
          </a:p>
          <a:p>
            <a:endParaRPr lang="en-GB" sz="800" baseline="0" dirty="0" smtClean="0"/>
          </a:p>
          <a:p>
            <a:r>
              <a:rPr lang="en-GB" sz="800" baseline="0" dirty="0" smtClean="0"/>
              <a:t>(Next slide: But more and more we’re seeing SAIs providing insight and foresight on the functioning of programmes and processes (through mainly, but not limited to, performance audits, research, consultations etc.)).</a:t>
            </a:r>
          </a:p>
          <a:p>
            <a:endParaRPr lang="en-GB" sz="800" baseline="0" dirty="0" smtClean="0"/>
          </a:p>
          <a:p>
            <a:r>
              <a:rPr lang="en-GB" sz="800" baseline="0" dirty="0" smtClean="0"/>
              <a:t>It’s through their traditional oversight role that </a:t>
            </a:r>
            <a:r>
              <a:rPr lang="en-US" sz="800" dirty="0" smtClean="0"/>
              <a:t>SAIs generally do well in perception-based surveys on integrity and corruption risks (in Transparency</a:t>
            </a:r>
            <a:r>
              <a:rPr lang="en-US" sz="800" baseline="0" dirty="0" smtClean="0"/>
              <a:t> International’s </a:t>
            </a:r>
            <a:r>
              <a:rPr lang="en-US" sz="800" dirty="0" smtClean="0"/>
              <a:t>National</a:t>
            </a:r>
            <a:r>
              <a:rPr lang="en-US" sz="800" baseline="0" dirty="0" smtClean="0"/>
              <a:t> Integrity System Assessment, SAIs</a:t>
            </a:r>
            <a:r>
              <a:rPr lang="en-US" sz="800" dirty="0" smtClean="0"/>
              <a:t> came out as top performing entity). </a:t>
            </a:r>
            <a:r>
              <a:rPr lang="en-GB" sz="800" dirty="0" smtClean="0"/>
              <a:t>Trust and rule of law is needed to revitalise and to encourage investment, particularly where short term sacrifices need to be made for long term sustainability, and where citizens are demanding that their interests are being taken into account. SAIs can play a key role in (re)gaining trust in public management. This feeds back into a government’s ability to be strategic and agile, and so the cycle continues. </a:t>
            </a:r>
          </a:p>
          <a:p>
            <a:endParaRPr lang="en-GB" sz="800" dirty="0" smtClean="0"/>
          </a:p>
          <a:p>
            <a:r>
              <a:rPr lang="en-GB" sz="800" dirty="0" smtClean="0"/>
              <a:t>This</a:t>
            </a:r>
            <a:r>
              <a:rPr lang="en-GB" sz="800" baseline="0" dirty="0" smtClean="0"/>
              <a:t> makes SAIs key actors in the OECD’s whole-of-government approach. </a:t>
            </a:r>
          </a:p>
          <a:p>
            <a:endParaRPr lang="en-GB" sz="800" baseline="0" dirty="0" smtClean="0"/>
          </a:p>
          <a:p>
            <a:r>
              <a:rPr lang="en-GB" sz="800" baseline="0" dirty="0" smtClean="0"/>
              <a:t>Examples to highlight: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800" dirty="0" smtClean="0"/>
          </a:p>
          <a:p>
            <a:r>
              <a:rPr lang="en-GB" sz="800" kern="1200" dirty="0" smtClean="0">
                <a:solidFill>
                  <a:schemeClr val="tx1"/>
                </a:solidFill>
                <a:effectLst/>
                <a:latin typeface="+mn-lt"/>
                <a:ea typeface="+mn-ea"/>
                <a:cs typeface="+mn-cs"/>
              </a:rPr>
              <a:t>Portugal’s SAI – the Tribunal de </a:t>
            </a:r>
            <a:r>
              <a:rPr lang="en-GB" sz="800" kern="1200" dirty="0" err="1" smtClean="0">
                <a:solidFill>
                  <a:schemeClr val="tx1"/>
                </a:solidFill>
                <a:effectLst/>
                <a:latin typeface="+mn-lt"/>
                <a:ea typeface="+mn-ea"/>
                <a:cs typeface="+mn-cs"/>
              </a:rPr>
              <a:t>Contas</a:t>
            </a:r>
            <a:r>
              <a:rPr lang="en-GB" sz="800" kern="1200" dirty="0" smtClean="0">
                <a:solidFill>
                  <a:schemeClr val="tx1"/>
                </a:solidFill>
                <a:effectLst/>
                <a:latin typeface="+mn-lt"/>
                <a:ea typeface="+mn-ea"/>
                <a:cs typeface="+mn-cs"/>
              </a:rPr>
              <a:t> – assessed “the Internal audit function within the State owned Enterprises” for the year 2008, with a view to strengthening internal controls and overall governance of the selected entities. The performance audit sought to: evaluate the internal audit function in public sector enterprises, comparing it to international best practices and assessing the influence of governance models of entities on the effectiveness of the internal audit function. (</a:t>
            </a:r>
            <a:r>
              <a:rPr lang="en-GB" sz="800" u="sng" kern="1200" dirty="0" smtClean="0">
                <a:solidFill>
                  <a:schemeClr val="tx1"/>
                </a:solidFill>
                <a:effectLst/>
                <a:latin typeface="+mn-lt"/>
                <a:ea typeface="+mn-ea"/>
                <a:cs typeface="+mn-cs"/>
                <a:hlinkClick r:id="rId3"/>
              </a:rPr>
              <a:t>http://www.tcontas.pt/en/reports/audit_report_08-2011-2s_abstract.pdf</a:t>
            </a:r>
            <a:r>
              <a:rPr lang="en-GB" sz="800" kern="1200" dirty="0" smtClean="0">
                <a:solidFill>
                  <a:schemeClr val="tx1"/>
                </a:solidFill>
                <a:effectLst/>
                <a:latin typeface="+mn-lt"/>
                <a:ea typeface="+mn-ea"/>
                <a:cs typeface="+mn-cs"/>
              </a:rPr>
              <a:t> ) </a:t>
            </a:r>
          </a:p>
          <a:p>
            <a:endParaRPr lang="en-GB" sz="800" kern="1200" dirty="0" smtClean="0">
              <a:solidFill>
                <a:schemeClr val="tx1"/>
              </a:solidFill>
              <a:effectLst/>
              <a:latin typeface="+mn-lt"/>
              <a:ea typeface="+mn-ea"/>
              <a:cs typeface="+mn-cs"/>
            </a:endParaRPr>
          </a:p>
          <a:p>
            <a:r>
              <a:rPr lang="en-GB" sz="800" kern="1200" dirty="0" smtClean="0">
                <a:solidFill>
                  <a:schemeClr val="tx1"/>
                </a:solidFill>
                <a:effectLst/>
                <a:latin typeface="+mn-lt"/>
                <a:ea typeface="+mn-ea"/>
                <a:cs typeface="+mn-cs"/>
              </a:rPr>
              <a:t>The Netherland’s Court of Audit’s </a:t>
            </a:r>
            <a:r>
              <a:rPr lang="en-GB" sz="800" b="1" i="1" kern="1200" dirty="0" smtClean="0">
                <a:solidFill>
                  <a:schemeClr val="tx1"/>
                </a:solidFill>
                <a:effectLst/>
                <a:latin typeface="+mn-lt"/>
                <a:ea typeface="+mn-ea"/>
                <a:cs typeface="+mn-cs"/>
              </a:rPr>
              <a:t>State of integrity management in central government</a:t>
            </a:r>
            <a:r>
              <a:rPr lang="en-GB" sz="800" kern="1200" dirty="0" smtClean="0">
                <a:solidFill>
                  <a:schemeClr val="tx1"/>
                </a:solidFill>
                <a:effectLst/>
                <a:latin typeface="+mn-lt"/>
                <a:ea typeface="+mn-ea"/>
                <a:cs typeface="+mn-cs"/>
              </a:rPr>
              <a:t> (2009) investigated the status of integrity management of ministries. By asking “how do they ensure civil servants are incorruptible and trustworthy?” the NCA used the audit to promote that preventative, detective and repressive measures were needed to avoid violations of integrity. The 2009 audit was a follow-up to a baseline measurement undertaken in 2004.  (</a:t>
            </a:r>
            <a:r>
              <a:rPr lang="en-GB" sz="800" u="sng" kern="1200" dirty="0" smtClean="0">
                <a:solidFill>
                  <a:schemeClr val="tx1"/>
                </a:solidFill>
                <a:effectLst/>
                <a:latin typeface="+mn-lt"/>
                <a:ea typeface="+mn-ea"/>
                <a:cs typeface="+mn-cs"/>
                <a:hlinkClick r:id="rId4"/>
              </a:rPr>
              <a:t>http://www.courtofaudit.nl/english/Themes/Public_administration/Integrity</a:t>
            </a:r>
            <a:r>
              <a:rPr lang="en-GB" sz="800" u="sng" kern="1200" dirty="0" smtClean="0">
                <a:solidFill>
                  <a:schemeClr val="tx1"/>
                </a:solidFill>
                <a:effectLst/>
                <a:latin typeface="+mn-lt"/>
                <a:ea typeface="+mn-ea"/>
                <a:cs typeface="+mn-cs"/>
              </a:rPr>
              <a:t>) </a:t>
            </a:r>
          </a:p>
          <a:p>
            <a:endParaRPr lang="en-GB" sz="800" u="sng" kern="1200" dirty="0" smtClean="0">
              <a:solidFill>
                <a:schemeClr val="tx1"/>
              </a:solidFill>
              <a:effectLst/>
              <a:latin typeface="+mn-lt"/>
              <a:ea typeface="+mn-ea"/>
              <a:cs typeface="+mn-cs"/>
            </a:endParaRPr>
          </a:p>
          <a:p>
            <a:r>
              <a:rPr lang="en-GB" sz="800" u="sng" kern="1200" dirty="0" smtClean="0">
                <a:solidFill>
                  <a:schemeClr val="tx1"/>
                </a:solidFill>
                <a:effectLst/>
                <a:latin typeface="+mn-lt"/>
                <a:ea typeface="+mn-ea"/>
                <a:cs typeface="+mn-cs"/>
              </a:rPr>
              <a:t>ECA’s audit on conflict of interest: </a:t>
            </a:r>
            <a:r>
              <a:rPr lang="en-GB" sz="1200" kern="1200" dirty="0" smtClean="0">
                <a:solidFill>
                  <a:schemeClr val="tx1"/>
                </a:solidFill>
                <a:effectLst/>
                <a:latin typeface="+mn-lt"/>
                <a:ea typeface="+mn-ea"/>
                <a:cs typeface="+mn-cs"/>
              </a:rPr>
              <a:t>evaluation of the policies and procedures for the management of conflict of interest situations that were in place in up to October 2011 in four selected European agencies, </a:t>
            </a:r>
          </a:p>
          <a:p>
            <a:r>
              <a:rPr lang="en-GB" sz="1200" kern="1200" dirty="0" smtClean="0">
                <a:solidFill>
                  <a:schemeClr val="tx1"/>
                </a:solidFill>
                <a:effectLst/>
                <a:latin typeface="+mn-lt"/>
                <a:ea typeface="+mn-ea"/>
                <a:cs typeface="+mn-cs"/>
              </a:rPr>
              <a:t>The ECA found that none of the selected four agencies adequately managed conflict of interest. A number of shortcomings were identified in agency-specific policies and procedures as well as in their implementation. </a:t>
            </a:r>
          </a:p>
          <a:p>
            <a:r>
              <a:rPr lang="en-GB" sz="1200" kern="1200" dirty="0" smtClean="0">
                <a:solidFill>
                  <a:schemeClr val="tx1"/>
                </a:solidFill>
                <a:effectLst/>
                <a:latin typeface="+mn-lt"/>
                <a:ea typeface="+mn-ea"/>
                <a:cs typeface="+mn-cs"/>
              </a:rPr>
              <a:t>In December 2013, the Commission, in close cooperation with the agencies, produced guidelines to provide a clear reference for the policies to be adopted and implemented by each agency.  </a:t>
            </a:r>
          </a:p>
          <a:p>
            <a:r>
              <a:rPr lang="en-GB" sz="1200" kern="1200" dirty="0" smtClean="0">
                <a:solidFill>
                  <a:schemeClr val="tx1"/>
                </a:solidFill>
                <a:effectLst/>
                <a:latin typeface="+mn-lt"/>
                <a:ea typeface="+mn-ea"/>
                <a:cs typeface="+mn-cs"/>
              </a:rPr>
              <a:t>The audit was the first to be performed by the ECA on conflict of interest policies, and on the broader field of ethics and integrity. In the absence of clear legal requirements and criteria, the audit successfully used internationally recognised principles and comparative analysis.</a:t>
            </a:r>
          </a:p>
          <a:p>
            <a:endParaRPr lang="en-GB" sz="800" dirty="0" smtClean="0"/>
          </a:p>
          <a:p>
            <a:endParaRPr lang="en-GB" sz="800" dirty="0" smtClean="0"/>
          </a:p>
          <a:p>
            <a:endParaRPr lang="en-GB" sz="800" dirty="0" smtClean="0"/>
          </a:p>
          <a:p>
            <a:endParaRPr lang="en-GB" sz="800" dirty="0"/>
          </a:p>
        </p:txBody>
      </p:sp>
      <p:sp>
        <p:nvSpPr>
          <p:cNvPr id="4" name="Slide Number Placeholder 3"/>
          <p:cNvSpPr>
            <a:spLocks noGrp="1"/>
          </p:cNvSpPr>
          <p:nvPr>
            <p:ph type="sldNum" sz="quarter" idx="10"/>
          </p:nvPr>
        </p:nvSpPr>
        <p:spPr/>
        <p:txBody>
          <a:bodyPr/>
          <a:lstStyle/>
          <a:p>
            <a:fld id="{D176A261-919E-5B4B-AC7D-E9E89BC03068}" type="slidenum">
              <a:rPr lang="en-US" smtClean="0"/>
              <a:t>12</a:t>
            </a:fld>
            <a:endParaRPr lang="en-US"/>
          </a:p>
        </p:txBody>
      </p:sp>
    </p:spTree>
    <p:extLst>
      <p:ext uri="{BB962C8B-B14F-4D97-AF65-F5344CB8AC3E}">
        <p14:creationId xmlns:p14="http://schemas.microsoft.com/office/powerpoint/2010/main" val="1448537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INTOSAIs</a:t>
            </a:r>
            <a:r>
              <a:rPr lang="en-GB" baseline="0" dirty="0" smtClean="0"/>
              <a:t> Standards on the Value and Benefits of Supreme audit institutions states the following: </a:t>
            </a:r>
            <a:r>
              <a:rPr lang="en-US" dirty="0" smtClean="0"/>
              <a:t>“… Audit… supports desirable values and underpins accountability mechanisms, which in turn leads to improved decisions. Once SAIs’ audit results have been made public, citizens are able to hold the custodians of public resources accountable. In this way SAIs promote the efficiency, accountability, effectiveness and transparency of public administration.” </a:t>
            </a:r>
          </a:p>
          <a:p>
            <a:endParaRPr lang="en-US" dirty="0" smtClean="0"/>
          </a:p>
          <a:p>
            <a:r>
              <a:rPr lang="en-US" dirty="0" smtClean="0"/>
              <a:t>This</a:t>
            </a:r>
            <a:r>
              <a:rPr lang="en-US" baseline="0" dirty="0" smtClean="0"/>
              <a:t> is true. However, our current work on the role of SAIs and Good Governance is also exploring the ways in which audit work directly supports improved decision-making and governance. </a:t>
            </a:r>
          </a:p>
          <a:p>
            <a:endParaRPr lang="en-US" baseline="0" dirty="0" smtClean="0"/>
          </a:p>
          <a:p>
            <a:r>
              <a:rPr lang="en-US" baseline="0" dirty="0" smtClean="0"/>
              <a:t>Good practice examples include:</a:t>
            </a:r>
          </a:p>
          <a:p>
            <a:pPr marL="171450" indent="-171450">
              <a:buFontTx/>
              <a:buChar char="-"/>
            </a:pPr>
            <a:r>
              <a:rPr lang="en-US" baseline="0" dirty="0" smtClean="0"/>
              <a:t>GAO Green Book – I’ll let you elaborate here Gavin, but the main point to highlight in my view is that this is a good example of a SAI integrating internationally </a:t>
            </a:r>
            <a:r>
              <a:rPr lang="en-US" baseline="0" dirty="0" err="1" smtClean="0"/>
              <a:t>recognised</a:t>
            </a:r>
            <a:r>
              <a:rPr lang="en-US" baseline="0" dirty="0" smtClean="0"/>
              <a:t> standards, tailoring them to the public sector context, and disseminating through the public sector, with the collaboration of OMB.</a:t>
            </a:r>
          </a:p>
          <a:p>
            <a:pPr marL="171450" indent="-171450">
              <a:buFontTx/>
              <a:buChar char="-"/>
            </a:pPr>
            <a:r>
              <a:rPr lang="en-GB" sz="1200" kern="1200" dirty="0" smtClean="0">
                <a:solidFill>
                  <a:schemeClr val="tx1"/>
                </a:solidFill>
                <a:effectLst/>
                <a:latin typeface="+mn-lt"/>
                <a:ea typeface="+mn-ea"/>
                <a:cs typeface="+mn-cs"/>
              </a:rPr>
              <a:t>A 2013-2014 Education Sector Report of the Auditor General of South Africa studied at progress against MDG goals for literacy in South Africa, which aimed to enable 4.7 million functionally illiterate and semi-literate adults to become literate and numerate in one of </a:t>
            </a:r>
            <a:r>
              <a:rPr lang="en-GB" sz="1200" kern="1200" dirty="0" err="1" smtClean="0">
                <a:solidFill>
                  <a:schemeClr val="tx1"/>
                </a:solidFill>
                <a:effectLst/>
                <a:latin typeface="+mn-lt"/>
                <a:ea typeface="+mn-ea"/>
                <a:cs typeface="+mn-cs"/>
              </a:rPr>
              <a:t>thw</a:t>
            </a:r>
            <a:r>
              <a:rPr lang="en-GB" sz="1200" kern="1200" dirty="0" smtClean="0">
                <a:solidFill>
                  <a:schemeClr val="tx1"/>
                </a:solidFill>
                <a:effectLst/>
                <a:latin typeface="+mn-lt"/>
                <a:ea typeface="+mn-ea"/>
                <a:cs typeface="+mn-cs"/>
              </a:rPr>
              <a:t> 11 official languages by 2015. AGSA worked with programme management to begin with early implementation of the audit recommendations in order to readjust and target inefficiencies that in view of the MDG goal of 2015. This is a good example of the ways that SAIs</a:t>
            </a:r>
            <a:r>
              <a:rPr lang="en-GB" sz="1200" kern="1200" baseline="0" dirty="0" smtClean="0">
                <a:solidFill>
                  <a:schemeClr val="tx1"/>
                </a:solidFill>
                <a:effectLst/>
                <a:latin typeface="+mn-lt"/>
                <a:ea typeface="+mn-ea"/>
                <a:cs typeface="+mn-cs"/>
              </a:rPr>
              <a:t> are </a:t>
            </a:r>
            <a:r>
              <a:rPr lang="en-GB" sz="1200" kern="1200" baseline="0" dirty="0" err="1" smtClean="0">
                <a:solidFill>
                  <a:schemeClr val="tx1"/>
                </a:solidFill>
                <a:effectLst/>
                <a:latin typeface="+mn-lt"/>
                <a:ea typeface="+mn-ea"/>
                <a:cs typeface="+mn-cs"/>
              </a:rPr>
              <a:t>targetting</a:t>
            </a:r>
            <a:r>
              <a:rPr lang="en-GB" sz="1200" kern="1200" baseline="0" dirty="0" smtClean="0">
                <a:solidFill>
                  <a:schemeClr val="tx1"/>
                </a:solidFill>
                <a:effectLst/>
                <a:latin typeface="+mn-lt"/>
                <a:ea typeface="+mn-ea"/>
                <a:cs typeface="+mn-cs"/>
              </a:rPr>
              <a:t> citizen-sensitive policies, while integrating international goals (MDGs)</a:t>
            </a:r>
            <a:endParaRPr lang="en-US" sz="1200" kern="1200" baseline="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Korea’s BAI has been active, through financial and compliance auditing, in the realm of regulatory policy, looking for the effective application of regulatory tools, the effectiveness of regulations, and at for regulatory management capacity. Two examples include: BAI’s 2007 </a:t>
            </a:r>
            <a:r>
              <a:rPr lang="en-GB" sz="1200" b="1" i="1" kern="1200" dirty="0" smtClean="0">
                <a:solidFill>
                  <a:schemeClr val="tx1"/>
                </a:solidFill>
                <a:effectLst/>
                <a:latin typeface="+mn-lt"/>
                <a:ea typeface="+mn-ea"/>
                <a:cs typeface="+mn-cs"/>
              </a:rPr>
              <a:t>Implementation of Economic Regulatory Reform</a:t>
            </a:r>
            <a:r>
              <a:rPr lang="en-GB" sz="1200" kern="1200" dirty="0" smtClean="0">
                <a:solidFill>
                  <a:schemeClr val="tx1"/>
                </a:solidFill>
                <a:effectLst/>
                <a:latin typeface="+mn-lt"/>
                <a:ea typeface="+mn-ea"/>
                <a:cs typeface="+mn-cs"/>
              </a:rPr>
              <a:t> assessed the performance of 12 central government agencies and 8 local governments. While it analyses the adequacy of the whole planning process, the focus was on downstream implementation of the regulatory reform and the registration of newly established regulations. BAI’s 2009</a:t>
            </a:r>
            <a:r>
              <a:rPr lang="en-GB" sz="1200" b="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The Implementation of Regulatory Reform in the fields of Education, Health Services and Tourism</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examines the regulatory reform performance of 4 central government agencies and 5 local governments. It identifies weaknesses in the agencies’ regulatory frameworks and provides recommendations to improve their performance.</a:t>
            </a:r>
          </a:p>
          <a:p>
            <a:endParaRPr lang="en-US" baseline="0" dirty="0" smtClean="0"/>
          </a:p>
        </p:txBody>
      </p:sp>
      <p:sp>
        <p:nvSpPr>
          <p:cNvPr id="4" name="Slide Number Placeholder 3"/>
          <p:cNvSpPr>
            <a:spLocks noGrp="1"/>
          </p:cNvSpPr>
          <p:nvPr>
            <p:ph type="sldNum" sz="quarter" idx="10"/>
          </p:nvPr>
        </p:nvSpPr>
        <p:spPr/>
        <p:txBody>
          <a:bodyPr/>
          <a:lstStyle/>
          <a:p>
            <a:fld id="{D176A261-919E-5B4B-AC7D-E9E89BC03068}" type="slidenum">
              <a:rPr lang="en-US" smtClean="0"/>
              <a:t>13</a:t>
            </a:fld>
            <a:endParaRPr lang="en-US"/>
          </a:p>
        </p:txBody>
      </p:sp>
    </p:spTree>
    <p:extLst>
      <p:ext uri="{BB962C8B-B14F-4D97-AF65-F5344CB8AC3E}">
        <p14:creationId xmlns:p14="http://schemas.microsoft.com/office/powerpoint/2010/main" val="1448537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study shows that the </a:t>
            </a:r>
            <a:r>
              <a:rPr lang="en-GB" sz="1200" b="1" kern="1200" dirty="0" smtClean="0">
                <a:solidFill>
                  <a:schemeClr val="tx1"/>
                </a:solidFill>
                <a:effectLst/>
                <a:latin typeface="+mn-lt"/>
                <a:ea typeface="+mn-ea"/>
                <a:cs typeface="+mn-cs"/>
              </a:rPr>
              <a:t>majority of SAIs surveyed are active in evaluating good governance approaches of every single stage of the policy cycle</a:t>
            </a:r>
            <a:r>
              <a:rPr lang="en-GB" sz="1200" kern="1200" dirty="0" smtClean="0">
                <a:solidFill>
                  <a:schemeClr val="tx1"/>
                </a:solidFill>
                <a:effectLst/>
                <a:latin typeface="+mn-lt"/>
                <a:ea typeface="+mn-ea"/>
                <a:cs typeface="+mn-cs"/>
              </a:rPr>
              <a:t> (Figure 10). In other words, SAIs are assessing many of the same processes that some governments are considering in light of ongoing fiscal consolidation and efforts to streamline government processes.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14</a:t>
            </a:fld>
            <a:endParaRPr lang="en-US"/>
          </a:p>
        </p:txBody>
      </p:sp>
    </p:spTree>
    <p:extLst>
      <p:ext uri="{BB962C8B-B14F-4D97-AF65-F5344CB8AC3E}">
        <p14:creationId xmlns:p14="http://schemas.microsoft.com/office/powerpoint/2010/main" val="336039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Of</a:t>
            </a:r>
            <a:r>
              <a:rPr lang="en-GB" baseline="0" dirty="0" smtClean="0"/>
              <a:t> the activities that the peer SAIs were undertaking in assessing the policy cycle, the most common were compliance audits, but commonly, in order: performance audits, financial audits, written guidance, research and verbal guidance</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15</a:t>
            </a:fld>
            <a:endParaRPr lang="en-US" dirty="0"/>
          </a:p>
        </p:txBody>
      </p:sp>
    </p:spTree>
    <p:extLst>
      <p:ext uri="{BB962C8B-B14F-4D97-AF65-F5344CB8AC3E}">
        <p14:creationId xmlns:p14="http://schemas.microsoft.com/office/powerpoint/2010/main" val="2027699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More “traditional” areas of SAI activity are more likely to be mandated or requested than driven by the SAIs own discretion. For instance, for many SAIs, what is considered “good” budget implementation or strong accountability of government are covered in mandated year-end audits and SAIs’ annual reports.  It remains the case that SAIs are most likely to have audit activities required or requested of them in areas of budgeting and control (either in their formulation or implementation).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Still,  SAIs</a:t>
            </a:r>
            <a:r>
              <a:rPr lang="en-GB" sz="1200" kern="1200" baseline="0" dirty="0" smtClean="0">
                <a:solidFill>
                  <a:schemeClr val="tx1"/>
                </a:solidFill>
                <a:effectLst/>
                <a:latin typeface="+mn-lt"/>
                <a:ea typeface="+mn-ea"/>
                <a:cs typeface="+mn-cs"/>
              </a:rPr>
              <a:t> are </a:t>
            </a:r>
            <a:r>
              <a:rPr lang="en-GB" sz="1200" kern="1200" dirty="0" smtClean="0">
                <a:solidFill>
                  <a:schemeClr val="tx1"/>
                </a:solidFill>
                <a:effectLst/>
                <a:latin typeface="+mn-lt"/>
                <a:ea typeface="+mn-ea"/>
                <a:cs typeface="+mn-cs"/>
              </a:rPr>
              <a:t>showing great discretion in determining their audit portfolio –</a:t>
            </a:r>
            <a:r>
              <a:rPr lang="en-GB" sz="1200" kern="1200" baseline="0" dirty="0" smtClean="0">
                <a:solidFill>
                  <a:schemeClr val="tx1"/>
                </a:solidFill>
                <a:effectLst/>
                <a:latin typeface="+mn-lt"/>
                <a:ea typeface="+mn-ea"/>
                <a:cs typeface="+mn-cs"/>
              </a:rPr>
              <a:t> and are</a:t>
            </a:r>
            <a:r>
              <a:rPr lang="en-GB" sz="1200" kern="1200" dirty="0" smtClean="0">
                <a:solidFill>
                  <a:schemeClr val="tx1"/>
                </a:solidFill>
                <a:effectLst/>
                <a:latin typeface="+mn-lt"/>
                <a:ea typeface="+mn-ea"/>
                <a:cs typeface="+mn-cs"/>
              </a:rPr>
              <a:t> tracking high-risk programmes and those</a:t>
            </a:r>
            <a:r>
              <a:rPr lang="en-GB" sz="1200" kern="1200" baseline="0" dirty="0" smtClean="0">
                <a:solidFill>
                  <a:schemeClr val="tx1"/>
                </a:solidFill>
                <a:effectLst/>
                <a:latin typeface="+mn-lt"/>
                <a:ea typeface="+mn-ea"/>
                <a:cs typeface="+mn-cs"/>
              </a:rPr>
              <a:t> that have social impact.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16</a:t>
            </a:fld>
            <a:endParaRPr lang="en-US"/>
          </a:p>
        </p:txBody>
      </p:sp>
    </p:spTree>
    <p:extLst>
      <p:ext uri="{BB962C8B-B14F-4D97-AF65-F5344CB8AC3E}">
        <p14:creationId xmlns:p14="http://schemas.microsoft.com/office/powerpoint/2010/main" val="1831333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SAIs are most likely to experience internal limitations to engaging in these functions than they are to experience external limitations. Moreover, the findings would suggest that SAIs in the study have enough discretion in their activities to enable them to be active across the entire policy cycle.</a:t>
            </a:r>
            <a:r>
              <a:rPr lang="en-GB" sz="1200" kern="1200" dirty="0" smtClean="0">
                <a:solidFill>
                  <a:schemeClr val="tx1"/>
                </a:solidFill>
                <a:effectLst/>
                <a:latin typeface="+mn-lt"/>
                <a:ea typeface="+mn-ea"/>
                <a:cs typeface="+mn-cs"/>
              </a:rPr>
              <a:t> To a certain extent, as indicated in the table above, SAIs are limited in undertaking activities related to key functions of the policy cycle because other it is perceived to be, or is in fact, a role or responsibility of another entity, or topics related to the policy function are deemed to not be material or risky in nature. The latter reflects the integration of materiality and risk processes in the development of the audit programme, which is critical to relevance of the audit portfolio. The findings show that, </a:t>
            </a:r>
            <a:r>
              <a:rPr lang="en-GB" sz="1200" b="1" kern="1200" dirty="0" smtClean="0">
                <a:solidFill>
                  <a:schemeClr val="tx1"/>
                </a:solidFill>
                <a:effectLst/>
                <a:latin typeface="+mn-lt"/>
                <a:ea typeface="+mn-ea"/>
                <a:cs typeface="+mn-cs"/>
              </a:rPr>
              <a:t>where SAIs are less engaged, </a:t>
            </a:r>
            <a:r>
              <a:rPr lang="en-GB" sz="1200" kern="1200" dirty="0" smtClean="0">
                <a:solidFill>
                  <a:schemeClr val="tx1"/>
                </a:solidFill>
                <a:effectLst/>
                <a:latin typeface="+mn-lt"/>
                <a:ea typeface="+mn-ea"/>
                <a:cs typeface="+mn-cs"/>
              </a:rPr>
              <a:t>their limitations in undertaking these activities have more to do with a lack of their own resources or skill sets, and a lack of buy in of the executive or leadership, rather than limiting factors, such as a restrictive mandate or the activity being the role of another actor. </a:t>
            </a:r>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17</a:t>
            </a:fld>
            <a:endParaRPr lang="en-US"/>
          </a:p>
        </p:txBody>
      </p:sp>
    </p:spTree>
    <p:extLst>
      <p:ext uri="{BB962C8B-B14F-4D97-AF65-F5344CB8AC3E}">
        <p14:creationId xmlns:p14="http://schemas.microsoft.com/office/powerpoint/2010/main" val="3596053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This effectiveness and efficiency of policies should manifest not only in their management (by policy actors), but also in their evaluation and oversight.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For instance, in the health sector, the Brazilian constitution of 1998 created the Unified Health System (Sistema </a:t>
            </a:r>
            <a:r>
              <a:rPr lang="en-GB" sz="1200" kern="1200" dirty="0" err="1" smtClean="0">
                <a:solidFill>
                  <a:schemeClr val="tx1"/>
                </a:solidFill>
                <a:effectLst/>
                <a:latin typeface="+mn-lt"/>
                <a:ea typeface="+mn-ea"/>
                <a:cs typeface="+mn-cs"/>
              </a:rPr>
              <a:t>Unico</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Saude</a:t>
            </a:r>
            <a:r>
              <a:rPr lang="en-GB" sz="1200" kern="1200" dirty="0" smtClean="0">
                <a:solidFill>
                  <a:schemeClr val="tx1"/>
                </a:solidFill>
                <a:effectLst/>
                <a:latin typeface="+mn-lt"/>
                <a:ea typeface="+mn-ea"/>
                <a:cs typeface="+mn-cs"/>
              </a:rPr>
              <a:t>, SUS) that necessitates coordination between federal, state, and municipal governments for its implementation. </a:t>
            </a:r>
          </a:p>
          <a:p>
            <a:endParaRPr lang="en-US" baseline="0" dirty="0" smtClean="0"/>
          </a:p>
          <a:p>
            <a:r>
              <a:rPr lang="en-US" baseline="0" dirty="0" smtClean="0"/>
              <a:t>OECD is evolving in work to address these key issues.</a:t>
            </a:r>
          </a:p>
          <a:p>
            <a:endParaRPr lang="en-US" baseline="0" dirty="0" smtClean="0"/>
          </a:p>
          <a:p>
            <a:r>
              <a:rPr lang="en-US" baseline="0" dirty="0" smtClean="0"/>
              <a:t>Brazil has been proactive about co-ordination and taking multi-level approach. </a:t>
            </a:r>
          </a:p>
        </p:txBody>
      </p:sp>
      <p:sp>
        <p:nvSpPr>
          <p:cNvPr id="4" name="Slide Number Placeholder 3"/>
          <p:cNvSpPr>
            <a:spLocks noGrp="1"/>
          </p:cNvSpPr>
          <p:nvPr>
            <p:ph type="sldNum" sz="quarter" idx="10"/>
          </p:nvPr>
        </p:nvSpPr>
        <p:spPr/>
        <p:txBody>
          <a:bodyPr/>
          <a:lstStyle/>
          <a:p>
            <a:fld id="{D176A261-919E-5B4B-AC7D-E9E89BC03068}" type="slidenum">
              <a:rPr lang="en-US" smtClean="0"/>
              <a:t>20</a:t>
            </a:fld>
            <a:endParaRPr lang="en-US"/>
          </a:p>
        </p:txBody>
      </p:sp>
    </p:spTree>
    <p:extLst>
      <p:ext uri="{BB962C8B-B14F-4D97-AF65-F5344CB8AC3E}">
        <p14:creationId xmlns:p14="http://schemas.microsoft.com/office/powerpoint/2010/main" val="1448537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22</a:t>
            </a:fld>
            <a:endParaRPr lang="en-US" dirty="0"/>
          </a:p>
        </p:txBody>
      </p:sp>
    </p:spTree>
    <p:extLst>
      <p:ext uri="{BB962C8B-B14F-4D97-AF65-F5344CB8AC3E}">
        <p14:creationId xmlns:p14="http://schemas.microsoft.com/office/powerpoint/2010/main" val="1086412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E26B3A-6E0A-4FE0-9D7A-81A283B779A3}" type="slidenum">
              <a:rPr lang="en-GB" smtClean="0"/>
              <a:t>2</a:t>
            </a:fld>
            <a:endParaRPr lang="en-GB" dirty="0"/>
          </a:p>
        </p:txBody>
      </p:sp>
    </p:spTree>
    <p:extLst>
      <p:ext uri="{BB962C8B-B14F-4D97-AF65-F5344CB8AC3E}">
        <p14:creationId xmlns:p14="http://schemas.microsoft.com/office/powerpoint/2010/main" val="2083187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Drive in decentralised policies and programmes through models to incorporate into evaluations and audits.</a:t>
            </a:r>
          </a:p>
          <a:p>
            <a:r>
              <a:rPr lang="en-GB" dirty="0" smtClean="0"/>
              <a:t>Auditors will use these models to more consistently and systematically evaluate decentralised policies in a co-ordinated manner. </a:t>
            </a:r>
          </a:p>
          <a:p>
            <a:endParaRPr lang="en-US" dirty="0" smtClean="0"/>
          </a:p>
          <a:p>
            <a:r>
              <a:rPr lang="en-US" dirty="0" smtClean="0"/>
              <a:t>Framework</a:t>
            </a:r>
            <a:r>
              <a:rPr lang="en-US" baseline="0" dirty="0" smtClean="0"/>
              <a:t> for Auditing Policies. </a:t>
            </a:r>
          </a:p>
          <a:p>
            <a:endParaRPr lang="en-US" dirty="0" smtClean="0"/>
          </a:p>
          <a:p>
            <a:r>
              <a:rPr lang="en-US" dirty="0" smtClean="0"/>
              <a:t>Customizing</a:t>
            </a:r>
            <a:r>
              <a:rPr lang="en-US" baseline="0" dirty="0" smtClean="0"/>
              <a:t> of the maturity model.</a:t>
            </a:r>
            <a:endParaRPr lang="en-GB"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Brazil has been proactive about co-ordination and taking multi-level approach. </a:t>
            </a:r>
          </a:p>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23</a:t>
            </a:fld>
            <a:endParaRPr lang="en-US" dirty="0"/>
          </a:p>
        </p:txBody>
      </p:sp>
    </p:spTree>
    <p:extLst>
      <p:ext uri="{BB962C8B-B14F-4D97-AF65-F5344CB8AC3E}">
        <p14:creationId xmlns:p14="http://schemas.microsoft.com/office/powerpoint/2010/main" val="1577172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Health Indicators</a:t>
            </a:r>
          </a:p>
          <a:p>
            <a:pPr lvl="1"/>
            <a:r>
              <a:rPr lang="en-US" dirty="0" smtClean="0"/>
              <a:t>Life expectancy</a:t>
            </a:r>
          </a:p>
          <a:p>
            <a:pPr lvl="1"/>
            <a:r>
              <a:rPr lang="en-US" dirty="0" smtClean="0"/>
              <a:t>Perceived health status</a:t>
            </a:r>
          </a:p>
          <a:p>
            <a:pPr lvl="1"/>
            <a:r>
              <a:rPr lang="en-US" dirty="0" smtClean="0"/>
              <a:t>Suicide</a:t>
            </a:r>
          </a:p>
          <a:p>
            <a:pPr lvl="1"/>
            <a:r>
              <a:rPr lang="en-US" dirty="0" smtClean="0"/>
              <a:t>Health expenditures</a:t>
            </a:r>
          </a:p>
          <a:p>
            <a:pPr lvl="1"/>
            <a:r>
              <a:rPr lang="en-US" dirty="0" smtClean="0"/>
              <a:t>Coverage for health care</a:t>
            </a:r>
          </a:p>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24</a:t>
            </a:fld>
            <a:endParaRPr lang="en-US" dirty="0"/>
          </a:p>
        </p:txBody>
      </p:sp>
    </p:spTree>
    <p:extLst>
      <p:ext uri="{BB962C8B-B14F-4D97-AF65-F5344CB8AC3E}">
        <p14:creationId xmlns:p14="http://schemas.microsoft.com/office/powerpoint/2010/main" val="2949539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OECD Council at Ministerial level adopted a </a:t>
            </a:r>
            <a:r>
              <a:rPr lang="en-GB" sz="1200" kern="1200" dirty="0" smtClean="0">
                <a:solidFill>
                  <a:schemeClr val="tx1"/>
                </a:solidFill>
                <a:effectLst/>
                <a:latin typeface="+mn-lt"/>
                <a:ea typeface="+mn-ea"/>
                <a:cs typeface="+mn-cs"/>
                <a:hlinkClick r:id="rId3"/>
              </a:rPr>
              <a:t>resolution</a:t>
            </a:r>
            <a:r>
              <a:rPr lang="en-GB" sz="1200" kern="1200" dirty="0" smtClean="0">
                <a:solidFill>
                  <a:schemeClr val="tx1"/>
                </a:solidFill>
                <a:effectLst/>
                <a:latin typeface="+mn-lt"/>
                <a:ea typeface="+mn-ea"/>
                <a:cs typeface="+mn-cs"/>
              </a:rPr>
              <a:t> on 16 May 2007 to strengthen the co-operation with </a:t>
            </a:r>
            <a:r>
              <a:rPr lang="en-GB" sz="1200" kern="1200" dirty="0" smtClean="0">
                <a:solidFill>
                  <a:schemeClr val="tx1"/>
                </a:solidFill>
                <a:effectLst/>
                <a:latin typeface="+mn-lt"/>
                <a:ea typeface="+mn-ea"/>
                <a:cs typeface="+mn-cs"/>
                <a:hlinkClick r:id="rId4"/>
              </a:rPr>
              <a:t>Brazil</a:t>
            </a:r>
            <a:r>
              <a:rPr lang="en-GB" sz="1200" kern="1200" baseline="0" dirty="0" smtClean="0">
                <a:solidFill>
                  <a:schemeClr val="tx1"/>
                </a:solidFill>
                <a:effectLst/>
                <a:latin typeface="+mn-lt"/>
                <a:ea typeface="+mn-ea"/>
                <a:cs typeface="+mn-cs"/>
              </a:rPr>
              <a:t> as a </a:t>
            </a:r>
            <a:r>
              <a:rPr lang="en-GB" sz="1200" kern="1200" dirty="0" smtClean="0">
                <a:solidFill>
                  <a:schemeClr val="tx1"/>
                </a:solidFill>
                <a:effectLst/>
                <a:latin typeface="+mn-lt"/>
                <a:ea typeface="+mn-ea"/>
                <a:cs typeface="+mn-cs"/>
              </a:rPr>
              <a:t>“Key Partner” of the OECD.  </a:t>
            </a:r>
          </a:p>
          <a:p>
            <a:r>
              <a:rPr lang="en-GB" sz="1200" kern="1200" dirty="0" smtClean="0">
                <a:solidFill>
                  <a:schemeClr val="tx1"/>
                </a:solidFill>
                <a:effectLst/>
                <a:latin typeface="+mn-lt"/>
                <a:ea typeface="+mn-ea"/>
                <a:cs typeface="+mn-cs"/>
              </a:rPr>
              <a:t>As a Key Partner, Brazil has access to Partnerships in OECD Bodies, adherence to OECD instruments, integration into OECD statistical reporting and information systems, sector-specific peer reviews, and has been invited to all OECD meetings at Ministerial level since 1999. On 3 June 2015, The OECD and Brazil </a:t>
            </a:r>
            <a:r>
              <a:rPr lang="en-GB" sz="1200" kern="1200" dirty="0" smtClean="0">
                <a:solidFill>
                  <a:schemeClr val="tx1"/>
                </a:solidFill>
                <a:effectLst/>
                <a:latin typeface="+mn-lt"/>
                <a:ea typeface="+mn-ea"/>
                <a:cs typeface="+mn-cs"/>
                <a:hlinkClick r:id="rId5"/>
              </a:rPr>
              <a:t>signed a new Co-operation Agreement</a:t>
            </a:r>
            <a:r>
              <a:rPr lang="en-GB" sz="1200" kern="1200" dirty="0" smtClean="0">
                <a:solidFill>
                  <a:schemeClr val="tx1"/>
                </a:solidFill>
                <a:effectLst/>
                <a:latin typeface="+mn-lt"/>
                <a:ea typeface="+mn-ea"/>
                <a:cs typeface="+mn-cs"/>
              </a:rPr>
              <a:t>, which will take a longstanding partnership to a new level. The</a:t>
            </a:r>
            <a:r>
              <a:rPr lang="en-GB" sz="1200" kern="1200" baseline="0" dirty="0" smtClean="0">
                <a:solidFill>
                  <a:schemeClr val="tx1"/>
                </a:solidFill>
                <a:effectLst/>
                <a:latin typeface="+mn-lt"/>
                <a:ea typeface="+mn-ea"/>
                <a:cs typeface="+mn-cs"/>
              </a:rPr>
              <a:t> new Joint programme of work is being signed this </a:t>
            </a:r>
            <a:r>
              <a:rPr lang="en-GB" sz="1200" kern="1200" baseline="0" dirty="0" err="1" smtClean="0">
                <a:solidFill>
                  <a:schemeClr val="tx1"/>
                </a:solidFill>
                <a:effectLst/>
                <a:latin typeface="+mn-lt"/>
                <a:ea typeface="+mn-ea"/>
                <a:cs typeface="+mn-cs"/>
              </a:rPr>
              <a:t>afvternoon</a:t>
            </a:r>
            <a:r>
              <a:rPr lang="en-GB" sz="1200" kern="1200" baseline="0" dirty="0" smtClean="0">
                <a:solidFill>
                  <a:schemeClr val="tx1"/>
                </a:solidFill>
                <a:effectLst/>
                <a:latin typeface="+mn-lt"/>
                <a:ea typeface="+mn-ea"/>
                <a:cs typeface="+mn-cs"/>
              </a:rPr>
              <a:t>. </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results in a </a:t>
            </a:r>
            <a:r>
              <a:rPr lang="en-GB" sz="1200" b="1" kern="1200" dirty="0" smtClean="0">
                <a:solidFill>
                  <a:schemeClr val="tx1"/>
                </a:solidFill>
                <a:effectLst/>
                <a:latin typeface="+mn-lt"/>
                <a:ea typeface="+mn-ea"/>
                <a:cs typeface="+mn-cs"/>
              </a:rPr>
              <a:t>mutually beneficial relationship</a:t>
            </a:r>
            <a:r>
              <a:rPr lang="en-GB" sz="1200" kern="1200" dirty="0" smtClean="0">
                <a:solidFill>
                  <a:schemeClr val="tx1"/>
                </a:solidFill>
                <a:effectLst/>
                <a:latin typeface="+mn-lt"/>
                <a:ea typeface="+mn-ea"/>
                <a:cs typeface="+mn-cs"/>
              </a:rPr>
              <a:t>. Brazil values the opportunity to discuss major policy issues and challenges in a multilateral context and to learn from the experiences of </a:t>
            </a:r>
            <a:r>
              <a:rPr lang="en-GB" sz="1200" kern="1200" dirty="0" smtClean="0">
                <a:solidFill>
                  <a:schemeClr val="tx1"/>
                </a:solidFill>
                <a:effectLst/>
                <a:latin typeface="+mn-lt"/>
                <a:ea typeface="+mn-ea"/>
                <a:cs typeface="+mn-cs"/>
                <a:hlinkClick r:id="rId6"/>
              </a:rPr>
              <a:t>OECD countries</a:t>
            </a:r>
            <a:r>
              <a:rPr lang="en-GB" sz="1200" kern="1200" dirty="0" smtClean="0">
                <a:solidFill>
                  <a:schemeClr val="tx1"/>
                </a:solidFill>
                <a:effectLst/>
                <a:latin typeface="+mn-lt"/>
                <a:ea typeface="+mn-ea"/>
                <a:cs typeface="+mn-cs"/>
              </a:rPr>
              <a:t> facing similar challenges in many areas. The relationship also benefits OECD members and non-OECD economies by enabling them to acquire a better understanding of Brazil as it has become a major actor in the globalised economy.</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Brazil </a:t>
            </a:r>
            <a:r>
              <a:rPr lang="en-GB" sz="1200" b="1" kern="1200" dirty="0" smtClean="0">
                <a:solidFill>
                  <a:schemeClr val="tx1"/>
                </a:solidFill>
                <a:effectLst/>
                <a:latin typeface="+mn-lt"/>
                <a:ea typeface="+mn-ea"/>
                <a:cs typeface="+mn-cs"/>
              </a:rPr>
              <a:t>participates in the substantive work of many of the OECD’s specialised Committees</a:t>
            </a:r>
            <a:r>
              <a:rPr lang="en-GB" sz="1200" kern="1200" dirty="0" smtClean="0">
                <a:solidFill>
                  <a:schemeClr val="tx1"/>
                </a:solidFill>
                <a:effectLst/>
                <a:latin typeface="+mn-lt"/>
                <a:ea typeface="+mn-ea"/>
                <a:cs typeface="+mn-cs"/>
              </a:rPr>
              <a:t>, where senior officials from member and partner countries meet to advance ideas and review progress in specific policy areas. Brazil has also engaged in a productive dialogue with the OECD in the framework of the G20, leading to</a:t>
            </a:r>
            <a:r>
              <a:rPr lang="en-GB" sz="1200" kern="1200" baseline="0" dirty="0" smtClean="0">
                <a:solidFill>
                  <a:schemeClr val="tx1"/>
                </a:solidFill>
                <a:effectLst/>
                <a:latin typeface="+mn-lt"/>
                <a:ea typeface="+mn-ea"/>
                <a:cs typeface="+mn-cs"/>
              </a:rPr>
              <a:t> its engagement in the </a:t>
            </a:r>
            <a:r>
              <a:rPr lang="en-GB" sz="1200" kern="1200" dirty="0" smtClean="0">
                <a:solidFill>
                  <a:schemeClr val="tx1"/>
                </a:solidFill>
                <a:effectLst/>
                <a:latin typeface="+mn-lt"/>
                <a:ea typeface="+mn-ea"/>
                <a:cs typeface="+mn-cs"/>
                <a:hlinkClick r:id="rId7"/>
              </a:rPr>
              <a:t>Base Erosion and Profit Shifting (BEPS) project</a:t>
            </a:r>
            <a:r>
              <a:rPr lang="en-GB" sz="1200" kern="1200" dirty="0" smtClean="0">
                <a:solidFill>
                  <a:schemeClr val="tx1"/>
                </a:solidFill>
                <a:effectLst/>
                <a:latin typeface="+mn-lt"/>
                <a:ea typeface="+mn-ea"/>
                <a:cs typeface="+mn-cs"/>
              </a:rPr>
              <a:t>. </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Brazil hosted the </a:t>
            </a:r>
            <a:r>
              <a:rPr lang="en-GB" sz="1200" kern="1200" dirty="0" smtClean="0">
                <a:solidFill>
                  <a:schemeClr val="tx1"/>
                </a:solidFill>
                <a:effectLst/>
                <a:latin typeface="+mn-lt"/>
                <a:ea typeface="+mn-ea"/>
                <a:cs typeface="+mn-cs"/>
                <a:hlinkClick r:id="rId8"/>
              </a:rPr>
              <a:t>High Level Policy Forum on Skills for Social Progress</a:t>
            </a:r>
            <a:r>
              <a:rPr lang="en-GB" sz="1200" kern="1200" dirty="0" smtClean="0">
                <a:solidFill>
                  <a:schemeClr val="tx1"/>
                </a:solidFill>
                <a:effectLst/>
                <a:latin typeface="+mn-lt"/>
                <a:ea typeface="+mn-ea"/>
                <a:cs typeface="+mn-cs"/>
              </a:rPr>
              <a:t> on 24-25 March 2014. The Forum was jointly organised by the </a:t>
            </a:r>
            <a:r>
              <a:rPr lang="en-GB" sz="1200" kern="1200" dirty="0" smtClean="0">
                <a:solidFill>
                  <a:schemeClr val="tx1"/>
                </a:solidFill>
                <a:effectLst/>
                <a:latin typeface="+mn-lt"/>
                <a:ea typeface="+mn-ea"/>
                <a:cs typeface="+mn-cs"/>
                <a:hlinkClick r:id="rId9"/>
              </a:rPr>
              <a:t>Ministry of Education of Brazil</a:t>
            </a:r>
            <a:r>
              <a:rPr lang="en-GB" sz="1200" kern="1200" dirty="0" smtClean="0">
                <a:solidFill>
                  <a:schemeClr val="tx1"/>
                </a:solidFill>
                <a:effectLst/>
                <a:latin typeface="+mn-lt"/>
                <a:ea typeface="+mn-ea"/>
                <a:cs typeface="+mn-cs"/>
              </a:rPr>
              <a:t>, the </a:t>
            </a:r>
            <a:r>
              <a:rPr lang="en-GB" sz="1200" kern="1200" dirty="0" smtClean="0">
                <a:solidFill>
                  <a:schemeClr val="tx1"/>
                </a:solidFill>
                <a:effectLst/>
                <a:latin typeface="+mn-lt"/>
                <a:ea typeface="+mn-ea"/>
                <a:cs typeface="+mn-cs"/>
                <a:hlinkClick r:id="rId10"/>
              </a:rPr>
              <a:t>National Institute for Educational Studies and Research (INEP)</a:t>
            </a:r>
            <a:r>
              <a:rPr lang="en-GB" sz="1200" kern="1200" dirty="0" smtClean="0">
                <a:solidFill>
                  <a:schemeClr val="tx1"/>
                </a:solidFill>
                <a:effectLst/>
                <a:latin typeface="+mn-lt"/>
                <a:ea typeface="+mn-ea"/>
                <a:cs typeface="+mn-cs"/>
              </a:rPr>
              <a:t>, the </a:t>
            </a:r>
            <a:r>
              <a:rPr lang="en-GB" sz="1200" kern="1200" dirty="0" err="1" smtClean="0">
                <a:solidFill>
                  <a:schemeClr val="tx1"/>
                </a:solidFill>
                <a:effectLst/>
                <a:latin typeface="+mn-lt"/>
                <a:ea typeface="+mn-ea"/>
                <a:cs typeface="+mn-cs"/>
                <a:hlinkClick r:id="rId11"/>
              </a:rPr>
              <a:t>Ayrton</a:t>
            </a:r>
            <a:r>
              <a:rPr lang="en-GB" sz="1200" kern="1200" dirty="0" smtClean="0">
                <a:solidFill>
                  <a:schemeClr val="tx1"/>
                </a:solidFill>
                <a:effectLst/>
                <a:latin typeface="+mn-lt"/>
                <a:ea typeface="+mn-ea"/>
                <a:cs typeface="+mn-cs"/>
                <a:hlinkClick r:id="rId11"/>
              </a:rPr>
              <a:t> Senna Institute</a:t>
            </a:r>
            <a:r>
              <a:rPr lang="en-GB" sz="1200" kern="1200" dirty="0" smtClean="0">
                <a:solidFill>
                  <a:schemeClr val="tx1"/>
                </a:solidFill>
                <a:effectLst/>
                <a:latin typeface="+mn-lt"/>
                <a:ea typeface="+mn-ea"/>
                <a:cs typeface="+mn-cs"/>
              </a:rPr>
              <a:t> and the </a:t>
            </a:r>
            <a:r>
              <a:rPr lang="en-GB" sz="1200" kern="1200" dirty="0" smtClean="0">
                <a:solidFill>
                  <a:schemeClr val="tx1"/>
                </a:solidFill>
                <a:effectLst/>
                <a:latin typeface="+mn-lt"/>
                <a:ea typeface="+mn-ea"/>
                <a:cs typeface="+mn-cs"/>
                <a:hlinkClick r:id="rId12"/>
              </a:rPr>
              <a:t>OECD Centre for Educational Research and Innovation (CERI).</a:t>
            </a:r>
            <a:r>
              <a:rPr lang="en-GB" sz="1200" kern="1200" dirty="0" smtClean="0">
                <a:solidFill>
                  <a:schemeClr val="tx1"/>
                </a:solidFill>
                <a:effectLst/>
                <a:latin typeface="+mn-lt"/>
                <a:ea typeface="+mn-ea"/>
                <a:cs typeface="+mn-cs"/>
              </a:rPr>
              <a:t> The Forum brought together education leaders from around the world to discuss ways to better prepare our children in face the diverse socioeconomic challenges of the 21</a:t>
            </a:r>
            <a:r>
              <a:rPr lang="en-GB" sz="1200" kern="1200" baseline="30000" dirty="0" smtClean="0">
                <a:solidFill>
                  <a:schemeClr val="tx1"/>
                </a:solidFill>
                <a:effectLst/>
                <a:latin typeface="+mn-lt"/>
                <a:ea typeface="+mn-ea"/>
                <a:cs typeface="+mn-cs"/>
              </a:rPr>
              <a:t>st</a:t>
            </a:r>
            <a:r>
              <a:rPr lang="en-GB" sz="1200" kern="1200" dirty="0" smtClean="0">
                <a:solidFill>
                  <a:schemeClr val="tx1"/>
                </a:solidFill>
                <a:effectLst/>
                <a:latin typeface="+mn-lt"/>
                <a:ea typeface="+mn-ea"/>
                <a:cs typeface="+mn-cs"/>
              </a:rPr>
              <a:t> century.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Brazil is also active in six OECD-LAC Regional Forums and Networks.</a:t>
            </a:r>
          </a:p>
          <a:p>
            <a:endParaRPr lang="en-GB" u="sng" dirty="0"/>
          </a:p>
        </p:txBody>
      </p:sp>
      <p:sp>
        <p:nvSpPr>
          <p:cNvPr id="4" name="Slide Number Placeholder 3"/>
          <p:cNvSpPr>
            <a:spLocks noGrp="1"/>
          </p:cNvSpPr>
          <p:nvPr>
            <p:ph type="sldNum" sz="quarter" idx="10"/>
          </p:nvPr>
        </p:nvSpPr>
        <p:spPr/>
        <p:txBody>
          <a:bodyPr/>
          <a:lstStyle/>
          <a:p>
            <a:fld id="{FEE9E5AE-9FCF-4844-8CC1-C9668E295EC6}" type="slidenum">
              <a:rPr lang="en-GB" smtClean="0"/>
              <a:t>3</a:t>
            </a:fld>
            <a:endParaRPr lang="en-GB"/>
          </a:p>
        </p:txBody>
      </p:sp>
    </p:spTree>
    <p:extLst>
      <p:ext uri="{BB962C8B-B14F-4D97-AF65-F5344CB8AC3E}">
        <p14:creationId xmlns:p14="http://schemas.microsoft.com/office/powerpoint/2010/main" val="407772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key</a:t>
            </a:r>
            <a:r>
              <a:rPr lang="en-GB" baseline="0" dirty="0" smtClean="0"/>
              <a:t> point to highlight here is that citizens are questioning the value of government, and whether their government takes their interests into account.</a:t>
            </a:r>
            <a:endParaRPr lang="en-GB" dirty="0" smtClean="0"/>
          </a:p>
          <a:p>
            <a:endParaRPr lang="en-GB" dirty="0"/>
          </a:p>
        </p:txBody>
      </p:sp>
      <p:sp>
        <p:nvSpPr>
          <p:cNvPr id="4" name="Slide Number Placeholder 3"/>
          <p:cNvSpPr>
            <a:spLocks noGrp="1"/>
          </p:cNvSpPr>
          <p:nvPr>
            <p:ph type="sldNum" sz="quarter" idx="10"/>
          </p:nvPr>
        </p:nvSpPr>
        <p:spPr/>
        <p:txBody>
          <a:bodyPr/>
          <a:lstStyle/>
          <a:p>
            <a:fld id="{E3E26B3A-6E0A-4FE0-9D7A-81A283B779A3}" type="slidenum">
              <a:rPr lang="en-GB" smtClean="0"/>
              <a:t>4</a:t>
            </a:fld>
            <a:endParaRPr lang="en-GB" dirty="0"/>
          </a:p>
        </p:txBody>
      </p:sp>
    </p:spTree>
    <p:extLst>
      <p:ext uri="{BB962C8B-B14F-4D97-AF65-F5344CB8AC3E}">
        <p14:creationId xmlns:p14="http://schemas.microsoft.com/office/powerpoint/2010/main" val="2083187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r>
              <a:rPr lang="en-GB" sz="1800" b="1" dirty="0" smtClean="0"/>
              <a:t>risk management: </a:t>
            </a:r>
            <a:r>
              <a:rPr lang="en-GB" sz="1800" dirty="0" smtClean="0"/>
              <a:t>the ability of governments to minimise uncertainty in the economic, social and political environment of their citizens, and to act in a consistent and predictable manner; </a:t>
            </a:r>
          </a:p>
          <a:p>
            <a:pPr lvl="1"/>
            <a:r>
              <a:rPr lang="en-GB" sz="1800" b="1" dirty="0" smtClean="0"/>
              <a:t>responsiveness</a:t>
            </a:r>
            <a:r>
              <a:rPr lang="en-GB" sz="1800" dirty="0" smtClean="0"/>
              <a:t>: the provision of accessible, efficient and citizen-oriented public services that effectively address the needs and expectations of tax payers; </a:t>
            </a:r>
          </a:p>
          <a:p>
            <a:pPr lvl="1"/>
            <a:r>
              <a:rPr lang="en-GB" sz="1800" b="1" dirty="0" smtClean="0"/>
              <a:t>reliability</a:t>
            </a:r>
            <a:r>
              <a:rPr lang="en-GB" sz="1800" dirty="0" smtClean="0"/>
              <a:t>: the ability of governments to report factual information about its operations and use of public resources;</a:t>
            </a:r>
          </a:p>
          <a:p>
            <a:pPr lvl="1"/>
            <a:r>
              <a:rPr lang="en-GB" sz="1800" b="1" dirty="0" smtClean="0"/>
              <a:t>openness and inclusiveness</a:t>
            </a:r>
            <a:r>
              <a:rPr lang="en-GB" sz="1800" dirty="0" smtClean="0"/>
              <a:t>: a systemic, comprehensive approach to institutionalising a two-way communication with stakeholders, whereby relevant, usable information is provided, and interaction is fostered as a means to improve transparency, accountability and engagement; and </a:t>
            </a:r>
          </a:p>
          <a:p>
            <a:pPr lvl="1"/>
            <a:r>
              <a:rPr lang="en-US" sz="1800" b="1" dirty="0" smtClean="0"/>
              <a:t>integrity</a:t>
            </a:r>
            <a:r>
              <a:rPr lang="en-US" sz="1800" dirty="0" smtClean="0"/>
              <a:t>: the alignment of government and public institutions with broader principles and standards of conduct that contribute to safeguarding the public interest while preventing corruption (OECD, 2013b).</a:t>
            </a:r>
            <a:endParaRPr lang="en-US" sz="1800" i="1" dirty="0" smtClean="0"/>
          </a:p>
          <a:p>
            <a:endParaRPr lang="en-GB" dirty="0"/>
          </a:p>
        </p:txBody>
      </p:sp>
      <p:sp>
        <p:nvSpPr>
          <p:cNvPr id="4" name="Slide Number Placeholder 3"/>
          <p:cNvSpPr>
            <a:spLocks noGrp="1"/>
          </p:cNvSpPr>
          <p:nvPr>
            <p:ph type="sldNum" sz="quarter" idx="10"/>
          </p:nvPr>
        </p:nvSpPr>
        <p:spPr/>
        <p:txBody>
          <a:bodyPr/>
          <a:lstStyle/>
          <a:p>
            <a:fld id="{D176A261-919E-5B4B-AC7D-E9E89BC03068}" type="slidenum">
              <a:rPr lang="en-US" smtClean="0"/>
              <a:t>5</a:t>
            </a:fld>
            <a:endParaRPr lang="en-US" dirty="0"/>
          </a:p>
        </p:txBody>
      </p:sp>
    </p:spTree>
    <p:extLst>
      <p:ext uri="{BB962C8B-B14F-4D97-AF65-F5344CB8AC3E}">
        <p14:creationId xmlns:p14="http://schemas.microsoft.com/office/powerpoint/2010/main" val="1430200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Points to make: The OECD is recognised internationally for its instruments, Peer Review Mechanisms</a:t>
            </a:r>
            <a:r>
              <a:rPr lang="en-GB" baseline="0" dirty="0" smtClean="0"/>
              <a:t> and data, with benchmarking and also country application.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b="1" baseline="0" dirty="0" smtClean="0"/>
              <a:t>More and more moving towards capacity, and following up on our work</a:t>
            </a:r>
            <a:endParaRPr lang="en-GB" b="1" dirty="0" smtClean="0"/>
          </a:p>
          <a:p>
            <a:endParaRPr lang="en-GB" dirty="0"/>
          </a:p>
        </p:txBody>
      </p:sp>
      <p:sp>
        <p:nvSpPr>
          <p:cNvPr id="4" name="Slide Number Placeholder 3"/>
          <p:cNvSpPr>
            <a:spLocks noGrp="1"/>
          </p:cNvSpPr>
          <p:nvPr>
            <p:ph type="sldNum" sz="quarter" idx="10"/>
          </p:nvPr>
        </p:nvSpPr>
        <p:spPr/>
        <p:txBody>
          <a:bodyPr/>
          <a:lstStyle/>
          <a:p>
            <a:fld id="{E3E26B3A-6E0A-4FE0-9D7A-81A283B779A3}" type="slidenum">
              <a:rPr lang="en-GB" smtClean="0"/>
              <a:t>6</a:t>
            </a:fld>
            <a:endParaRPr lang="en-GB" dirty="0"/>
          </a:p>
        </p:txBody>
      </p:sp>
    </p:spTree>
    <p:extLst>
      <p:ext uri="{BB962C8B-B14F-4D97-AF65-F5344CB8AC3E}">
        <p14:creationId xmlns:p14="http://schemas.microsoft.com/office/powerpoint/2010/main" val="196125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D176A261-919E-5B4B-AC7D-E9E89BC03068}" type="slidenum">
              <a:rPr lang="en-US" smtClean="0"/>
              <a:t>7</a:t>
            </a:fld>
            <a:endParaRPr lang="en-US"/>
          </a:p>
        </p:txBody>
      </p:sp>
    </p:spTree>
    <p:extLst>
      <p:ext uri="{BB962C8B-B14F-4D97-AF65-F5344CB8AC3E}">
        <p14:creationId xmlns:p14="http://schemas.microsoft.com/office/powerpoint/2010/main" val="467712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76A261-919E-5B4B-AC7D-E9E89BC03068}" type="slidenum">
              <a:rPr lang="en-US" smtClean="0"/>
              <a:t>8</a:t>
            </a:fld>
            <a:endParaRPr lang="en-US" dirty="0"/>
          </a:p>
        </p:txBody>
      </p:sp>
    </p:spTree>
    <p:extLst>
      <p:ext uri="{BB962C8B-B14F-4D97-AF65-F5344CB8AC3E}">
        <p14:creationId xmlns:p14="http://schemas.microsoft.com/office/powerpoint/2010/main" val="3195895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800" dirty="0" smtClean="0"/>
              <a:t>Highlighting the two ways</a:t>
            </a:r>
            <a:r>
              <a:rPr lang="en-GB" sz="800" baseline="0" dirty="0" smtClean="0"/>
              <a:t> in which we’re considering SAI’s  contributions to Good Governance. On the one hand they provide oversight thereby supporting accountability and integrity (more about ensuring compliance and regularity). </a:t>
            </a:r>
          </a:p>
          <a:p>
            <a:endParaRPr lang="en-GB" sz="800" baseline="0" dirty="0" smtClean="0"/>
          </a:p>
          <a:p>
            <a:r>
              <a:rPr lang="en-GB" sz="800" baseline="0" dirty="0" smtClean="0"/>
              <a:t>(Next slide: But more and more we’re seeing SAIs providing insight and foresight on the functioning of programmes and processes (through mainly, but not limited to, performance audits, research, consultations etc.)).</a:t>
            </a:r>
          </a:p>
          <a:p>
            <a:endParaRPr lang="en-GB" sz="800" baseline="0" dirty="0" smtClean="0"/>
          </a:p>
          <a:p>
            <a:r>
              <a:rPr lang="en-GB" sz="800" baseline="0" dirty="0" smtClean="0"/>
              <a:t>It’s through their traditional oversight role that </a:t>
            </a:r>
            <a:r>
              <a:rPr lang="en-US" sz="800" dirty="0" smtClean="0"/>
              <a:t>SAIs generally do well in perception-based surveys on integrity and corruption risks (in Transparency</a:t>
            </a:r>
            <a:r>
              <a:rPr lang="en-US" sz="800" baseline="0" dirty="0" smtClean="0"/>
              <a:t> International’s </a:t>
            </a:r>
            <a:r>
              <a:rPr lang="en-US" sz="800" dirty="0" smtClean="0"/>
              <a:t>National</a:t>
            </a:r>
            <a:r>
              <a:rPr lang="en-US" sz="800" baseline="0" dirty="0" smtClean="0"/>
              <a:t> Integrity System Assessment, SAIs</a:t>
            </a:r>
            <a:r>
              <a:rPr lang="en-US" sz="800" dirty="0" smtClean="0"/>
              <a:t> came out as top performing entity). </a:t>
            </a:r>
            <a:r>
              <a:rPr lang="en-GB" sz="800" dirty="0" smtClean="0"/>
              <a:t>Trust and rule of law is needed to revitalise and to encourage investment, particularly where short term sacrifices need to be made for long term sustainability, and where citizens are demanding that their interests are being taken into account. SAIs can play a key role in (re)gaining trust in public management. This feeds back into a government’s ability to be strategic and agile, and so the cycle continues. </a:t>
            </a:r>
          </a:p>
          <a:p>
            <a:endParaRPr lang="en-GB" sz="800" dirty="0" smtClean="0"/>
          </a:p>
          <a:p>
            <a:r>
              <a:rPr lang="en-GB" sz="800" dirty="0" smtClean="0"/>
              <a:t>This</a:t>
            </a:r>
            <a:r>
              <a:rPr lang="en-GB" sz="800" baseline="0" dirty="0" smtClean="0"/>
              <a:t> makes SAIs key actors in the OECD’s whole-of-government approach. </a:t>
            </a:r>
          </a:p>
          <a:p>
            <a:endParaRPr lang="en-GB" sz="800" baseline="0" dirty="0" smtClean="0"/>
          </a:p>
          <a:p>
            <a:r>
              <a:rPr lang="en-GB" sz="800" baseline="0" dirty="0" smtClean="0"/>
              <a:t>Examples to highlight:</a:t>
            </a:r>
          </a:p>
          <a:p>
            <a:endParaRPr lang="en-GB" sz="8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kern="1200" dirty="0" smtClean="0">
                <a:solidFill>
                  <a:schemeClr val="tx1"/>
                </a:solidFill>
                <a:effectLst/>
                <a:latin typeface="+mn-lt"/>
                <a:ea typeface="+mn-ea"/>
                <a:cs typeface="+mn-cs"/>
              </a:rPr>
              <a:t>Chile’s Office of the Comptroller General of the Republic of Chile (CGR), introduced in 2014 its innovative GEO-CGR portal, which provides a forum for the articulation, storage, consultation and publication of the information on the investment of resource in public works. Its ultimate aim is to promote social control and citizen-driven accountability by providing reliable and timely information useful for analysing and monitor resources invested in public works</a:t>
            </a:r>
          </a:p>
          <a:p>
            <a:endParaRPr lang="en-GB" sz="800" dirty="0" smtClean="0"/>
          </a:p>
          <a:p>
            <a:r>
              <a:rPr lang="en-GB" sz="800" kern="1200" dirty="0" smtClean="0">
                <a:solidFill>
                  <a:schemeClr val="tx1"/>
                </a:solidFill>
                <a:effectLst/>
                <a:latin typeface="+mn-lt"/>
                <a:ea typeface="+mn-ea"/>
                <a:cs typeface="+mn-cs"/>
              </a:rPr>
              <a:t>Portugal’s SAI – the Tribunal de </a:t>
            </a:r>
            <a:r>
              <a:rPr lang="en-GB" sz="800" kern="1200" dirty="0" err="1" smtClean="0">
                <a:solidFill>
                  <a:schemeClr val="tx1"/>
                </a:solidFill>
                <a:effectLst/>
                <a:latin typeface="+mn-lt"/>
                <a:ea typeface="+mn-ea"/>
                <a:cs typeface="+mn-cs"/>
              </a:rPr>
              <a:t>Contas</a:t>
            </a:r>
            <a:r>
              <a:rPr lang="en-GB" sz="800" kern="1200" dirty="0" smtClean="0">
                <a:solidFill>
                  <a:schemeClr val="tx1"/>
                </a:solidFill>
                <a:effectLst/>
                <a:latin typeface="+mn-lt"/>
                <a:ea typeface="+mn-ea"/>
                <a:cs typeface="+mn-cs"/>
              </a:rPr>
              <a:t> – assessed “the Internal audit function within the State owned Enterprises” for the year 2008, with a view to strengthening internal controls and overall governance of the selected entities. The performance audit sought to: evaluate the internal audit function in public sector enterprises, comparing it to international best practices and assessing the influence of governance models of entities on the effectiveness of the internal audit function. (</a:t>
            </a:r>
            <a:r>
              <a:rPr lang="en-GB" sz="800" u="sng" kern="1200" dirty="0" smtClean="0">
                <a:solidFill>
                  <a:schemeClr val="tx1"/>
                </a:solidFill>
                <a:effectLst/>
                <a:latin typeface="+mn-lt"/>
                <a:ea typeface="+mn-ea"/>
                <a:cs typeface="+mn-cs"/>
                <a:hlinkClick r:id="rId3"/>
              </a:rPr>
              <a:t>http://www.tcontas.pt/en/reports/audit_report_08-2011-2s_abstract.pdf</a:t>
            </a:r>
            <a:r>
              <a:rPr lang="en-GB" sz="800" kern="1200" dirty="0" smtClean="0">
                <a:solidFill>
                  <a:schemeClr val="tx1"/>
                </a:solidFill>
                <a:effectLst/>
                <a:latin typeface="+mn-lt"/>
                <a:ea typeface="+mn-ea"/>
                <a:cs typeface="+mn-cs"/>
              </a:rPr>
              <a:t> ) </a:t>
            </a:r>
          </a:p>
          <a:p>
            <a:endParaRPr lang="en-GB" sz="800" kern="1200" dirty="0" smtClean="0">
              <a:solidFill>
                <a:schemeClr val="tx1"/>
              </a:solidFill>
              <a:effectLst/>
              <a:latin typeface="+mn-lt"/>
              <a:ea typeface="+mn-ea"/>
              <a:cs typeface="+mn-cs"/>
            </a:endParaRPr>
          </a:p>
          <a:p>
            <a:r>
              <a:rPr lang="en-GB" sz="800" kern="1200" dirty="0" smtClean="0">
                <a:solidFill>
                  <a:schemeClr val="tx1"/>
                </a:solidFill>
                <a:effectLst/>
                <a:latin typeface="+mn-lt"/>
                <a:ea typeface="+mn-ea"/>
                <a:cs typeface="+mn-cs"/>
              </a:rPr>
              <a:t>The Netherland’s Court of Audit’s </a:t>
            </a:r>
            <a:r>
              <a:rPr lang="en-GB" sz="800" b="1" i="1" kern="1200" dirty="0" smtClean="0">
                <a:solidFill>
                  <a:schemeClr val="tx1"/>
                </a:solidFill>
                <a:effectLst/>
                <a:latin typeface="+mn-lt"/>
                <a:ea typeface="+mn-ea"/>
                <a:cs typeface="+mn-cs"/>
              </a:rPr>
              <a:t>State of integrity management in central government</a:t>
            </a:r>
            <a:r>
              <a:rPr lang="en-GB" sz="800" kern="1200" dirty="0" smtClean="0">
                <a:solidFill>
                  <a:schemeClr val="tx1"/>
                </a:solidFill>
                <a:effectLst/>
                <a:latin typeface="+mn-lt"/>
                <a:ea typeface="+mn-ea"/>
                <a:cs typeface="+mn-cs"/>
              </a:rPr>
              <a:t> (2009) investigated the status of integrity management of ministries. By asking “how do they ensure civil servants are incorruptible and trustworthy?” the NCA used the audit to promote that preventative, detective and repressive measures were needed to avoid violations of integrity. The 2009 audit was a follow-up to a baseline measurement undertaken in 2004.  (</a:t>
            </a:r>
            <a:r>
              <a:rPr lang="en-GB" sz="800" u="sng" kern="1200" dirty="0" smtClean="0">
                <a:solidFill>
                  <a:schemeClr val="tx1"/>
                </a:solidFill>
                <a:effectLst/>
                <a:latin typeface="+mn-lt"/>
                <a:ea typeface="+mn-ea"/>
                <a:cs typeface="+mn-cs"/>
                <a:hlinkClick r:id="rId4"/>
              </a:rPr>
              <a:t>http://www.courtofaudit.nl/english/Themes/Public_administration/Integrity</a:t>
            </a:r>
            <a:r>
              <a:rPr lang="en-GB" sz="800" u="sng" kern="1200" dirty="0" smtClean="0">
                <a:solidFill>
                  <a:schemeClr val="tx1"/>
                </a:solidFill>
                <a:effectLst/>
                <a:latin typeface="+mn-lt"/>
                <a:ea typeface="+mn-ea"/>
                <a:cs typeface="+mn-cs"/>
              </a:rPr>
              <a:t>) </a:t>
            </a:r>
            <a:endParaRPr lang="en-GB" sz="800" dirty="0" smtClean="0"/>
          </a:p>
          <a:p>
            <a:endParaRPr lang="en-GB" sz="800" dirty="0" smtClean="0"/>
          </a:p>
          <a:p>
            <a:endParaRPr lang="en-GB" sz="800" dirty="0" smtClean="0"/>
          </a:p>
          <a:p>
            <a:endParaRPr lang="en-GB" sz="800" dirty="0"/>
          </a:p>
        </p:txBody>
      </p:sp>
      <p:sp>
        <p:nvSpPr>
          <p:cNvPr id="4" name="Slide Number Placeholder 3"/>
          <p:cNvSpPr>
            <a:spLocks noGrp="1"/>
          </p:cNvSpPr>
          <p:nvPr>
            <p:ph type="sldNum" sz="quarter" idx="10"/>
          </p:nvPr>
        </p:nvSpPr>
        <p:spPr/>
        <p:txBody>
          <a:bodyPr/>
          <a:lstStyle/>
          <a:p>
            <a:fld id="{D176A261-919E-5B4B-AC7D-E9E89BC03068}" type="slidenum">
              <a:rPr lang="en-US" smtClean="0"/>
              <a:t>9</a:t>
            </a:fld>
            <a:endParaRPr lang="en-US"/>
          </a:p>
        </p:txBody>
      </p:sp>
    </p:spTree>
    <p:extLst>
      <p:ext uri="{BB962C8B-B14F-4D97-AF65-F5344CB8AC3E}">
        <p14:creationId xmlns:p14="http://schemas.microsoft.com/office/powerpoint/2010/main" val="1448537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2000" y="6001200"/>
            <a:ext cx="23232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smtClean="0"/>
              <a:t>CLIQUEZ POUR MODIFIER LE TITRE</a:t>
            </a:r>
            <a:endParaRPr kumimoji="0" lang="en-US" dirty="0"/>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15588D7-4298-4760-B894-B40AF41C698B}" type="datetimeFigureOut">
              <a:rPr lang="en-GB" smtClean="0"/>
              <a:t>03/11/2015</a:t>
            </a:fld>
            <a:endParaRPr lang="en-GB" dirty="0"/>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vert="horz">
            <a:normAutofit/>
          </a:bodyPr>
          <a:lstStyle>
            <a:lvl1pPr>
              <a:defRPr lang="en-US" sz="2800" dirty="0" smtClean="0">
                <a:solidFill>
                  <a:srgbClr val="0070C0"/>
                </a:solidFill>
                <a:latin typeface="Calibri" panose="020F0502020204030204" pitchFamily="34" charset="0"/>
              </a:defRPr>
            </a:lvl1pPr>
            <a:lvl2pPr marL="630238" indent="-268288">
              <a:buClr>
                <a:srgbClr val="7CBF33"/>
              </a:buClr>
              <a:buSzPct val="100000"/>
              <a:buFont typeface="Arial" panose="020B0604020202020204" pitchFamily="34" charset="0"/>
              <a:buChar char="•"/>
              <a:defRPr lang="en-US" sz="2400" dirty="0" smtClean="0">
                <a:latin typeface="Calibri" panose="020F0502020204030204" pitchFamily="34" charset="0"/>
              </a:defRPr>
            </a:lvl2pPr>
            <a:lvl3pPr marL="1144800" indent="-230400">
              <a:buSzPct val="70000"/>
              <a:buFont typeface="Wingdings" panose="05000000000000000000" pitchFamily="2" charset="2"/>
              <a:buChar char="§"/>
              <a:defRPr lang="en-US" sz="2000" dirty="0" smtClean="0">
                <a:solidFill>
                  <a:srgbClr val="0070C0"/>
                </a:solidFill>
                <a:latin typeface="Calibri" panose="020F0502020204030204" pitchFamily="34" charset="0"/>
              </a:defRPr>
            </a:lvl3pPr>
            <a:lvl4pPr>
              <a:defRPr lang="en-US" dirty="0" smtClean="0"/>
            </a:lvl4pPr>
            <a:lvl5pPr>
              <a:defRPr lang="en-US" dirty="0"/>
            </a:lvl5pPr>
          </a:lstStyle>
          <a:p>
            <a:pPr lvl="0">
              <a:buClr>
                <a:srgbClr val="0070C0"/>
              </a:buClr>
              <a:buSzPct val="90000"/>
              <a:buFont typeface="Wingdings" panose="05000000000000000000" pitchFamily="2" charset="2"/>
              <a:buChar char="§"/>
            </a:pPr>
            <a:r>
              <a:rPr lang="fr-FR" dirty="0" smtClean="0"/>
              <a:t>Cliquez pour modifier les styles du texte du masque</a:t>
            </a:r>
            <a:endParaRPr lang="en-US" dirty="0" smtClean="0"/>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E15588D7-4298-4760-B894-B40AF41C698B}" type="datetimeFigureOut">
              <a:rPr lang="en-GB" smtClean="0"/>
              <a:t>03/11/2015</a:t>
            </a:fld>
            <a:endParaRPr lang="en-GB" dirty="0"/>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DA809290-96A1-4649-875E-2B8E712992AC}" type="slidenum">
              <a:rPr lang="en-GB" smtClean="0"/>
              <a:t>‹nº›</a:t>
            </a:fld>
            <a:endParaRPr lang="en-GB" dirty="0"/>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lang="en-US" dirty="0">
                <a:solidFill>
                  <a:srgbClr val="7CBF33"/>
                </a:solidFill>
                <a:latin typeface="Calibri" panose="020F0502020204030204" pitchFamily="34" charset="0"/>
              </a:defRPr>
            </a:lvl1pPr>
          </a:lstStyle>
          <a:p>
            <a:pPr lvl="0"/>
            <a:r>
              <a:rPr lang="fr-FR" dirty="0" smtClean="0"/>
              <a:t>Cliquez pour modifier le titre</a:t>
            </a:r>
            <a:br>
              <a:rPr lang="fr-FR" dirty="0" smtClean="0"/>
            </a:br>
            <a:r>
              <a:rPr lang="fr-FR" dirty="0" smtClean="0"/>
              <a:t>Le titre peut-être étendu sur deux lignes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fr-FR" dirty="0" smtClean="0"/>
              <a:t>Cliquez pour modifier</a:t>
            </a:r>
            <a:br>
              <a:rPr lang="fr-FR" dirty="0" smtClean="0"/>
            </a:br>
            <a:r>
              <a:rPr lang="fr-FR" dirty="0" smtClean="0"/>
              <a:t>le titre de l'en-tête de section</a:t>
            </a:r>
            <a:endParaRPr lang="en-US" dirty="0"/>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15588D7-4298-4760-B894-B40AF41C698B}" type="datetimeFigureOut">
              <a:rPr lang="en-GB" smtClean="0"/>
              <a:t>03/11/2015</a:t>
            </a:fld>
            <a:endParaRPr lang="en-GB" dirty="0"/>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DA809290-96A1-4649-875E-2B8E712992AC}" type="slidenum">
              <a:rPr lang="en-GB" smtClean="0"/>
              <a:t>‹nº›</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fr-FR" dirty="0" smtClean="0"/>
              <a:t>Cliquez pour modifier les styles du texte du masque</a:t>
            </a:r>
            <a:endParaRPr kumimoji="0" lang="en-US" dirty="0" smtClean="0"/>
          </a:p>
          <a:p>
            <a:pPr lvl="1" eaLnBrk="1" latinLnBrk="0" hangingPunct="1"/>
            <a:r>
              <a:rPr kumimoji="0" lang="en-US" dirty="0" err="1" smtClean="0"/>
              <a:t>Deuxième</a:t>
            </a:r>
            <a:r>
              <a:rPr kumimoji="0" lang="en-US" dirty="0" smtClean="0"/>
              <a:t> </a:t>
            </a:r>
            <a:r>
              <a:rPr kumimoji="0" lang="en-US" dirty="0" err="1" smtClean="0"/>
              <a:t>niveau</a:t>
            </a:r>
            <a:endParaRPr kumimoji="0" lang="en-US" dirty="0" smtClean="0"/>
          </a:p>
          <a:p>
            <a:pPr lvl="2" eaLnBrk="1" latinLnBrk="0" hangingPunct="1"/>
            <a:r>
              <a:rPr kumimoji="0" lang="en-US" dirty="0" err="1" smtClean="0"/>
              <a:t>Troisième</a:t>
            </a:r>
            <a:r>
              <a:rPr kumimoji="0" lang="en-US" dirty="0" smtClean="0"/>
              <a:t> </a:t>
            </a:r>
            <a:r>
              <a:rPr kumimoji="0" lang="en-US" dirty="0" err="1" smtClean="0"/>
              <a:t>niveau</a:t>
            </a:r>
            <a:endParaRPr kumimoji="0" lang="en-US" dirty="0" smtClean="0"/>
          </a:p>
          <a:p>
            <a:pPr lvl="3" eaLnBrk="1" latinLnBrk="0" hangingPunct="1"/>
            <a:r>
              <a:rPr kumimoji="0" lang="en-US" dirty="0" err="1" smtClean="0"/>
              <a:t>Quatrième</a:t>
            </a:r>
            <a:r>
              <a:rPr kumimoji="0" lang="en-US" dirty="0" smtClean="0"/>
              <a:t> </a:t>
            </a:r>
            <a:r>
              <a:rPr kumimoji="0" lang="en-US" dirty="0" err="1" smtClean="0"/>
              <a:t>niveau</a:t>
            </a:r>
            <a:endParaRPr kumimoji="0" lang="en-US" dirty="0" smtClean="0"/>
          </a:p>
          <a:p>
            <a:pPr lvl="4" eaLnBrk="1" latinLnBrk="0" hangingPunct="1"/>
            <a:r>
              <a:rPr kumimoji="0" lang="en-US" dirty="0" err="1" smtClean="0"/>
              <a:t>Cinquième</a:t>
            </a:r>
            <a:r>
              <a:rPr kumimoji="0" lang="en-US" dirty="0" smtClean="0"/>
              <a:t> </a:t>
            </a:r>
            <a:r>
              <a:rPr kumimoji="0" lang="en-US" dirty="0" err="1" smtClean="0"/>
              <a:t>niveau</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E15588D7-4298-4760-B894-B40AF41C698B}" type="datetimeFigureOut">
              <a:rPr lang="en-GB" smtClean="0"/>
              <a:t>03/11/2015</a:t>
            </a:fld>
            <a:endParaRPr lang="en-GB" dirty="0"/>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DA809290-96A1-4649-875E-2B8E712992AC}" type="slidenum">
              <a:rPr lang="en-GB" smtClean="0"/>
              <a:t>‹nº›</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7608" y="2685544"/>
            <a:ext cx="7128792" cy="1823576"/>
          </a:xfrm>
        </p:spPr>
        <p:txBody>
          <a:bodyPr/>
          <a:lstStyle/>
          <a:p>
            <a:r>
              <a:rPr lang="en-GB" dirty="0" smtClean="0"/>
              <a:t>Key Partners and partnerships: </a:t>
            </a:r>
            <a:br>
              <a:rPr lang="en-GB" dirty="0" smtClean="0"/>
            </a:br>
            <a:r>
              <a:rPr lang="en-GB" sz="3200" i="1" dirty="0"/>
              <a:t>The OECD, brazil and TCU</a:t>
            </a:r>
            <a:endParaRPr lang="en-GB" sz="1600" i="1" dirty="0"/>
          </a:p>
        </p:txBody>
      </p:sp>
      <p:sp>
        <p:nvSpPr>
          <p:cNvPr id="3" name="TextBox 2"/>
          <p:cNvSpPr txBox="1"/>
          <p:nvPr/>
        </p:nvSpPr>
        <p:spPr>
          <a:xfrm>
            <a:off x="1703513" y="5775647"/>
            <a:ext cx="6301725" cy="923330"/>
          </a:xfrm>
          <a:prstGeom prst="rect">
            <a:avLst/>
          </a:prstGeom>
          <a:noFill/>
        </p:spPr>
        <p:txBody>
          <a:bodyPr wrap="none" rtlCol="0">
            <a:spAutoFit/>
          </a:bodyPr>
          <a:lstStyle/>
          <a:p>
            <a:r>
              <a:rPr lang="en-GB" dirty="0">
                <a:solidFill>
                  <a:schemeClr val="bg1"/>
                </a:solidFill>
                <a:latin typeface="+mj-lt"/>
              </a:rPr>
              <a:t>Janos </a:t>
            </a:r>
            <a:r>
              <a:rPr lang="en-GB" dirty="0" err="1">
                <a:solidFill>
                  <a:schemeClr val="bg1"/>
                </a:solidFill>
                <a:latin typeface="+mj-lt"/>
              </a:rPr>
              <a:t>Bertok</a:t>
            </a:r>
            <a:endParaRPr lang="en-GB" dirty="0">
              <a:solidFill>
                <a:schemeClr val="bg1"/>
              </a:solidFill>
              <a:latin typeface="+mj-lt"/>
            </a:endParaRPr>
          </a:p>
          <a:p>
            <a:r>
              <a:rPr lang="en-GB" dirty="0">
                <a:solidFill>
                  <a:schemeClr val="bg1"/>
                </a:solidFill>
                <a:latin typeface="+mj-lt"/>
              </a:rPr>
              <a:t>Head of Division, Public Sector Integrity</a:t>
            </a:r>
          </a:p>
          <a:p>
            <a:r>
              <a:rPr lang="en-GB" dirty="0">
                <a:solidFill>
                  <a:schemeClr val="bg1"/>
                </a:solidFill>
                <a:latin typeface="+mj-lt"/>
              </a:rPr>
              <a:t>Public Governance and Territorial Development Directorate</a:t>
            </a:r>
            <a:endParaRPr lang="en-GB" dirty="0">
              <a:solidFill>
                <a:schemeClr val="bg1"/>
              </a:solidFill>
              <a:latin typeface="+mj-lt"/>
            </a:endParaRPr>
          </a:p>
        </p:txBody>
      </p:sp>
    </p:spTree>
    <p:extLst>
      <p:ext uri="{BB962C8B-B14F-4D97-AF65-F5344CB8AC3E}">
        <p14:creationId xmlns:p14="http://schemas.microsoft.com/office/powerpoint/2010/main" val="1679746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04000" y="237600"/>
            <a:ext cx="7812480" cy="1022400"/>
          </a:xfrm>
        </p:spPr>
        <p:txBody>
          <a:bodyPr/>
          <a:lstStyle/>
          <a:p>
            <a:r>
              <a:rPr lang="en-GB" dirty="0" smtClean="0"/>
              <a:t>1. SAIs </a:t>
            </a:r>
            <a:r>
              <a:rPr lang="en-GB" dirty="0"/>
              <a:t>are active in providing oversight, insight and foresight on </a:t>
            </a:r>
            <a:r>
              <a:rPr lang="en-GB" dirty="0" smtClean="0"/>
              <a:t>the </a:t>
            </a:r>
            <a:r>
              <a:rPr lang="en-GB" dirty="0"/>
              <a:t>policy </a:t>
            </a:r>
            <a:r>
              <a:rPr lang="en-GB" dirty="0" smtClean="0"/>
              <a:t>cycle</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16934173"/>
              </p:ext>
            </p:extLst>
          </p:nvPr>
        </p:nvGraphicFramePr>
        <p:xfrm>
          <a:off x="1847528" y="1340769"/>
          <a:ext cx="8352928" cy="5418721"/>
        </p:xfrm>
        <a:graphic>
          <a:graphicData uri="http://schemas.openxmlformats.org/drawingml/2006/table">
            <a:tbl>
              <a:tblPr firstRow="1" firstCol="1" bandRow="1">
                <a:tableStyleId>{5C22544A-7EE6-4342-B048-85BDC9FD1C3A}</a:tableStyleId>
              </a:tblPr>
              <a:tblGrid>
                <a:gridCol w="1011954"/>
                <a:gridCol w="3164510"/>
                <a:gridCol w="4176464"/>
              </a:tblGrid>
              <a:tr h="416690">
                <a:tc gridSpan="2">
                  <a:txBody>
                    <a:bodyPr/>
                    <a:lstStyle/>
                    <a:p>
                      <a:pPr algn="ctr">
                        <a:spcBef>
                          <a:spcPts val="600"/>
                        </a:spcBef>
                        <a:spcAft>
                          <a:spcPts val="600"/>
                        </a:spcAft>
                        <a:tabLst>
                          <a:tab pos="539750" algn="l"/>
                          <a:tab pos="756285" algn="l"/>
                          <a:tab pos="972185" algn="l"/>
                          <a:tab pos="457200" algn="l"/>
                        </a:tabLst>
                      </a:pPr>
                      <a:r>
                        <a:rPr lang="en-GB" sz="1400" dirty="0">
                          <a:effectLst/>
                          <a:latin typeface="+mj-lt"/>
                        </a:rPr>
                        <a:t>The policy cycle</a:t>
                      </a:r>
                      <a:endParaRPr lang="en-GB" sz="1400" dirty="0">
                        <a:effectLst/>
                        <a:latin typeface="+mj-lt"/>
                        <a:ea typeface="Times New Roman"/>
                      </a:endParaRPr>
                    </a:p>
                  </a:txBody>
                  <a:tcPr marL="32654" marR="32654" marT="0" marB="0" anchor="ctr"/>
                </a:tc>
                <a:tc hMerge="1">
                  <a:txBody>
                    <a:bodyPr/>
                    <a:lstStyle/>
                    <a:p>
                      <a:endParaRPr lang="en-GB"/>
                    </a:p>
                  </a:txBody>
                  <a:tcPr/>
                </a:tc>
                <a:tc>
                  <a:txBody>
                    <a:bodyPr/>
                    <a:lstStyle/>
                    <a:p>
                      <a:pPr algn="ctr">
                        <a:spcBef>
                          <a:spcPts val="600"/>
                        </a:spcBef>
                        <a:spcAft>
                          <a:spcPts val="600"/>
                        </a:spcAft>
                        <a:tabLst>
                          <a:tab pos="539750" algn="l"/>
                          <a:tab pos="756285" algn="l"/>
                          <a:tab pos="972185" algn="l"/>
                          <a:tab pos="457200" algn="l"/>
                        </a:tabLst>
                      </a:pPr>
                      <a:r>
                        <a:rPr lang="en-GB" sz="1400" dirty="0">
                          <a:effectLst/>
                          <a:latin typeface="+mj-lt"/>
                        </a:rPr>
                        <a:t>Key functions of a strategic and open state</a:t>
                      </a:r>
                      <a:endParaRPr lang="en-GB" sz="1400" dirty="0">
                        <a:effectLst/>
                        <a:latin typeface="+mj-lt"/>
                        <a:ea typeface="Times New Roman"/>
                      </a:endParaRPr>
                    </a:p>
                  </a:txBody>
                  <a:tcPr marL="32654" marR="32654" marT="0" marB="0" anchor="ctr"/>
                </a:tc>
              </a:tr>
              <a:tr h="531532">
                <a:tc rowSpan="10">
                  <a:txBody>
                    <a:bodyPr/>
                    <a:lstStyle/>
                    <a:p>
                      <a:pPr marL="71755" marR="71755" algn="ctr">
                        <a:spcBef>
                          <a:spcPts val="600"/>
                        </a:spcBef>
                        <a:spcAft>
                          <a:spcPts val="600"/>
                        </a:spcAft>
                        <a:tabLst>
                          <a:tab pos="539750" algn="l"/>
                          <a:tab pos="756285" algn="l"/>
                          <a:tab pos="972185" algn="l"/>
                          <a:tab pos="457200" algn="l"/>
                        </a:tabLst>
                      </a:pPr>
                      <a:r>
                        <a:rPr lang="en-GB" sz="1400" dirty="0">
                          <a:effectLst/>
                          <a:latin typeface="+mj-lt"/>
                        </a:rPr>
                        <a:t>The feedback loop</a:t>
                      </a:r>
                      <a:endParaRPr lang="en-GB" sz="1400" dirty="0">
                        <a:effectLst/>
                        <a:latin typeface="+mj-lt"/>
                        <a:ea typeface="Times New Roman"/>
                      </a:endParaRPr>
                    </a:p>
                  </a:txBody>
                  <a:tcPr marL="32654" marR="32654" marT="0" marB="0" vert="vert270" anchor="ctr"/>
                </a:tc>
                <a:tc rowSpan="4">
                  <a:txBody>
                    <a:bodyPr/>
                    <a:lstStyle/>
                    <a:p>
                      <a:pPr algn="ctr">
                        <a:spcBef>
                          <a:spcPts val="600"/>
                        </a:spcBef>
                        <a:spcAft>
                          <a:spcPts val="600"/>
                        </a:spcAft>
                        <a:tabLst>
                          <a:tab pos="539750" algn="l"/>
                          <a:tab pos="756285" algn="l"/>
                          <a:tab pos="972185" algn="l"/>
                          <a:tab pos="457200" algn="l"/>
                        </a:tabLst>
                      </a:pPr>
                      <a:endParaRPr lang="en-GB" sz="1400" dirty="0">
                        <a:effectLst/>
                        <a:latin typeface="+mj-lt"/>
                      </a:endParaRPr>
                    </a:p>
                  </a:txBody>
                  <a:tcPr marL="32654" marR="32654" marT="0" marB="0" anchor="ctr">
                    <a:noFill/>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Strategic whole-of-government steering </a:t>
                      </a:r>
                      <a:br>
                        <a:rPr lang="en-GB" sz="1400" dirty="0">
                          <a:effectLst/>
                          <a:latin typeface="+mj-lt"/>
                        </a:rPr>
                      </a:br>
                      <a:endParaRPr lang="en-GB" sz="1400" dirty="0">
                        <a:effectLst/>
                        <a:latin typeface="+mj-lt"/>
                        <a:ea typeface="Times New Roman"/>
                      </a:endParaRPr>
                    </a:p>
                  </a:txBody>
                  <a:tcPr marL="32654" marR="32654" marT="0" marB="0" anchor="ctr">
                    <a:noFill/>
                  </a:tcPr>
                </a:tc>
              </a:tr>
              <a:tr h="415333">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Budgetary planning</a:t>
                      </a:r>
                      <a:br>
                        <a:rPr lang="en-GB" sz="1400" dirty="0">
                          <a:effectLst/>
                          <a:latin typeface="+mj-lt"/>
                        </a:rPr>
                      </a:br>
                      <a:endParaRPr lang="en-GB" sz="1400" dirty="0">
                        <a:effectLst/>
                        <a:latin typeface="+mj-lt"/>
                        <a:ea typeface="Times New Roman"/>
                      </a:endParaRPr>
                    </a:p>
                  </a:txBody>
                  <a:tcPr marL="32654" marR="32654" marT="0" marB="0" anchor="ctr">
                    <a:noFill/>
                  </a:tcPr>
                </a:tc>
              </a:tr>
              <a:tr h="415333">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Establishing regulatory policy</a:t>
                      </a:r>
                      <a:br>
                        <a:rPr lang="en-GB" sz="1400" dirty="0">
                          <a:effectLst/>
                          <a:latin typeface="+mj-lt"/>
                        </a:rPr>
                      </a:br>
                      <a:endParaRPr lang="en-GB" sz="1400" dirty="0">
                        <a:effectLst/>
                        <a:latin typeface="+mj-lt"/>
                        <a:ea typeface="Times New Roman"/>
                      </a:endParaRPr>
                    </a:p>
                  </a:txBody>
                  <a:tcPr marL="32654" marR="32654" marT="0" marB="0" anchor="ctr">
                    <a:noFill/>
                  </a:tcPr>
                </a:tc>
              </a:tr>
              <a:tr h="465090">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Creating risk management and internal control policies </a:t>
                      </a:r>
                      <a:br>
                        <a:rPr lang="en-GB" sz="1400" dirty="0">
                          <a:effectLst/>
                          <a:latin typeface="+mj-lt"/>
                        </a:rPr>
                      </a:br>
                      <a:endParaRPr lang="en-GB" sz="1400" dirty="0">
                        <a:effectLst/>
                        <a:latin typeface="+mj-lt"/>
                        <a:ea typeface="Times New Roman"/>
                      </a:endParaRPr>
                    </a:p>
                  </a:txBody>
                  <a:tcPr marL="32654" marR="32654" marT="0" marB="0" anchor="ctr">
                    <a:noFill/>
                  </a:tcPr>
                </a:tc>
              </a:tr>
              <a:tr h="415333">
                <a:tc vMerge="1">
                  <a:txBody>
                    <a:bodyPr/>
                    <a:lstStyle/>
                    <a:p>
                      <a:endParaRPr lang="en-GB"/>
                    </a:p>
                  </a:txBody>
                  <a:tcPr/>
                </a:tc>
                <a:tc rowSpan="4">
                  <a:txBody>
                    <a:bodyPr/>
                    <a:lstStyle/>
                    <a:p>
                      <a:pPr algn="ctr">
                        <a:spcBef>
                          <a:spcPts val="600"/>
                        </a:spcBef>
                        <a:spcAft>
                          <a:spcPts val="600"/>
                        </a:spcAft>
                        <a:tabLst>
                          <a:tab pos="539750" algn="l"/>
                          <a:tab pos="756285" algn="l"/>
                          <a:tab pos="972185" algn="l"/>
                          <a:tab pos="457200" algn="l"/>
                        </a:tabLst>
                      </a:pPr>
                      <a:r>
                        <a:rPr lang="en-GB" sz="1400" dirty="0">
                          <a:effectLst/>
                          <a:latin typeface="+mj-lt"/>
                        </a:rPr>
                        <a:t> </a:t>
                      </a:r>
                    </a:p>
                  </a:txBody>
                  <a:tcPr marL="32654" marR="32654" marT="0" marB="0" anchor="ctr">
                    <a:solidFill>
                      <a:schemeClr val="accent1">
                        <a:lumMod val="40000"/>
                        <a:lumOff val="60000"/>
                      </a:schemeClr>
                    </a:solidFill>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Co-ordinating and communicating</a:t>
                      </a:r>
                      <a:br>
                        <a:rPr lang="en-GB" sz="1400" dirty="0">
                          <a:effectLst/>
                          <a:latin typeface="+mj-lt"/>
                        </a:rPr>
                      </a:br>
                      <a:endParaRPr lang="en-GB" sz="1400" dirty="0">
                        <a:effectLst/>
                        <a:latin typeface="+mj-lt"/>
                        <a:ea typeface="Times New Roman"/>
                      </a:endParaRPr>
                    </a:p>
                  </a:txBody>
                  <a:tcPr marL="32654" marR="32654" marT="0" marB="0" anchor="ctr">
                    <a:solidFill>
                      <a:schemeClr val="accent1">
                        <a:lumMod val="40000"/>
                        <a:lumOff val="60000"/>
                      </a:schemeClr>
                    </a:solidFill>
                  </a:tcPr>
                </a:tc>
              </a:tr>
              <a:tr h="415333">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Implementing the budget</a:t>
                      </a:r>
                      <a:br>
                        <a:rPr lang="en-GB" sz="1400" dirty="0">
                          <a:effectLst/>
                          <a:latin typeface="+mj-lt"/>
                        </a:rPr>
                      </a:br>
                      <a:endParaRPr lang="en-GB" sz="1400" dirty="0">
                        <a:effectLst/>
                        <a:latin typeface="+mj-lt"/>
                        <a:ea typeface="Times New Roman"/>
                      </a:endParaRPr>
                    </a:p>
                  </a:txBody>
                  <a:tcPr marL="32654" marR="32654" marT="0" marB="0" anchor="ctr">
                    <a:solidFill>
                      <a:schemeClr val="accent1">
                        <a:lumMod val="40000"/>
                        <a:lumOff val="60000"/>
                      </a:schemeClr>
                    </a:solidFill>
                  </a:tcPr>
                </a:tc>
              </a:tr>
              <a:tr h="465090">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Implementing and enforcing regulatory policy</a:t>
                      </a:r>
                      <a:br>
                        <a:rPr lang="en-GB" sz="1400" dirty="0">
                          <a:effectLst/>
                          <a:latin typeface="+mj-lt"/>
                        </a:rPr>
                      </a:br>
                      <a:endParaRPr lang="en-GB" sz="1400" dirty="0">
                        <a:effectLst/>
                        <a:latin typeface="+mj-lt"/>
                        <a:ea typeface="Times New Roman"/>
                      </a:endParaRPr>
                    </a:p>
                  </a:txBody>
                  <a:tcPr marL="32654" marR="32654" marT="0" marB="0" anchor="ctr">
                    <a:solidFill>
                      <a:schemeClr val="accent1">
                        <a:lumMod val="40000"/>
                        <a:lumOff val="60000"/>
                      </a:schemeClr>
                    </a:solidFill>
                  </a:tcPr>
                </a:tc>
              </a:tr>
              <a:tr h="597972">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Establishing processes for risk management and internal control  </a:t>
                      </a:r>
                    </a:p>
                  </a:txBody>
                  <a:tcPr marL="32654" marR="32654" marT="0" marB="0" anchor="ctr">
                    <a:solidFill>
                      <a:schemeClr val="accent1">
                        <a:lumMod val="40000"/>
                        <a:lumOff val="60000"/>
                      </a:schemeClr>
                    </a:solidFill>
                  </a:tcPr>
                </a:tc>
              </a:tr>
              <a:tr h="465090">
                <a:tc vMerge="1">
                  <a:txBody>
                    <a:bodyPr/>
                    <a:lstStyle/>
                    <a:p>
                      <a:endParaRPr lang="en-GB"/>
                    </a:p>
                  </a:txBody>
                  <a:tcPr/>
                </a:tc>
                <a:tc rowSpan="2">
                  <a:txBody>
                    <a:bodyPr/>
                    <a:lstStyle/>
                    <a:p>
                      <a:pPr algn="ctr">
                        <a:spcBef>
                          <a:spcPts val="600"/>
                        </a:spcBef>
                        <a:spcAft>
                          <a:spcPts val="600"/>
                        </a:spcAft>
                        <a:tabLst>
                          <a:tab pos="539750" algn="l"/>
                          <a:tab pos="756285" algn="l"/>
                          <a:tab pos="972185" algn="l"/>
                          <a:tab pos="457200" algn="l"/>
                        </a:tabLst>
                      </a:pPr>
                      <a:endParaRPr lang="en-GB" sz="1400" dirty="0">
                        <a:effectLst/>
                        <a:latin typeface="+mj-lt"/>
                      </a:endParaRPr>
                    </a:p>
                  </a:txBody>
                  <a:tcPr marL="32654" marR="32654" marT="0" marB="0" anchor="ctr">
                    <a:solidFill>
                      <a:schemeClr val="bg1"/>
                    </a:solidFill>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Evaluating for </a:t>
                      </a:r>
                      <a:r>
                        <a:rPr lang="en-GB" sz="1400" dirty="0" smtClean="0">
                          <a:effectLst/>
                          <a:latin typeface="+mj-lt"/>
                        </a:rPr>
                        <a:t>results</a:t>
                      </a:r>
                      <a:endParaRPr lang="en-GB" sz="1400" dirty="0">
                        <a:effectLst/>
                        <a:latin typeface="+mj-lt"/>
                      </a:endParaRPr>
                    </a:p>
                  </a:txBody>
                  <a:tcPr marL="32654" marR="32654" marT="0" marB="0" anchor="ctr">
                    <a:solidFill>
                      <a:schemeClr val="bg1"/>
                    </a:solidFill>
                  </a:tcPr>
                </a:tc>
              </a:tr>
              <a:tr h="595387">
                <a:tc vMerge="1">
                  <a:txBody>
                    <a:bodyPr/>
                    <a:lstStyle/>
                    <a:p>
                      <a:endParaRPr lang="en-GB"/>
                    </a:p>
                  </a:txBody>
                  <a:tcPr/>
                </a:tc>
                <a:tc vMerge="1">
                  <a:txBody>
                    <a:bodyPr/>
                    <a:lstStyle/>
                    <a:p>
                      <a:endParaRPr lang="en-GB"/>
                    </a:p>
                  </a:txBody>
                  <a:tcPr/>
                </a:tc>
                <a:tc>
                  <a:txBody>
                    <a:bodyPr/>
                    <a:lstStyle/>
                    <a:p>
                      <a:pPr algn="l">
                        <a:spcBef>
                          <a:spcPts val="600"/>
                        </a:spcBef>
                        <a:spcAft>
                          <a:spcPts val="600"/>
                        </a:spcAft>
                        <a:tabLst>
                          <a:tab pos="539750" algn="l"/>
                          <a:tab pos="756285" algn="l"/>
                          <a:tab pos="972185" algn="l"/>
                          <a:tab pos="457200" algn="l"/>
                        </a:tabLst>
                      </a:pPr>
                      <a:r>
                        <a:rPr lang="en-GB" sz="1400" dirty="0">
                          <a:effectLst/>
                          <a:latin typeface="+mj-lt"/>
                        </a:rPr>
                        <a:t>Oversight and </a:t>
                      </a:r>
                      <a:r>
                        <a:rPr lang="en-GB" sz="1400" dirty="0" smtClean="0">
                          <a:effectLst/>
                          <a:latin typeface="+mj-lt"/>
                        </a:rPr>
                        <a:t>accountability</a:t>
                      </a:r>
                      <a:endParaRPr lang="en-GB" sz="1400" dirty="0">
                        <a:effectLst/>
                        <a:latin typeface="+mj-lt"/>
                        <a:ea typeface="Times New Roman"/>
                      </a:endParaRPr>
                    </a:p>
                  </a:txBody>
                  <a:tcPr marL="32654" marR="32654" marT="0" marB="0" anchor="ctr">
                    <a:solidFill>
                      <a:schemeClr val="bg1"/>
                    </a:solidFill>
                  </a:tcPr>
                </a:tc>
              </a:tr>
            </a:tbl>
          </a:graphicData>
        </a:graphic>
      </p:graphicFrame>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01" y="1779232"/>
            <a:ext cx="8796697"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971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AutoNum type="arabicPeriod"/>
            </a:pPr>
            <a:r>
              <a:rPr lang="en-GB" dirty="0" smtClean="0"/>
              <a:t>Peer SAIs are active in providing oversight, insight and foresight on key functions of the policy cycle</a:t>
            </a:r>
          </a:p>
          <a:p>
            <a:pPr marL="514350" indent="-514350">
              <a:buAutoNum type="arabicPeriod"/>
            </a:pPr>
            <a:r>
              <a:rPr lang="en-GB" dirty="0" smtClean="0"/>
              <a:t>SAIs are getting innovative – diversity in the audit portfolio</a:t>
            </a:r>
          </a:p>
          <a:p>
            <a:pPr marL="514350" indent="-514350">
              <a:buAutoNum type="arabicPeriod"/>
            </a:pPr>
            <a:r>
              <a:rPr lang="en-GB" dirty="0" smtClean="0"/>
              <a:t>Taking initiative and being responsive</a:t>
            </a:r>
          </a:p>
          <a:p>
            <a:pPr marL="514350" indent="-514350">
              <a:buAutoNum type="arabicPeriod"/>
            </a:pPr>
            <a:r>
              <a:rPr lang="en-GB" dirty="0" smtClean="0"/>
              <a:t>SAIs’ limitations have a lot to do with factors within their control </a:t>
            </a:r>
          </a:p>
          <a:p>
            <a:pPr marL="514350" indent="-514350">
              <a:buAutoNum type="arabicPeriod"/>
            </a:pPr>
            <a:r>
              <a:rPr lang="en-GB" dirty="0" smtClean="0"/>
              <a:t>A greater awareness of the role of SAIs will support relevance and impact</a:t>
            </a:r>
            <a:endParaRPr lang="en-GB" dirty="0"/>
          </a:p>
        </p:txBody>
      </p:sp>
      <p:sp>
        <p:nvSpPr>
          <p:cNvPr id="3" name="Title 2"/>
          <p:cNvSpPr>
            <a:spLocks noGrp="1"/>
          </p:cNvSpPr>
          <p:nvPr>
            <p:ph type="title"/>
          </p:nvPr>
        </p:nvSpPr>
        <p:spPr/>
        <p:txBody>
          <a:bodyPr/>
          <a:lstStyle/>
          <a:p>
            <a:pPr algn="ctr"/>
            <a:r>
              <a:rPr lang="en-GB" dirty="0" smtClean="0"/>
              <a:t>Main findings</a:t>
            </a:r>
            <a:endParaRPr lang="en-GB" dirty="0"/>
          </a:p>
        </p:txBody>
      </p:sp>
    </p:spTree>
    <p:extLst>
      <p:ext uri="{BB962C8B-B14F-4D97-AF65-F5344CB8AC3E}">
        <p14:creationId xmlns:p14="http://schemas.microsoft.com/office/powerpoint/2010/main" val="106986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2000" y="1602000"/>
            <a:ext cx="8218800" cy="5067360"/>
          </a:xfrm>
        </p:spPr>
        <p:txBody>
          <a:bodyPr>
            <a:normAutofit/>
          </a:bodyPr>
          <a:lstStyle/>
          <a:p>
            <a:pPr>
              <a:buClr>
                <a:schemeClr val="accent1"/>
              </a:buClr>
              <a:buFont typeface="Wingdings" charset="2"/>
              <a:buChar char="§"/>
            </a:pPr>
            <a:r>
              <a:rPr lang="en-GB" sz="2400" dirty="0">
                <a:solidFill>
                  <a:srgbClr val="4F81BD"/>
                </a:solidFill>
              </a:rPr>
              <a:t>SAIs’ oversight is critical to accountability and integrity.</a:t>
            </a:r>
          </a:p>
          <a:p>
            <a:pPr>
              <a:buClr>
                <a:schemeClr val="accent1"/>
              </a:buClr>
              <a:buFont typeface="Wingdings" charset="2"/>
              <a:buChar char="§"/>
            </a:pPr>
            <a:r>
              <a:rPr lang="en-GB" sz="2400" dirty="0">
                <a:solidFill>
                  <a:srgbClr val="4F81BD"/>
                </a:solidFill>
              </a:rPr>
              <a:t>SAIs provide reasonable </a:t>
            </a:r>
            <a:r>
              <a:rPr lang="en-GB" sz="2400" dirty="0">
                <a:solidFill>
                  <a:srgbClr val="4F81BD"/>
                </a:solidFill>
              </a:rPr>
              <a:t>assurance that public resources are used legally, </a:t>
            </a:r>
            <a:r>
              <a:rPr lang="en-GB" sz="2400" dirty="0">
                <a:solidFill>
                  <a:srgbClr val="4F81BD"/>
                </a:solidFill>
              </a:rPr>
              <a:t>for </a:t>
            </a:r>
            <a:r>
              <a:rPr lang="en-GB" sz="2400" dirty="0">
                <a:solidFill>
                  <a:srgbClr val="4F81BD"/>
                </a:solidFill>
              </a:rPr>
              <a:t>their intended purpose, as well as economically, </a:t>
            </a:r>
            <a:r>
              <a:rPr lang="en-GB" sz="2400" dirty="0">
                <a:solidFill>
                  <a:srgbClr val="4F81BD"/>
                </a:solidFill>
              </a:rPr>
              <a:t>efficiently, and effectively.</a:t>
            </a:r>
            <a:endParaRPr lang="en-GB" sz="2400" dirty="0">
              <a:solidFill>
                <a:srgbClr val="4F81BD"/>
              </a:solidFill>
            </a:endParaRPr>
          </a:p>
          <a:p>
            <a:pPr>
              <a:buClr>
                <a:schemeClr val="accent1"/>
              </a:buClr>
              <a:buFont typeface="Wingdings" charset="2"/>
              <a:buChar char="§"/>
            </a:pPr>
            <a:r>
              <a:rPr lang="en-GB" sz="2400" dirty="0">
                <a:solidFill>
                  <a:srgbClr val="4F81BD"/>
                </a:solidFill>
              </a:rPr>
              <a:t>Examples of good practices in providing oversight for accountability: </a:t>
            </a:r>
          </a:p>
          <a:p>
            <a:pPr lvl="1">
              <a:buClr>
                <a:schemeClr val="accent1"/>
              </a:buClr>
              <a:buFont typeface="Wingdings" charset="2"/>
              <a:buChar char="ü"/>
            </a:pPr>
            <a:r>
              <a:rPr lang="en-GB" dirty="0" smtClean="0">
                <a:solidFill>
                  <a:srgbClr val="4F81BD"/>
                </a:solidFill>
              </a:rPr>
              <a:t>Assess </a:t>
            </a:r>
            <a:r>
              <a:rPr lang="en-GB" dirty="0">
                <a:solidFill>
                  <a:srgbClr val="4F81BD"/>
                </a:solidFill>
              </a:rPr>
              <a:t>internal audit function of state-owned enterprises (e.g. </a:t>
            </a:r>
            <a:r>
              <a:rPr lang="en-GB" dirty="0" smtClean="0">
                <a:solidFill>
                  <a:srgbClr val="4F81BD"/>
                </a:solidFill>
              </a:rPr>
              <a:t>Portugal </a:t>
            </a:r>
            <a:r>
              <a:rPr lang="en-GB" dirty="0">
                <a:solidFill>
                  <a:srgbClr val="4F81BD"/>
                </a:solidFill>
              </a:rPr>
              <a:t>SAI’s review of internal audit functions)</a:t>
            </a:r>
          </a:p>
          <a:p>
            <a:pPr lvl="1">
              <a:buClr>
                <a:schemeClr val="accent1"/>
              </a:buClr>
              <a:buFont typeface="Wingdings" charset="2"/>
              <a:buChar char="ü"/>
            </a:pPr>
            <a:r>
              <a:rPr lang="en-GB" dirty="0">
                <a:solidFill>
                  <a:srgbClr val="4F81BD"/>
                </a:solidFill>
              </a:rPr>
              <a:t>Evaluate integrity management (e.g. the </a:t>
            </a:r>
            <a:r>
              <a:rPr lang="en-GB" dirty="0" smtClean="0">
                <a:solidFill>
                  <a:srgbClr val="4F81BD"/>
                </a:solidFill>
              </a:rPr>
              <a:t>Netherlands </a:t>
            </a:r>
            <a:r>
              <a:rPr lang="en-GB" dirty="0">
                <a:solidFill>
                  <a:srgbClr val="4F81BD"/>
                </a:solidFill>
              </a:rPr>
              <a:t>Court of Audit’s review of ministries</a:t>
            </a:r>
            <a:r>
              <a:rPr lang="en-GB" dirty="0" smtClean="0">
                <a:solidFill>
                  <a:srgbClr val="4F81BD"/>
                </a:solidFill>
              </a:rPr>
              <a:t>)</a:t>
            </a:r>
          </a:p>
          <a:p>
            <a:pPr lvl="1">
              <a:buClr>
                <a:schemeClr val="accent1"/>
              </a:buClr>
              <a:buFont typeface="Wingdings" charset="2"/>
              <a:buChar char="ü"/>
            </a:pPr>
            <a:r>
              <a:rPr lang="en-GB" dirty="0" smtClean="0">
                <a:solidFill>
                  <a:srgbClr val="0070C0"/>
                </a:solidFill>
              </a:rPr>
              <a:t>Assessing conflict of interest management (e.g. The European Court of Auditor’s)</a:t>
            </a:r>
            <a:endParaRPr lang="en-GB" dirty="0">
              <a:solidFill>
                <a:srgbClr val="0070C0"/>
              </a:solidFill>
            </a:endParaRPr>
          </a:p>
        </p:txBody>
      </p:sp>
      <p:sp>
        <p:nvSpPr>
          <p:cNvPr id="3" name="Title 2"/>
          <p:cNvSpPr>
            <a:spLocks noGrp="1"/>
          </p:cNvSpPr>
          <p:nvPr>
            <p:ph type="title"/>
          </p:nvPr>
        </p:nvSpPr>
        <p:spPr/>
        <p:txBody>
          <a:bodyPr/>
          <a:lstStyle/>
          <a:p>
            <a:r>
              <a:rPr lang="en-GB" dirty="0"/>
              <a:t>1. SAIs are active in providing </a:t>
            </a:r>
            <a:r>
              <a:rPr lang="en-GB" b="1" dirty="0"/>
              <a:t>oversight</a:t>
            </a:r>
            <a:r>
              <a:rPr lang="en-GB" dirty="0"/>
              <a:t>, insight and foresight on the policy cycle</a:t>
            </a:r>
          </a:p>
        </p:txBody>
      </p:sp>
    </p:spTree>
    <p:extLst>
      <p:ext uri="{BB962C8B-B14F-4D97-AF65-F5344CB8AC3E}">
        <p14:creationId xmlns:p14="http://schemas.microsoft.com/office/powerpoint/2010/main" val="2765539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2000" y="1602000"/>
            <a:ext cx="8218800" cy="5067360"/>
          </a:xfrm>
        </p:spPr>
        <p:txBody>
          <a:bodyPr>
            <a:normAutofit fontScale="85000" lnSpcReduction="20000"/>
          </a:bodyPr>
          <a:lstStyle/>
          <a:p>
            <a:pPr>
              <a:buClr>
                <a:schemeClr val="accent1"/>
              </a:buClr>
              <a:buFont typeface="Wingdings" charset="2"/>
              <a:buChar char="§"/>
            </a:pPr>
            <a:r>
              <a:rPr lang="en-GB" dirty="0" smtClean="0"/>
              <a:t>SAIs are integrating value-for-money criteria into their audit activities to drive better policy-making</a:t>
            </a:r>
          </a:p>
          <a:p>
            <a:pPr>
              <a:buClr>
                <a:schemeClr val="accent1"/>
              </a:buClr>
              <a:buFont typeface="Wingdings" charset="2"/>
              <a:buChar char="§"/>
            </a:pPr>
            <a:r>
              <a:rPr lang="en-GB" dirty="0" smtClean="0"/>
              <a:t>SAIs are providing insight and foresight through performance auditing, compliance auditing, verbal and written guidance and research projects</a:t>
            </a:r>
          </a:p>
          <a:p>
            <a:pPr>
              <a:buClr>
                <a:schemeClr val="accent1"/>
              </a:buClr>
              <a:buFont typeface="Wingdings" charset="2"/>
              <a:buChar char="§"/>
            </a:pPr>
            <a:r>
              <a:rPr lang="en-GB" dirty="0"/>
              <a:t>Good practice examples </a:t>
            </a:r>
            <a:r>
              <a:rPr lang="en-GB" dirty="0" smtClean="0"/>
              <a:t>for insight and foresight include:</a:t>
            </a:r>
            <a:endParaRPr lang="en-GB" dirty="0"/>
          </a:p>
          <a:p>
            <a:pPr lvl="1">
              <a:buClr>
                <a:schemeClr val="accent1"/>
              </a:buClr>
              <a:buFont typeface="Wingdings" charset="2"/>
              <a:buChar char="ü"/>
            </a:pPr>
            <a:r>
              <a:rPr lang="en-GB" sz="2800" dirty="0">
                <a:solidFill>
                  <a:srgbClr val="0070C0"/>
                </a:solidFill>
              </a:rPr>
              <a:t>Incorporate and tailor internationally-recognized standards (e.g. U.S. GAO’s Standards for Internal Control and Fraud Risk Management Framework)</a:t>
            </a:r>
          </a:p>
          <a:p>
            <a:pPr lvl="1">
              <a:buClr>
                <a:schemeClr val="accent1"/>
              </a:buClr>
              <a:buFont typeface="Wingdings" charset="2"/>
              <a:buChar char="ü"/>
            </a:pPr>
            <a:r>
              <a:rPr lang="en-GB" sz="2800" dirty="0">
                <a:solidFill>
                  <a:srgbClr val="0070C0"/>
                </a:solidFill>
              </a:rPr>
              <a:t>Coordinate with the Executive to implement recommendations and target inefficiencies (e.g. Audit General of South Africa study of MDGs for literacy)</a:t>
            </a:r>
          </a:p>
          <a:p>
            <a:pPr lvl="1">
              <a:buClr>
                <a:schemeClr val="accent1"/>
              </a:buClr>
              <a:buFont typeface="Wingdings" charset="2"/>
              <a:buChar char="ü"/>
            </a:pPr>
            <a:r>
              <a:rPr lang="en-GB" sz="2800" dirty="0">
                <a:solidFill>
                  <a:srgbClr val="0070C0"/>
                </a:solidFill>
              </a:rPr>
              <a:t>Assess the effectiveness and efficiency of regulatory policy (Korea’s Board of Audit review of the design and implementation of regulatory frameworks)</a:t>
            </a:r>
          </a:p>
        </p:txBody>
      </p:sp>
      <p:sp>
        <p:nvSpPr>
          <p:cNvPr id="3" name="Title 2"/>
          <p:cNvSpPr>
            <a:spLocks noGrp="1"/>
          </p:cNvSpPr>
          <p:nvPr>
            <p:ph type="title"/>
          </p:nvPr>
        </p:nvSpPr>
        <p:spPr/>
        <p:txBody>
          <a:bodyPr/>
          <a:lstStyle/>
          <a:p>
            <a:r>
              <a:rPr lang="en-GB" dirty="0"/>
              <a:t>1. SAIs are active in providing oversight, </a:t>
            </a:r>
            <a:r>
              <a:rPr lang="en-GB" b="1" dirty="0"/>
              <a:t>insight and foresight </a:t>
            </a:r>
            <a:r>
              <a:rPr lang="en-GB" dirty="0"/>
              <a:t>on the policy cycle</a:t>
            </a:r>
            <a:endParaRPr lang="en-GB" b="1" i="1" dirty="0"/>
          </a:p>
        </p:txBody>
      </p:sp>
    </p:spTree>
    <p:extLst>
      <p:ext uri="{BB962C8B-B14F-4D97-AF65-F5344CB8AC3E}">
        <p14:creationId xmlns:p14="http://schemas.microsoft.com/office/powerpoint/2010/main" val="3719396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SAIs are active in providing oversight, insight and foresight on the policy cycle</a:t>
            </a:r>
          </a:p>
        </p:txBody>
      </p:sp>
      <p:sp>
        <p:nvSpPr>
          <p:cNvPr id="5" name="Rectangle 2"/>
          <p:cNvSpPr>
            <a:spLocks noChangeArrowheads="1"/>
          </p:cNvSpPr>
          <p:nvPr/>
        </p:nvSpPr>
        <p:spPr bwMode="auto">
          <a:xfrm>
            <a:off x="4295800" y="1704023"/>
            <a:ext cx="344838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1pPr>
            <a:lvl2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2pPr>
            <a:lvl3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3pPr>
            <a:lvl4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4pPr>
            <a:lvl5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5pPr>
            <a:lvl6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6pPr>
            <a:lvl7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7pPr>
            <a:lvl8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8pPr>
            <a:lvl9pPr fontAlgn="base">
              <a:spcBef>
                <a:spcPct val="0"/>
              </a:spcBef>
              <a:spcAft>
                <a:spcPct val="0"/>
              </a:spcAft>
              <a:tabLst>
                <a:tab pos="539750" algn="l"/>
                <a:tab pos="755650" algn="l"/>
                <a:tab pos="971550" algn="l"/>
              </a:tabLst>
              <a:defRPr>
                <a:solidFill>
                  <a:schemeClr val="tx1"/>
                </a:solidFill>
                <a:latin typeface="Arial" pitchFamily="34" charset="0"/>
                <a:cs typeface="Arial" pitchFamily="34" charset="0"/>
              </a:defRPr>
            </a:lvl9pPr>
          </a:lstStyle>
          <a:p>
            <a:r>
              <a:rPr lang="en-GB" altLang="zh-CN" sz="1100" b="1" dirty="0">
                <a:ea typeface="Times New Roman" pitchFamily="18" charset="0"/>
              </a:rPr>
              <a:t>Frequency of SAI activity across the policy cycle</a:t>
            </a:r>
            <a:endParaRPr lang="en-GB" altLang="zh-CN" sz="1050" dirty="0"/>
          </a:p>
        </p:txBody>
      </p:sp>
      <p:pic>
        <p:nvPicPr>
          <p:cNvPr id="102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1365" y="2060848"/>
            <a:ext cx="6037251" cy="3616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70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5921" y="2420888"/>
            <a:ext cx="4308759" cy="4525200"/>
          </a:xfrm>
        </p:spPr>
        <p:txBody>
          <a:bodyPr/>
          <a:lstStyle/>
          <a:p>
            <a:r>
              <a:rPr lang="en-GB" dirty="0" smtClean="0"/>
              <a:t>Compliance audits (78%)</a:t>
            </a:r>
          </a:p>
          <a:p>
            <a:r>
              <a:rPr lang="en-GB" dirty="0"/>
              <a:t>P</a:t>
            </a:r>
            <a:r>
              <a:rPr lang="en-GB" dirty="0" smtClean="0"/>
              <a:t>erformance audits (75%)</a:t>
            </a:r>
          </a:p>
          <a:p>
            <a:r>
              <a:rPr lang="en-GB" dirty="0"/>
              <a:t>F</a:t>
            </a:r>
            <a:r>
              <a:rPr lang="en-GB" dirty="0" smtClean="0"/>
              <a:t>inancial audits (56%)</a:t>
            </a:r>
          </a:p>
          <a:p>
            <a:r>
              <a:rPr lang="en-GB" dirty="0" smtClean="0"/>
              <a:t>Written guidance (43%)</a:t>
            </a:r>
          </a:p>
          <a:p>
            <a:r>
              <a:rPr lang="en-GB" dirty="0" smtClean="0"/>
              <a:t>Research (33%)</a:t>
            </a:r>
          </a:p>
          <a:p>
            <a:r>
              <a:rPr lang="en-GB" dirty="0" smtClean="0"/>
              <a:t>Verbal guidance (25%)</a:t>
            </a:r>
          </a:p>
          <a:p>
            <a:endParaRPr lang="en-GB" dirty="0" smtClean="0"/>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2. SAIs are getting innovative – diversity in the audit portfolio</a:t>
            </a:r>
            <a:endParaRPr lang="en-GB"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792" y="1484784"/>
            <a:ext cx="8796697"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868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3. Taking initiative and being responsive</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3050642844"/>
              </p:ext>
            </p:extLst>
          </p:nvPr>
        </p:nvGraphicFramePr>
        <p:xfrm>
          <a:off x="1909340" y="2385185"/>
          <a:ext cx="8239318" cy="3816426"/>
        </p:xfrm>
        <a:graphic>
          <a:graphicData uri="http://schemas.openxmlformats.org/drawingml/2006/table">
            <a:tbl>
              <a:tblPr>
                <a:tableStyleId>{5C22544A-7EE6-4342-B048-85BDC9FD1C3A}</a:tableStyleId>
              </a:tblPr>
              <a:tblGrid>
                <a:gridCol w="1311718"/>
                <a:gridCol w="2491158"/>
                <a:gridCol w="1478814"/>
                <a:gridCol w="1478814"/>
                <a:gridCol w="1478814"/>
              </a:tblGrid>
              <a:tr h="641399">
                <a:tc>
                  <a:txBody>
                    <a:bodyPr/>
                    <a:lstStyle/>
                    <a:p>
                      <a:pPr algn="ctr">
                        <a:spcAft>
                          <a:spcPts val="0"/>
                        </a:spcAft>
                      </a:pPr>
                      <a:r>
                        <a:rPr lang="en-GB" sz="1100" dirty="0">
                          <a:solidFill>
                            <a:schemeClr val="bg1"/>
                          </a:solidFill>
                          <a:effectLst/>
                          <a:latin typeface="+mj-lt"/>
                        </a:rPr>
                        <a:t>Stage of the Policy Cycle</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Key Function of the Policy Stage</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Required by Mandate</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Requested</a:t>
                      </a:r>
                      <a:endParaRPr lang="en-GB" sz="11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solidFill>
                            <a:schemeClr val="bg1"/>
                          </a:solidFill>
                          <a:effectLst/>
                          <a:latin typeface="+mj-lt"/>
                        </a:rPr>
                        <a:t>SAIs' discretion</a:t>
                      </a:r>
                      <a:endParaRPr lang="en-GB" sz="1100" dirty="0">
                        <a:solidFill>
                          <a:schemeClr val="bg1"/>
                        </a:solidFill>
                        <a:effectLst/>
                        <a:latin typeface="+mj-lt"/>
                        <a:ea typeface="Times New Roman"/>
                      </a:endParaRPr>
                    </a:p>
                  </a:txBody>
                  <a:tcPr marL="68580" marR="68580" marT="0" marB="0" anchor="ctr">
                    <a:solidFill>
                      <a:schemeClr val="accent1"/>
                    </a:solidFill>
                  </a:tcPr>
                </a:tc>
              </a:tr>
              <a:tr h="320700">
                <a:tc rowSpan="3">
                  <a:txBody>
                    <a:bodyPr/>
                    <a:lstStyle/>
                    <a:p>
                      <a:pPr algn="ctr">
                        <a:spcAft>
                          <a:spcPts val="0"/>
                        </a:spcAft>
                        <a:tabLst>
                          <a:tab pos="539750" algn="l"/>
                          <a:tab pos="756285" algn="l"/>
                          <a:tab pos="972185" algn="l"/>
                          <a:tab pos="457200" algn="l"/>
                        </a:tabLst>
                      </a:pPr>
                      <a:r>
                        <a:rPr lang="en-GB" sz="1100" dirty="0">
                          <a:solidFill>
                            <a:schemeClr val="bg1"/>
                          </a:solidFill>
                          <a:effectLst/>
                          <a:latin typeface="+mj-lt"/>
                        </a:rPr>
                        <a:t>Policy Formulation</a:t>
                      </a:r>
                      <a:endParaRPr lang="en-GB" sz="16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tabLst>
                          <a:tab pos="539750" algn="l"/>
                          <a:tab pos="756285" algn="l"/>
                          <a:tab pos="972185" algn="l"/>
                          <a:tab pos="457200" algn="l"/>
                        </a:tabLst>
                      </a:pPr>
                      <a:r>
                        <a:rPr lang="en-GB" sz="1100" dirty="0">
                          <a:effectLst/>
                          <a:latin typeface="+mj-lt"/>
                        </a:rPr>
                        <a:t>Strategic planning</a:t>
                      </a:r>
                      <a:endParaRPr lang="en-GB" sz="16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29.2</a:t>
                      </a:r>
                      <a:endParaRPr lang="en-GB" sz="1100">
                        <a:effectLst/>
                        <a:latin typeface="+mj-lt"/>
                        <a:ea typeface="Times New Roman"/>
                      </a:endParaRPr>
                    </a:p>
                  </a:txBody>
                  <a:tcPr marL="68580" marR="68580" marT="0" marB="0" anchor="ctr"/>
                </a:tc>
                <a:tc>
                  <a:txBody>
                    <a:bodyPr/>
                    <a:lstStyle/>
                    <a:p>
                      <a:pPr algn="ctr">
                        <a:spcAft>
                          <a:spcPts val="0"/>
                        </a:spcAft>
                      </a:pPr>
                      <a:r>
                        <a:rPr lang="en-GB" sz="1100">
                          <a:effectLst/>
                          <a:latin typeface="+mj-lt"/>
                        </a:rPr>
                        <a:t>7.3</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63.5</a:t>
                      </a:r>
                      <a:endParaRPr lang="en-GB" sz="1100" dirty="0">
                        <a:solidFill>
                          <a:srgbClr val="FF0000"/>
                        </a:solidFill>
                        <a:effectLst/>
                        <a:latin typeface="+mj-lt"/>
                        <a:ea typeface="Times New Roman"/>
                      </a:endParaRPr>
                    </a:p>
                  </a:txBody>
                  <a:tcPr marL="68580" marR="68580" marT="0" marB="0" anchor="ctr"/>
                </a:tc>
              </a:tr>
              <a:tr h="320700">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Budgetary planning</a:t>
                      </a:r>
                      <a:endParaRPr lang="en-GB" sz="1600" dirty="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40.2</a:t>
                      </a:r>
                      <a:endParaRPr lang="en-GB" sz="11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12.6</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47.2</a:t>
                      </a:r>
                      <a:endParaRPr lang="en-GB" sz="1100" dirty="0">
                        <a:solidFill>
                          <a:srgbClr val="FF0000"/>
                        </a:solidFill>
                        <a:effectLst/>
                        <a:latin typeface="+mj-lt"/>
                        <a:ea typeface="Times New Roman"/>
                      </a:endParaRPr>
                    </a:p>
                  </a:txBody>
                  <a:tcPr marL="68580" marR="68580" marT="0" marB="0" anchor="ctr"/>
                </a:tc>
              </a:tr>
              <a:tr h="405592">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Establishing rules and controls</a:t>
                      </a:r>
                      <a:endParaRPr lang="en-GB" sz="16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37.7</a:t>
                      </a:r>
                      <a:endParaRPr lang="en-GB" sz="1100">
                        <a:effectLst/>
                        <a:latin typeface="+mj-lt"/>
                        <a:ea typeface="Times New Roman"/>
                      </a:endParaRPr>
                    </a:p>
                  </a:txBody>
                  <a:tcPr marL="68580" marR="68580" marT="0" marB="0" anchor="ctr"/>
                </a:tc>
                <a:tc>
                  <a:txBody>
                    <a:bodyPr/>
                    <a:lstStyle/>
                    <a:p>
                      <a:pPr algn="ctr">
                        <a:spcAft>
                          <a:spcPts val="0"/>
                        </a:spcAft>
                      </a:pPr>
                      <a:r>
                        <a:rPr lang="en-GB" sz="1100">
                          <a:effectLst/>
                          <a:latin typeface="+mj-lt"/>
                        </a:rPr>
                        <a:t>8.6</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53.7</a:t>
                      </a:r>
                      <a:endParaRPr lang="en-GB" sz="1100" dirty="0">
                        <a:solidFill>
                          <a:srgbClr val="FF0000"/>
                        </a:solidFill>
                        <a:effectLst/>
                        <a:latin typeface="+mj-lt"/>
                        <a:ea typeface="Times New Roman"/>
                      </a:endParaRPr>
                    </a:p>
                  </a:txBody>
                  <a:tcPr marL="68580" marR="68580" marT="0" marB="0" anchor="ctr"/>
                </a:tc>
              </a:tr>
              <a:tr h="478807">
                <a:tc rowSpan="3">
                  <a:txBody>
                    <a:bodyPr/>
                    <a:lstStyle/>
                    <a:p>
                      <a:pPr algn="ctr">
                        <a:spcAft>
                          <a:spcPts val="0"/>
                        </a:spcAft>
                        <a:tabLst>
                          <a:tab pos="539750" algn="l"/>
                          <a:tab pos="756285" algn="l"/>
                          <a:tab pos="972185" algn="l"/>
                          <a:tab pos="457200" algn="l"/>
                        </a:tabLst>
                      </a:pPr>
                      <a:r>
                        <a:rPr lang="en-GB" sz="1100" dirty="0">
                          <a:solidFill>
                            <a:schemeClr val="bg1"/>
                          </a:solidFill>
                          <a:effectLst/>
                          <a:latin typeface="+mj-lt"/>
                        </a:rPr>
                        <a:t>Policy Implementation</a:t>
                      </a:r>
                      <a:endParaRPr lang="en-GB" sz="16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tabLst>
                          <a:tab pos="539750" algn="l"/>
                          <a:tab pos="756285" algn="l"/>
                          <a:tab pos="972185" algn="l"/>
                          <a:tab pos="457200" algn="l"/>
                        </a:tabLst>
                      </a:pPr>
                      <a:r>
                        <a:rPr lang="en-GB" sz="1100" dirty="0">
                          <a:effectLst/>
                          <a:latin typeface="+mj-lt"/>
                        </a:rPr>
                        <a:t>Co-ordinating and communicating</a:t>
                      </a:r>
                      <a:endParaRPr lang="en-GB" sz="16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29.1</a:t>
                      </a:r>
                      <a:endParaRPr lang="en-GB" sz="110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7.3</a:t>
                      </a:r>
                      <a:endParaRPr lang="en-GB" sz="110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solidFill>
                            <a:srgbClr val="FF0000"/>
                          </a:solidFill>
                          <a:effectLst/>
                          <a:latin typeface="+mj-lt"/>
                        </a:rPr>
                        <a:t>63.6</a:t>
                      </a:r>
                      <a:endParaRPr lang="en-GB" sz="1100" dirty="0">
                        <a:solidFill>
                          <a:srgbClr val="FF0000"/>
                        </a:solidFill>
                        <a:effectLst/>
                        <a:latin typeface="+mj-lt"/>
                        <a:ea typeface="Times New Roman"/>
                      </a:endParaRPr>
                    </a:p>
                  </a:txBody>
                  <a:tcPr marL="68580" marR="68580" marT="0" marB="0" anchor="ctr">
                    <a:solidFill>
                      <a:schemeClr val="bg1"/>
                    </a:solidFill>
                  </a:tcPr>
                </a:tc>
              </a:tr>
              <a:tr h="212806">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Implementing the budget</a:t>
                      </a:r>
                      <a:endParaRPr lang="en-GB" sz="16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solidFill>
                            <a:srgbClr val="FF0000"/>
                          </a:solidFill>
                          <a:effectLst/>
                          <a:latin typeface="+mj-lt"/>
                        </a:rPr>
                        <a:t>52.7</a:t>
                      </a:r>
                      <a:endParaRPr lang="en-GB" sz="1100" dirty="0">
                        <a:solidFill>
                          <a:srgbClr val="FF0000"/>
                        </a:solidFill>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7.1</a:t>
                      </a:r>
                      <a:endParaRPr lang="en-GB" sz="110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a:effectLst/>
                          <a:latin typeface="+mj-lt"/>
                        </a:rPr>
                        <a:t>40.2</a:t>
                      </a:r>
                      <a:endParaRPr lang="en-GB" sz="1100">
                        <a:effectLst/>
                        <a:latin typeface="+mj-lt"/>
                        <a:ea typeface="Times New Roman"/>
                      </a:endParaRPr>
                    </a:p>
                  </a:txBody>
                  <a:tcPr marL="68580" marR="68580" marT="0" marB="0" anchor="ctr">
                    <a:solidFill>
                      <a:schemeClr val="bg1"/>
                    </a:solidFill>
                  </a:tcPr>
                </a:tc>
              </a:tr>
              <a:tr h="474322">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Implementing rules and controls</a:t>
                      </a:r>
                      <a:endParaRPr lang="en-GB" sz="16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solidFill>
                            <a:srgbClr val="FF0000"/>
                          </a:solidFill>
                          <a:effectLst/>
                          <a:latin typeface="+mj-lt"/>
                        </a:rPr>
                        <a:t>46.6</a:t>
                      </a:r>
                      <a:endParaRPr lang="en-GB" sz="1100" dirty="0">
                        <a:solidFill>
                          <a:srgbClr val="FF0000"/>
                        </a:solidFill>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effectLst/>
                          <a:latin typeface="+mj-lt"/>
                        </a:rPr>
                        <a:t>8.2</a:t>
                      </a:r>
                      <a:endParaRPr lang="en-GB" sz="1100" dirty="0">
                        <a:effectLst/>
                        <a:latin typeface="+mj-lt"/>
                        <a:ea typeface="Times New Roman"/>
                      </a:endParaRPr>
                    </a:p>
                  </a:txBody>
                  <a:tcPr marL="68580" marR="68580" marT="0" marB="0" anchor="ctr">
                    <a:solidFill>
                      <a:schemeClr val="bg1"/>
                    </a:solidFill>
                  </a:tcPr>
                </a:tc>
                <a:tc>
                  <a:txBody>
                    <a:bodyPr/>
                    <a:lstStyle/>
                    <a:p>
                      <a:pPr algn="ctr">
                        <a:spcAft>
                          <a:spcPts val="0"/>
                        </a:spcAft>
                      </a:pPr>
                      <a:r>
                        <a:rPr lang="en-GB" sz="1100" dirty="0">
                          <a:effectLst/>
                          <a:latin typeface="+mj-lt"/>
                        </a:rPr>
                        <a:t>45.2</a:t>
                      </a:r>
                      <a:endParaRPr lang="en-GB" sz="1100" dirty="0">
                        <a:effectLst/>
                        <a:latin typeface="+mj-lt"/>
                        <a:ea typeface="Times New Roman"/>
                      </a:endParaRPr>
                    </a:p>
                  </a:txBody>
                  <a:tcPr marL="68580" marR="68580" marT="0" marB="0" anchor="ctr">
                    <a:solidFill>
                      <a:schemeClr val="bg1"/>
                    </a:solidFill>
                  </a:tcPr>
                </a:tc>
              </a:tr>
              <a:tr h="320700">
                <a:tc rowSpan="2">
                  <a:txBody>
                    <a:bodyPr/>
                    <a:lstStyle/>
                    <a:p>
                      <a:pPr algn="ctr">
                        <a:spcAft>
                          <a:spcPts val="0"/>
                        </a:spcAft>
                        <a:tabLst>
                          <a:tab pos="539750" algn="l"/>
                          <a:tab pos="756285" algn="l"/>
                          <a:tab pos="972185" algn="l"/>
                          <a:tab pos="457200" algn="l"/>
                        </a:tabLst>
                      </a:pPr>
                      <a:r>
                        <a:rPr lang="en-GB" sz="1100" dirty="0">
                          <a:solidFill>
                            <a:schemeClr val="bg1"/>
                          </a:solidFill>
                          <a:effectLst/>
                          <a:latin typeface="+mj-lt"/>
                        </a:rPr>
                        <a:t>Policy </a:t>
                      </a:r>
                      <a:endParaRPr lang="en-GB" sz="1100" dirty="0" smtClean="0">
                        <a:solidFill>
                          <a:schemeClr val="bg1"/>
                        </a:solidFill>
                        <a:effectLst/>
                        <a:latin typeface="+mj-lt"/>
                      </a:endParaRPr>
                    </a:p>
                    <a:p>
                      <a:pPr algn="ctr">
                        <a:spcAft>
                          <a:spcPts val="0"/>
                        </a:spcAft>
                        <a:tabLst>
                          <a:tab pos="539750" algn="l"/>
                          <a:tab pos="756285" algn="l"/>
                          <a:tab pos="972185" algn="l"/>
                          <a:tab pos="457200" algn="l"/>
                        </a:tabLst>
                      </a:pPr>
                      <a:r>
                        <a:rPr lang="en-GB" sz="1100" dirty="0" smtClean="0">
                          <a:solidFill>
                            <a:schemeClr val="bg1"/>
                          </a:solidFill>
                          <a:effectLst/>
                          <a:latin typeface="+mj-lt"/>
                        </a:rPr>
                        <a:t>Evaluation</a:t>
                      </a:r>
                      <a:endParaRPr lang="en-GB" sz="1600" dirty="0">
                        <a:solidFill>
                          <a:schemeClr val="bg1"/>
                        </a:solidFill>
                        <a:effectLst/>
                        <a:latin typeface="+mj-lt"/>
                        <a:ea typeface="Times New Roman"/>
                      </a:endParaRPr>
                    </a:p>
                    <a:p>
                      <a:pPr algn="ctr">
                        <a:spcAft>
                          <a:spcPts val="0"/>
                        </a:spcAft>
                        <a:tabLst>
                          <a:tab pos="539750" algn="l"/>
                          <a:tab pos="756285" algn="l"/>
                          <a:tab pos="972185" algn="l"/>
                          <a:tab pos="457200" algn="l"/>
                        </a:tabLst>
                      </a:pPr>
                      <a:r>
                        <a:rPr lang="en-GB" sz="1100" dirty="0">
                          <a:solidFill>
                            <a:schemeClr val="bg1"/>
                          </a:solidFill>
                          <a:effectLst/>
                          <a:latin typeface="+mj-lt"/>
                        </a:rPr>
                        <a:t> </a:t>
                      </a:r>
                      <a:endParaRPr lang="en-GB" sz="1600" dirty="0">
                        <a:solidFill>
                          <a:schemeClr val="bg1"/>
                        </a:solidFill>
                        <a:effectLst/>
                        <a:latin typeface="+mj-lt"/>
                        <a:ea typeface="Times New Roman"/>
                      </a:endParaRPr>
                    </a:p>
                  </a:txBody>
                  <a:tcPr marL="68580" marR="68580" marT="0" marB="0" anchor="ctr">
                    <a:solidFill>
                      <a:schemeClr val="accent1"/>
                    </a:solidFill>
                  </a:tcPr>
                </a:tc>
                <a:tc>
                  <a:txBody>
                    <a:bodyPr/>
                    <a:lstStyle/>
                    <a:p>
                      <a:pPr algn="ctr">
                        <a:spcAft>
                          <a:spcPts val="0"/>
                        </a:spcAft>
                        <a:tabLst>
                          <a:tab pos="539750" algn="l"/>
                          <a:tab pos="756285" algn="l"/>
                          <a:tab pos="972185" algn="l"/>
                          <a:tab pos="457200" algn="l"/>
                        </a:tabLst>
                      </a:pPr>
                      <a:r>
                        <a:rPr lang="en-GB" sz="1100" dirty="0">
                          <a:effectLst/>
                          <a:latin typeface="+mj-lt"/>
                        </a:rPr>
                        <a:t>Evaluating for results</a:t>
                      </a:r>
                      <a:endParaRPr lang="en-GB" sz="16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31.5</a:t>
                      </a:r>
                      <a:endParaRPr lang="en-GB" sz="1100">
                        <a:effectLst/>
                        <a:latin typeface="+mj-lt"/>
                        <a:ea typeface="Times New Roman"/>
                      </a:endParaRPr>
                    </a:p>
                  </a:txBody>
                  <a:tcPr marL="68580" marR="68580" marT="0" marB="0" anchor="ctr"/>
                </a:tc>
                <a:tc>
                  <a:txBody>
                    <a:bodyPr/>
                    <a:lstStyle/>
                    <a:p>
                      <a:pPr algn="ctr">
                        <a:spcAft>
                          <a:spcPts val="0"/>
                        </a:spcAft>
                      </a:pPr>
                      <a:r>
                        <a:rPr lang="en-GB" sz="1100">
                          <a:effectLst/>
                          <a:latin typeface="+mj-lt"/>
                        </a:rPr>
                        <a:t>4.5</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64</a:t>
                      </a:r>
                      <a:endParaRPr lang="en-GB" sz="1100" dirty="0">
                        <a:solidFill>
                          <a:srgbClr val="FF0000"/>
                        </a:solidFill>
                        <a:effectLst/>
                        <a:latin typeface="+mj-lt"/>
                        <a:ea typeface="Times New Roman"/>
                      </a:endParaRPr>
                    </a:p>
                  </a:txBody>
                  <a:tcPr marL="68580" marR="68580" marT="0" marB="0" anchor="ctr"/>
                </a:tc>
              </a:tr>
              <a:tr h="320700">
                <a:tc vMerge="1">
                  <a:txBody>
                    <a:bodyPr/>
                    <a:lstStyle/>
                    <a:p>
                      <a:endParaRPr lang="en-GB"/>
                    </a:p>
                  </a:txBody>
                  <a:tcPr/>
                </a:tc>
                <a:tc>
                  <a:txBody>
                    <a:bodyPr/>
                    <a:lstStyle/>
                    <a:p>
                      <a:pPr algn="ctr">
                        <a:spcAft>
                          <a:spcPts val="0"/>
                        </a:spcAft>
                        <a:tabLst>
                          <a:tab pos="539750" algn="l"/>
                          <a:tab pos="756285" algn="l"/>
                          <a:tab pos="972185" algn="l"/>
                          <a:tab pos="457200" algn="l"/>
                        </a:tabLst>
                      </a:pPr>
                      <a:r>
                        <a:rPr lang="en-GB" sz="1100" dirty="0">
                          <a:effectLst/>
                          <a:latin typeface="+mj-lt"/>
                        </a:rPr>
                        <a:t>Accountability and oversight </a:t>
                      </a:r>
                      <a:endParaRPr lang="en-GB" sz="1600" dirty="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47.7</a:t>
                      </a:r>
                      <a:endParaRPr lang="en-GB" sz="11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3.6</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solidFill>
                            <a:srgbClr val="FF0000"/>
                          </a:solidFill>
                          <a:effectLst/>
                          <a:latin typeface="+mj-lt"/>
                        </a:rPr>
                        <a:t>48.7</a:t>
                      </a:r>
                      <a:endParaRPr lang="en-GB" sz="1100" dirty="0">
                        <a:solidFill>
                          <a:srgbClr val="FF0000"/>
                        </a:solidFill>
                        <a:effectLst/>
                        <a:latin typeface="+mj-lt"/>
                        <a:ea typeface="Times New Roman"/>
                      </a:endParaRPr>
                    </a:p>
                  </a:txBody>
                  <a:tcPr marL="68580" marR="68580" marT="0" marB="0" anchor="ctr"/>
                </a:tc>
              </a:tr>
              <a:tr h="320700">
                <a:tc>
                  <a:txBody>
                    <a:bodyPr/>
                    <a:lstStyle/>
                    <a:p>
                      <a:pPr algn="ctr">
                        <a:spcAft>
                          <a:spcPts val="0"/>
                        </a:spcAft>
                      </a:pPr>
                      <a:r>
                        <a:rPr lang="en-GB" sz="1100" dirty="0">
                          <a:effectLst/>
                          <a:latin typeface="+mj-lt"/>
                        </a:rPr>
                        <a:t> </a:t>
                      </a:r>
                      <a:endParaRPr lang="en-GB" sz="1100" dirty="0">
                        <a:effectLst/>
                        <a:latin typeface="+mj-lt"/>
                        <a:ea typeface="Times New Roman"/>
                      </a:endParaRPr>
                    </a:p>
                  </a:txBody>
                  <a:tcPr marL="68580" marR="68580" marT="0" marB="0" anchor="ctr">
                    <a:solidFill>
                      <a:schemeClr val="accent1"/>
                    </a:solidFill>
                  </a:tcPr>
                </a:tc>
                <a:tc>
                  <a:txBody>
                    <a:bodyPr/>
                    <a:lstStyle/>
                    <a:p>
                      <a:pPr algn="ctr">
                        <a:spcAft>
                          <a:spcPts val="0"/>
                        </a:spcAft>
                      </a:pPr>
                      <a:r>
                        <a:rPr lang="en-GB" sz="1100" dirty="0">
                          <a:effectLst/>
                          <a:latin typeface="+mj-lt"/>
                        </a:rPr>
                        <a:t>Average</a:t>
                      </a:r>
                      <a:endParaRPr lang="en-GB" sz="1100" dirty="0">
                        <a:effectLst/>
                        <a:latin typeface="+mj-lt"/>
                        <a:ea typeface="Times New Roman"/>
                      </a:endParaRPr>
                    </a:p>
                  </a:txBody>
                  <a:tcPr marL="68580" marR="68580" marT="0" marB="0" anchor="ctr"/>
                </a:tc>
                <a:tc>
                  <a:txBody>
                    <a:bodyPr/>
                    <a:lstStyle/>
                    <a:p>
                      <a:pPr algn="ctr">
                        <a:spcAft>
                          <a:spcPts val="0"/>
                        </a:spcAft>
                      </a:pPr>
                      <a:r>
                        <a:rPr lang="en-GB" sz="1100">
                          <a:effectLst/>
                          <a:latin typeface="+mj-lt"/>
                        </a:rPr>
                        <a:t>39.3</a:t>
                      </a:r>
                      <a:endParaRPr lang="en-GB" sz="110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7.4</a:t>
                      </a:r>
                      <a:endParaRPr lang="en-GB" sz="1100" dirty="0">
                        <a:effectLst/>
                        <a:latin typeface="+mj-lt"/>
                        <a:ea typeface="Times New Roman"/>
                      </a:endParaRPr>
                    </a:p>
                  </a:txBody>
                  <a:tcPr marL="68580" marR="68580" marT="0" marB="0" anchor="ctr"/>
                </a:tc>
                <a:tc>
                  <a:txBody>
                    <a:bodyPr/>
                    <a:lstStyle/>
                    <a:p>
                      <a:pPr algn="ctr">
                        <a:spcAft>
                          <a:spcPts val="0"/>
                        </a:spcAft>
                      </a:pPr>
                      <a:r>
                        <a:rPr lang="en-GB" sz="1100" dirty="0">
                          <a:effectLst/>
                          <a:latin typeface="+mj-lt"/>
                        </a:rPr>
                        <a:t>53.3</a:t>
                      </a:r>
                      <a:endParaRPr lang="en-GB" sz="1100" dirty="0">
                        <a:effectLst/>
                        <a:latin typeface="+mj-lt"/>
                        <a:ea typeface="Times New Roman"/>
                      </a:endParaRPr>
                    </a:p>
                  </a:txBody>
                  <a:tcPr marL="68580" marR="68580" marT="0" marB="0" anchor="ctr"/>
                </a:tc>
              </a:tr>
            </a:tbl>
          </a:graphicData>
        </a:graphic>
      </p:graphicFrame>
      <p:sp>
        <p:nvSpPr>
          <p:cNvPr id="12" name="Rectangle 3"/>
          <p:cNvSpPr>
            <a:spLocks noChangeArrowheads="1"/>
          </p:cNvSpPr>
          <p:nvPr/>
        </p:nvSpPr>
        <p:spPr bwMode="auto">
          <a:xfrm>
            <a:off x="2927648" y="1917977"/>
            <a:ext cx="65798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539750" algn="l"/>
                <a:tab pos="755650" algn="l"/>
                <a:tab pos="971550" algn="l"/>
              </a:tabLst>
              <a:defRPr>
                <a:solidFill>
                  <a:schemeClr val="tx1"/>
                </a:solidFill>
                <a:latin typeface="Arial" pitchFamily="34" charset="0"/>
                <a:cs typeface="Arial" pitchFamily="34" charset="0"/>
              </a:defRPr>
            </a:lvl9pPr>
          </a:lstStyle>
          <a:p>
            <a:r>
              <a:rPr lang="en-GB" altLang="zh-CN" sz="1200" b="1" dirty="0">
                <a:ea typeface="Times New Roman" pitchFamily="18" charset="0"/>
              </a:rPr>
              <a:t>Impetus for SAI activities for select elements of the policy cycle (percentage of time)</a:t>
            </a:r>
            <a:endParaRPr lang="en-GB" altLang="zh-CN" sz="1100" dirty="0"/>
          </a:p>
        </p:txBody>
      </p:sp>
    </p:spTree>
    <p:extLst>
      <p:ext uri="{BB962C8B-B14F-4D97-AF65-F5344CB8AC3E}">
        <p14:creationId xmlns:p14="http://schemas.microsoft.com/office/powerpoint/2010/main" val="280555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514350" indent="-514350"/>
            <a:r>
              <a:rPr lang="en-GB" dirty="0" smtClean="0"/>
              <a:t>4. SAIs</a:t>
            </a:r>
            <a:r>
              <a:rPr lang="en-GB" dirty="0"/>
              <a:t>’ limitations have a lot to do </a:t>
            </a:r>
            <a:r>
              <a:rPr lang="en-GB" dirty="0" smtClean="0"/>
              <a:t>with factors </a:t>
            </a:r>
            <a:r>
              <a:rPr lang="en-GB" dirty="0"/>
              <a:t>within their control </a:t>
            </a:r>
          </a:p>
        </p:txBody>
      </p:sp>
      <p:graphicFrame>
        <p:nvGraphicFramePr>
          <p:cNvPr id="2" name="Table 1"/>
          <p:cNvGraphicFramePr>
            <a:graphicFrameLocks noGrp="1"/>
          </p:cNvGraphicFramePr>
          <p:nvPr>
            <p:extLst>
              <p:ext uri="{D42A27DB-BD31-4B8C-83A1-F6EECF244321}">
                <p14:modId xmlns:p14="http://schemas.microsoft.com/office/powerpoint/2010/main" val="1122399985"/>
              </p:ext>
            </p:extLst>
          </p:nvPr>
        </p:nvGraphicFramePr>
        <p:xfrm>
          <a:off x="1847528" y="1484784"/>
          <a:ext cx="8640960" cy="3656982"/>
        </p:xfrm>
        <a:graphic>
          <a:graphicData uri="http://schemas.openxmlformats.org/drawingml/2006/table">
            <a:tbl>
              <a:tblPr>
                <a:tableStyleId>{5C22544A-7EE6-4342-B048-85BDC9FD1C3A}</a:tableStyleId>
              </a:tblPr>
              <a:tblGrid>
                <a:gridCol w="1800834"/>
                <a:gridCol w="3383742"/>
                <a:gridCol w="3456384"/>
              </a:tblGrid>
              <a:tr h="606916">
                <a:tc>
                  <a:txBody>
                    <a:bodyPr/>
                    <a:lstStyle/>
                    <a:p>
                      <a:pPr algn="l">
                        <a:spcAft>
                          <a:spcPts val="0"/>
                        </a:spcAft>
                      </a:pPr>
                      <a:r>
                        <a:rPr lang="en-GB" sz="1200" b="1" dirty="0">
                          <a:solidFill>
                            <a:schemeClr val="bg1"/>
                          </a:solidFill>
                          <a:effectLst/>
                          <a:latin typeface="+mj-lt"/>
                        </a:rPr>
                        <a:t>Stage of the Policy Cycle</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pPr>
                      <a:r>
                        <a:rPr lang="en-GB" sz="1200" b="1" dirty="0">
                          <a:solidFill>
                            <a:schemeClr val="bg1"/>
                          </a:solidFill>
                          <a:effectLst/>
                          <a:latin typeface="+mj-lt"/>
                        </a:rPr>
                        <a:t>Key Function of the Policy Stage</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pPr>
                      <a:r>
                        <a:rPr lang="en-GB" sz="1200" b="1" dirty="0" smtClean="0">
                          <a:solidFill>
                            <a:schemeClr val="bg1"/>
                          </a:solidFill>
                          <a:effectLst/>
                          <a:latin typeface="+mj-lt"/>
                          <a:ea typeface="Times New Roman"/>
                        </a:rPr>
                        <a:t>Main challenges reported</a:t>
                      </a:r>
                      <a:endParaRPr lang="en-GB" sz="1200" b="1" dirty="0">
                        <a:solidFill>
                          <a:schemeClr val="bg1"/>
                        </a:solidFill>
                        <a:effectLst/>
                        <a:latin typeface="+mj-lt"/>
                        <a:ea typeface="Times New Roman"/>
                      </a:endParaRPr>
                    </a:p>
                  </a:txBody>
                  <a:tcPr marL="68580" marR="68580" marT="0" marB="0" anchor="ctr">
                    <a:solidFill>
                      <a:schemeClr val="accent1"/>
                    </a:solidFill>
                  </a:tcPr>
                </a:tc>
              </a:tr>
              <a:tr h="424390">
                <a:tc rowSpan="3">
                  <a:txBody>
                    <a:bodyPr/>
                    <a:lstStyle/>
                    <a:p>
                      <a:pPr algn="l">
                        <a:spcAft>
                          <a:spcPts val="0"/>
                        </a:spcAft>
                        <a:tabLst>
                          <a:tab pos="539750" algn="l"/>
                          <a:tab pos="756285" algn="l"/>
                          <a:tab pos="972185" algn="l"/>
                          <a:tab pos="457200" algn="l"/>
                        </a:tabLst>
                      </a:pPr>
                      <a:r>
                        <a:rPr lang="en-GB" sz="1200" b="1" dirty="0">
                          <a:solidFill>
                            <a:schemeClr val="bg1"/>
                          </a:solidFill>
                          <a:effectLst/>
                          <a:latin typeface="+mj-lt"/>
                        </a:rPr>
                        <a:t>Policy Formulation</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tabLst>
                          <a:tab pos="539750" algn="l"/>
                          <a:tab pos="756285" algn="l"/>
                          <a:tab pos="972185" algn="l"/>
                          <a:tab pos="457200" algn="l"/>
                        </a:tabLst>
                      </a:pPr>
                      <a:r>
                        <a:rPr lang="en-GB" sz="1200" b="1" dirty="0">
                          <a:effectLst/>
                          <a:latin typeface="+mj-lt"/>
                        </a:rPr>
                        <a:t>Strategic planning</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lang="en-GB" sz="1200" b="1" dirty="0" smtClean="0">
                          <a:effectLst/>
                          <a:latin typeface="+mj-lt"/>
                          <a:ea typeface="Times New Roman"/>
                        </a:rPr>
                        <a:t>SAI resources; skills of SAI staff; skills of auditee</a:t>
                      </a:r>
                      <a:endParaRPr lang="en-GB" sz="1200" b="1" dirty="0">
                        <a:effectLst/>
                        <a:latin typeface="+mj-lt"/>
                        <a:ea typeface="Times New Roman"/>
                      </a:endParaRPr>
                    </a:p>
                  </a:txBody>
                  <a:tcPr marL="68580" marR="68580" marT="0" marB="0" anchor="ctr"/>
                </a:tc>
              </a:tr>
              <a:tr h="303458">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Budgetary planning</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SAI resources</a:t>
                      </a:r>
                      <a:endParaRPr lang="en-GB" sz="1200" b="1" dirty="0">
                        <a:effectLst/>
                        <a:latin typeface="+mj-lt"/>
                        <a:ea typeface="Times New Roman"/>
                      </a:endParaRPr>
                    </a:p>
                  </a:txBody>
                  <a:tcPr marL="68580" marR="68580" marT="0" marB="0" anchor="ctr"/>
                </a:tc>
              </a:tr>
              <a:tr h="383787">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Establishing rules and controls</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SAI resources</a:t>
                      </a:r>
                      <a:endParaRPr lang="en-GB" sz="1200" b="1" dirty="0">
                        <a:effectLst/>
                        <a:latin typeface="+mj-lt"/>
                        <a:ea typeface="Times New Roman"/>
                      </a:endParaRPr>
                    </a:p>
                  </a:txBody>
                  <a:tcPr marL="68580" marR="68580" marT="0" marB="0" anchor="ctr"/>
                </a:tc>
              </a:tr>
              <a:tr h="453066">
                <a:tc rowSpan="3">
                  <a:txBody>
                    <a:bodyPr/>
                    <a:lstStyle/>
                    <a:p>
                      <a:pPr algn="l">
                        <a:spcAft>
                          <a:spcPts val="0"/>
                        </a:spcAft>
                        <a:tabLst>
                          <a:tab pos="539750" algn="l"/>
                          <a:tab pos="756285" algn="l"/>
                          <a:tab pos="972185" algn="l"/>
                          <a:tab pos="457200" algn="l"/>
                        </a:tabLst>
                      </a:pPr>
                      <a:r>
                        <a:rPr lang="en-GB" sz="1200" b="1" dirty="0">
                          <a:solidFill>
                            <a:schemeClr val="bg1"/>
                          </a:solidFill>
                          <a:effectLst/>
                          <a:latin typeface="+mj-lt"/>
                        </a:rPr>
                        <a:t>Policy Implementation</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tabLst>
                          <a:tab pos="539750" algn="l"/>
                          <a:tab pos="756285" algn="l"/>
                          <a:tab pos="972185" algn="l"/>
                          <a:tab pos="457200" algn="l"/>
                        </a:tabLst>
                      </a:pPr>
                      <a:r>
                        <a:rPr lang="en-GB" sz="1200" b="1" dirty="0">
                          <a:effectLst/>
                          <a:latin typeface="+mj-lt"/>
                        </a:rPr>
                        <a:t>Co-ordinating and communicating</a:t>
                      </a:r>
                      <a:endParaRPr lang="en-GB" sz="1200" b="1" dirty="0">
                        <a:effectLst/>
                        <a:latin typeface="+mj-lt"/>
                        <a:ea typeface="Times New Roman"/>
                      </a:endParaRPr>
                    </a:p>
                  </a:txBody>
                  <a:tcPr marL="68580" marR="68580" marT="0"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 pos="457200" algn="l"/>
                        </a:tabLst>
                        <a:defRPr/>
                      </a:pPr>
                      <a:r>
                        <a:rPr kumimoji="0" lang="en-GB" sz="1200" b="1" kern="1200" dirty="0" smtClean="0">
                          <a:solidFill>
                            <a:schemeClr val="dk1"/>
                          </a:solidFill>
                          <a:effectLst/>
                          <a:latin typeface="+mj-lt"/>
                          <a:ea typeface="Times New Roman"/>
                          <a:cs typeface="+mn-cs"/>
                        </a:rPr>
                        <a:t>skills of SAI staff; skills of auditee</a:t>
                      </a:r>
                    </a:p>
                    <a:p>
                      <a:pPr algn="l">
                        <a:spcAft>
                          <a:spcPts val="0"/>
                        </a:spcAft>
                        <a:tabLst>
                          <a:tab pos="539750" algn="l"/>
                          <a:tab pos="756285" algn="l"/>
                          <a:tab pos="972185" algn="l"/>
                          <a:tab pos="457200" algn="l"/>
                        </a:tabLst>
                      </a:pPr>
                      <a:endParaRPr lang="en-GB" sz="1200" b="1" dirty="0">
                        <a:effectLst/>
                        <a:latin typeface="+mj-lt"/>
                        <a:ea typeface="Times New Roman"/>
                      </a:endParaRPr>
                    </a:p>
                  </a:txBody>
                  <a:tcPr marL="68580" marR="68580" marT="0" marB="0" anchor="ctr">
                    <a:solidFill>
                      <a:schemeClr val="bg1"/>
                    </a:solidFill>
                  </a:tcPr>
                </a:tc>
              </a:tr>
              <a:tr h="212195">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Implementing the budget</a:t>
                      </a:r>
                      <a:endParaRPr lang="en-GB" sz="1200" b="1" dirty="0">
                        <a:effectLst/>
                        <a:latin typeface="+mj-lt"/>
                        <a:ea typeface="Times New Roman"/>
                      </a:endParaRPr>
                    </a:p>
                  </a:txBody>
                  <a:tcPr marL="68580" marR="68580" marT="0"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 pos="457200" algn="l"/>
                        </a:tabLst>
                        <a:defRPr/>
                      </a:pPr>
                      <a:r>
                        <a:rPr kumimoji="0" lang="en-GB" sz="1200" b="1" kern="1200" dirty="0" smtClean="0">
                          <a:solidFill>
                            <a:schemeClr val="dk1"/>
                          </a:solidFill>
                          <a:effectLst/>
                          <a:latin typeface="+mj-lt"/>
                          <a:ea typeface="Times New Roman"/>
                          <a:cs typeface="+mn-cs"/>
                        </a:rPr>
                        <a:t>SAI resources; skills of SAI staff</a:t>
                      </a:r>
                      <a:endParaRPr lang="en-GB" sz="1200" b="1" dirty="0">
                        <a:effectLst/>
                        <a:latin typeface="+mj-lt"/>
                        <a:ea typeface="Times New Roman"/>
                      </a:endParaRPr>
                    </a:p>
                  </a:txBody>
                  <a:tcPr marL="68580" marR="68580" marT="0" marB="0" anchor="ctr">
                    <a:solidFill>
                      <a:schemeClr val="bg1"/>
                    </a:solidFill>
                  </a:tcPr>
                </a:tc>
              </a:tr>
              <a:tr h="636585">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Implementing rules and controls</a:t>
                      </a:r>
                      <a:endParaRPr lang="en-GB" sz="1200" b="1" dirty="0">
                        <a:effectLst/>
                        <a:latin typeface="+mj-lt"/>
                        <a:ea typeface="Times New Roman"/>
                      </a:endParaRPr>
                    </a:p>
                  </a:txBody>
                  <a:tcPr marL="68580" marR="68580" marT="0"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539750" algn="l"/>
                          <a:tab pos="756285" algn="l"/>
                          <a:tab pos="972185" algn="l"/>
                          <a:tab pos="457200" algn="l"/>
                        </a:tabLst>
                        <a:defRPr/>
                      </a:pPr>
                      <a:r>
                        <a:rPr kumimoji="0" lang="en-GB" sz="1200" b="1" kern="1200" dirty="0" smtClean="0">
                          <a:solidFill>
                            <a:schemeClr val="dk1"/>
                          </a:solidFill>
                          <a:effectLst/>
                          <a:latin typeface="+mj-lt"/>
                          <a:ea typeface="Times New Roman"/>
                          <a:cs typeface="+mn-cs"/>
                        </a:rPr>
                        <a:t>SAI resources; skills of SAI staff; skills of auditee</a:t>
                      </a:r>
                    </a:p>
                    <a:p>
                      <a:pPr algn="l">
                        <a:spcAft>
                          <a:spcPts val="0"/>
                        </a:spcAft>
                        <a:tabLst>
                          <a:tab pos="539750" algn="l"/>
                          <a:tab pos="756285" algn="l"/>
                          <a:tab pos="972185" algn="l"/>
                          <a:tab pos="457200" algn="l"/>
                        </a:tabLst>
                      </a:pPr>
                      <a:endParaRPr lang="en-GB" sz="1200" b="1" dirty="0">
                        <a:effectLst/>
                        <a:latin typeface="+mj-lt"/>
                        <a:ea typeface="Times New Roman"/>
                      </a:endParaRPr>
                    </a:p>
                  </a:txBody>
                  <a:tcPr marL="68580" marR="68580" marT="0" marB="0" anchor="ctr">
                    <a:solidFill>
                      <a:schemeClr val="bg1"/>
                    </a:solidFill>
                  </a:tcPr>
                </a:tc>
              </a:tr>
              <a:tr h="303458">
                <a:tc rowSpan="2">
                  <a:txBody>
                    <a:bodyPr/>
                    <a:lstStyle/>
                    <a:p>
                      <a:pPr algn="l">
                        <a:spcAft>
                          <a:spcPts val="0"/>
                        </a:spcAft>
                        <a:tabLst>
                          <a:tab pos="539750" algn="l"/>
                          <a:tab pos="756285" algn="l"/>
                          <a:tab pos="972185" algn="l"/>
                          <a:tab pos="457200" algn="l"/>
                        </a:tabLst>
                      </a:pPr>
                      <a:r>
                        <a:rPr lang="en-GB" sz="1200" b="1" dirty="0">
                          <a:solidFill>
                            <a:schemeClr val="bg1"/>
                          </a:solidFill>
                          <a:effectLst/>
                          <a:latin typeface="+mj-lt"/>
                        </a:rPr>
                        <a:t>Policy </a:t>
                      </a:r>
                      <a:endParaRPr lang="en-GB" sz="1200" b="1" dirty="0" smtClean="0">
                        <a:solidFill>
                          <a:schemeClr val="bg1"/>
                        </a:solidFill>
                        <a:effectLst/>
                        <a:latin typeface="+mj-lt"/>
                      </a:endParaRPr>
                    </a:p>
                    <a:p>
                      <a:pPr algn="l">
                        <a:spcAft>
                          <a:spcPts val="0"/>
                        </a:spcAft>
                        <a:tabLst>
                          <a:tab pos="539750" algn="l"/>
                          <a:tab pos="756285" algn="l"/>
                          <a:tab pos="972185" algn="l"/>
                          <a:tab pos="457200" algn="l"/>
                        </a:tabLst>
                      </a:pPr>
                      <a:r>
                        <a:rPr lang="en-GB" sz="1200" b="1" dirty="0" smtClean="0">
                          <a:solidFill>
                            <a:schemeClr val="bg1"/>
                          </a:solidFill>
                          <a:effectLst/>
                          <a:latin typeface="+mj-lt"/>
                        </a:rPr>
                        <a:t>Evaluation</a:t>
                      </a:r>
                      <a:endParaRPr lang="en-GB" sz="1200" b="1" dirty="0">
                        <a:solidFill>
                          <a:schemeClr val="bg1"/>
                        </a:solidFill>
                        <a:effectLst/>
                        <a:latin typeface="+mj-lt"/>
                        <a:ea typeface="Times New Roman"/>
                      </a:endParaRPr>
                    </a:p>
                    <a:p>
                      <a:pPr algn="l">
                        <a:spcAft>
                          <a:spcPts val="0"/>
                        </a:spcAft>
                        <a:tabLst>
                          <a:tab pos="539750" algn="l"/>
                          <a:tab pos="756285" algn="l"/>
                          <a:tab pos="972185" algn="l"/>
                          <a:tab pos="457200" algn="l"/>
                        </a:tabLst>
                      </a:pPr>
                      <a:r>
                        <a:rPr lang="en-GB" sz="1200" b="1" dirty="0">
                          <a:solidFill>
                            <a:schemeClr val="bg1"/>
                          </a:solidFill>
                          <a:effectLst/>
                          <a:latin typeface="+mj-lt"/>
                        </a:rPr>
                        <a:t> </a:t>
                      </a:r>
                      <a:endParaRPr lang="en-GB" sz="1200" b="1" dirty="0">
                        <a:solidFill>
                          <a:schemeClr val="bg1"/>
                        </a:solidFill>
                        <a:effectLst/>
                        <a:latin typeface="+mj-lt"/>
                        <a:ea typeface="Times New Roman"/>
                      </a:endParaRPr>
                    </a:p>
                  </a:txBody>
                  <a:tcPr marL="68580" marR="68580" marT="0" marB="0" anchor="ctr">
                    <a:solidFill>
                      <a:schemeClr val="accent1"/>
                    </a:solidFill>
                  </a:tcPr>
                </a:tc>
                <a:tc>
                  <a:txBody>
                    <a:bodyPr/>
                    <a:lstStyle/>
                    <a:p>
                      <a:pPr algn="l">
                        <a:spcAft>
                          <a:spcPts val="0"/>
                        </a:spcAft>
                        <a:tabLst>
                          <a:tab pos="539750" algn="l"/>
                          <a:tab pos="756285" algn="l"/>
                          <a:tab pos="972185" algn="l"/>
                          <a:tab pos="457200" algn="l"/>
                        </a:tabLst>
                      </a:pPr>
                      <a:r>
                        <a:rPr lang="en-GB" sz="1200" b="1" dirty="0">
                          <a:effectLst/>
                          <a:latin typeface="+mj-lt"/>
                        </a:rPr>
                        <a:t>Evaluating for results</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skills of SAI staff; skills of auditee</a:t>
                      </a:r>
                      <a:endParaRPr lang="en-GB" sz="1200" b="1" dirty="0">
                        <a:effectLst/>
                        <a:latin typeface="+mj-lt"/>
                        <a:ea typeface="Times New Roman"/>
                      </a:endParaRPr>
                    </a:p>
                  </a:txBody>
                  <a:tcPr marL="68580" marR="68580" marT="0" marB="0" anchor="ctr"/>
                </a:tc>
              </a:tr>
              <a:tr h="333127">
                <a:tc vMerge="1">
                  <a:txBody>
                    <a:bodyPr/>
                    <a:lstStyle/>
                    <a:p>
                      <a:endParaRPr lang="en-GB"/>
                    </a:p>
                  </a:txBody>
                  <a:tcPr/>
                </a:tc>
                <a:tc>
                  <a:txBody>
                    <a:bodyPr/>
                    <a:lstStyle/>
                    <a:p>
                      <a:pPr algn="l">
                        <a:spcAft>
                          <a:spcPts val="0"/>
                        </a:spcAft>
                        <a:tabLst>
                          <a:tab pos="539750" algn="l"/>
                          <a:tab pos="756285" algn="l"/>
                          <a:tab pos="972185" algn="l"/>
                          <a:tab pos="457200" algn="l"/>
                        </a:tabLst>
                      </a:pPr>
                      <a:r>
                        <a:rPr lang="en-GB" sz="1200" b="1" dirty="0">
                          <a:effectLst/>
                          <a:latin typeface="+mj-lt"/>
                        </a:rPr>
                        <a:t>Accountability and oversight </a:t>
                      </a:r>
                      <a:endParaRPr lang="en-GB" sz="1200" b="1" dirty="0">
                        <a:effectLst/>
                        <a:latin typeface="+mj-lt"/>
                        <a:ea typeface="Times New Roman"/>
                      </a:endParaRPr>
                    </a:p>
                  </a:txBody>
                  <a:tcPr marL="68580" marR="68580" marT="0" marB="0" anchor="ctr"/>
                </a:tc>
                <a:tc>
                  <a:txBody>
                    <a:bodyPr/>
                    <a:lstStyle/>
                    <a:p>
                      <a:pPr algn="l">
                        <a:spcAft>
                          <a:spcPts val="0"/>
                        </a:spcAft>
                        <a:tabLst>
                          <a:tab pos="539750" algn="l"/>
                          <a:tab pos="756285" algn="l"/>
                          <a:tab pos="972185" algn="l"/>
                          <a:tab pos="457200" algn="l"/>
                        </a:tabLst>
                      </a:pPr>
                      <a:r>
                        <a:rPr kumimoji="0" lang="en-GB" sz="1200" b="1" kern="1200" dirty="0" smtClean="0">
                          <a:solidFill>
                            <a:schemeClr val="dk1"/>
                          </a:solidFill>
                          <a:effectLst/>
                          <a:latin typeface="+mj-lt"/>
                          <a:ea typeface="Times New Roman"/>
                          <a:cs typeface="+mn-cs"/>
                        </a:rPr>
                        <a:t>SAI resources; skills of SAI staff</a:t>
                      </a:r>
                      <a:endParaRPr lang="en-GB" sz="1200" b="1" dirty="0">
                        <a:effectLst/>
                        <a:latin typeface="+mj-lt"/>
                        <a:ea typeface="Times New Roman"/>
                      </a:endParaRPr>
                    </a:p>
                  </a:txBody>
                  <a:tcPr marL="68580" marR="68580" marT="0" marB="0" anchor="ctr"/>
                </a:tc>
              </a:tr>
            </a:tbl>
          </a:graphicData>
        </a:graphic>
      </p:graphicFrame>
      <p:sp>
        <p:nvSpPr>
          <p:cNvPr id="5" name="Content Placeholder 1"/>
          <p:cNvSpPr>
            <a:spLocks noGrp="1"/>
          </p:cNvSpPr>
          <p:nvPr>
            <p:ph idx="1"/>
          </p:nvPr>
        </p:nvSpPr>
        <p:spPr>
          <a:xfrm>
            <a:off x="1919536" y="5661248"/>
            <a:ext cx="8424480" cy="1656184"/>
          </a:xfrm>
        </p:spPr>
        <p:txBody>
          <a:bodyPr>
            <a:normAutofit/>
          </a:bodyPr>
          <a:lstStyle/>
          <a:p>
            <a:pPr marL="0" indent="0">
              <a:buNone/>
            </a:pPr>
            <a:r>
              <a:rPr lang="en-GB" sz="2400" i="1" dirty="0"/>
              <a:t>SAI mandate, SAI leadership, and the roles of other entities were not reported as significant limits for SAIs</a:t>
            </a:r>
          </a:p>
          <a:p>
            <a:endParaRPr lang="en-GB" sz="2400" dirty="0"/>
          </a:p>
        </p:txBody>
      </p:sp>
    </p:spTree>
    <p:extLst>
      <p:ext uri="{BB962C8B-B14F-4D97-AF65-F5344CB8AC3E}">
        <p14:creationId xmlns:p14="http://schemas.microsoft.com/office/powerpoint/2010/main" val="1546682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47528" y="1484784"/>
            <a:ext cx="8568496" cy="5184576"/>
          </a:xfrm>
        </p:spPr>
        <p:txBody>
          <a:bodyPr>
            <a:normAutofit fontScale="70000" lnSpcReduction="20000"/>
          </a:bodyPr>
          <a:lstStyle/>
          <a:p>
            <a:pPr marL="0" indent="0" algn="ctr">
              <a:buNone/>
            </a:pPr>
            <a:r>
              <a:rPr lang="en-GB" i="1" dirty="0" smtClean="0"/>
              <a:t>Untapped potential to leverage usefulness and use of SAI work</a:t>
            </a:r>
          </a:p>
          <a:p>
            <a:pPr marL="0" indent="0">
              <a:buNone/>
            </a:pPr>
            <a:endParaRPr lang="en-GB" dirty="0"/>
          </a:p>
          <a:p>
            <a:pPr marL="0" indent="0">
              <a:buNone/>
            </a:pPr>
            <a:r>
              <a:rPr lang="en-GB" dirty="0"/>
              <a:t>C</a:t>
            </a:r>
            <a:r>
              <a:rPr lang="en-GB" dirty="0" smtClean="0"/>
              <a:t>onsiderations for SAIs – </a:t>
            </a:r>
            <a:r>
              <a:rPr lang="en-GB" i="1" dirty="0"/>
              <a:t>b</a:t>
            </a:r>
            <a:r>
              <a:rPr lang="en-GB" i="1" dirty="0" smtClean="0"/>
              <a:t>eing </a:t>
            </a:r>
            <a:r>
              <a:rPr lang="en-GB" i="1" dirty="0"/>
              <a:t>aware and </a:t>
            </a:r>
            <a:r>
              <a:rPr lang="en-GB" i="1" dirty="0" smtClean="0"/>
              <a:t>prepared to support good governance:</a:t>
            </a:r>
          </a:p>
          <a:p>
            <a:pPr marL="0" indent="0">
              <a:buNone/>
            </a:pPr>
            <a:endParaRPr lang="en-GB" i="1" dirty="0" smtClean="0"/>
          </a:p>
          <a:p>
            <a:r>
              <a:rPr lang="en-GB" dirty="0" smtClean="0"/>
              <a:t>Making a plan of action; managing resources; ensuring quality and timeliness</a:t>
            </a:r>
          </a:p>
          <a:p>
            <a:r>
              <a:rPr lang="en-GB" dirty="0" smtClean="0"/>
              <a:t>Allowing for flexibility </a:t>
            </a:r>
            <a:r>
              <a:rPr lang="en-GB" dirty="0"/>
              <a:t>and annual </a:t>
            </a:r>
            <a:r>
              <a:rPr lang="en-GB" dirty="0" smtClean="0"/>
              <a:t>prioritisation – relevance is not automatic</a:t>
            </a:r>
          </a:p>
          <a:p>
            <a:r>
              <a:rPr lang="en-GB" dirty="0" smtClean="0"/>
              <a:t>Elevating perspective to draw cross-cutting conclusions</a:t>
            </a:r>
          </a:p>
          <a:p>
            <a:r>
              <a:rPr lang="en-GB" dirty="0" smtClean="0"/>
              <a:t>Creating partnerships while still protecting autonomy and independence </a:t>
            </a:r>
          </a:p>
          <a:p>
            <a:r>
              <a:rPr lang="en-GB" dirty="0"/>
              <a:t>Gaining </a:t>
            </a:r>
            <a:r>
              <a:rPr lang="en-GB" dirty="0" smtClean="0"/>
              <a:t>a better </a:t>
            </a:r>
            <a:r>
              <a:rPr lang="en-GB" dirty="0"/>
              <a:t>understanding of how audit work impacts </a:t>
            </a:r>
            <a:r>
              <a:rPr lang="en-GB" dirty="0" smtClean="0"/>
              <a:t>auditees – during and after the audit process</a:t>
            </a:r>
          </a:p>
          <a:p>
            <a:r>
              <a:rPr lang="en-GB" dirty="0" smtClean="0"/>
              <a:t>Not having to exercise the functions of other actors </a:t>
            </a:r>
          </a:p>
          <a:p>
            <a:r>
              <a:rPr lang="en-GB" dirty="0" smtClean="0"/>
              <a:t>Developing expertise and skill sets</a:t>
            </a:r>
          </a:p>
          <a:p>
            <a:endParaRPr lang="en-GB" dirty="0"/>
          </a:p>
          <a:p>
            <a:pPr marL="0" indent="0">
              <a:buNone/>
            </a:pPr>
            <a:r>
              <a:rPr lang="en-GB" dirty="0" smtClean="0"/>
              <a:t>Moving forward – Phase III</a:t>
            </a:r>
          </a:p>
          <a:p>
            <a:endParaRPr lang="en-GB" dirty="0"/>
          </a:p>
        </p:txBody>
      </p:sp>
      <p:sp>
        <p:nvSpPr>
          <p:cNvPr id="3" name="Title 2"/>
          <p:cNvSpPr>
            <a:spLocks noGrp="1"/>
          </p:cNvSpPr>
          <p:nvPr>
            <p:ph type="title"/>
          </p:nvPr>
        </p:nvSpPr>
        <p:spPr/>
        <p:txBody>
          <a:bodyPr/>
          <a:lstStyle/>
          <a:p>
            <a:pPr marL="514350" indent="-514350"/>
            <a:r>
              <a:rPr lang="en-GB" dirty="0" smtClean="0"/>
              <a:t>5. A </a:t>
            </a:r>
            <a:r>
              <a:rPr lang="en-GB" dirty="0"/>
              <a:t>greater awareness of the role of SAIs will support relevance and impact</a:t>
            </a:r>
          </a:p>
        </p:txBody>
      </p:sp>
    </p:spTree>
    <p:extLst>
      <p:ext uri="{BB962C8B-B14F-4D97-AF65-F5344CB8AC3E}">
        <p14:creationId xmlns:p14="http://schemas.microsoft.com/office/powerpoint/2010/main" val="810501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7120" y="1773834"/>
            <a:ext cx="7920880" cy="2400657"/>
          </a:xfrm>
        </p:spPr>
        <p:txBody>
          <a:bodyPr/>
          <a:lstStyle/>
          <a:p>
            <a:r>
              <a:rPr lang="en-US" sz="4000" dirty="0"/>
              <a:t/>
            </a:r>
            <a:br>
              <a:rPr lang="en-US" sz="4000" dirty="0"/>
            </a:br>
            <a:r>
              <a:rPr lang="en-US" sz="4000" dirty="0"/>
              <a:t>LOOKING TO THE FUTURE: </a:t>
            </a:r>
            <a:br>
              <a:rPr lang="en-US" sz="4000" dirty="0"/>
            </a:br>
            <a:r>
              <a:rPr lang="en-US" sz="4000" dirty="0"/>
              <a:t/>
            </a:r>
            <a:br>
              <a:rPr lang="en-US" sz="4000" dirty="0"/>
            </a:br>
            <a:endParaRPr lang="en-GB" sz="4000" dirty="0"/>
          </a:p>
        </p:txBody>
      </p:sp>
      <p:sp>
        <p:nvSpPr>
          <p:cNvPr id="5" name="Rectangle 4"/>
          <p:cNvSpPr/>
          <p:nvPr/>
        </p:nvSpPr>
        <p:spPr>
          <a:xfrm>
            <a:off x="2711624" y="2996952"/>
            <a:ext cx="7128792" cy="1477328"/>
          </a:xfrm>
          <a:prstGeom prst="rect">
            <a:avLst/>
          </a:prstGeom>
        </p:spPr>
        <p:txBody>
          <a:bodyPr wrap="square">
            <a:spAutoFit/>
          </a:bodyPr>
          <a:lstStyle/>
          <a:p>
            <a:r>
              <a:rPr lang="en-US" sz="3000" cap="all" dirty="0">
                <a:solidFill>
                  <a:schemeClr val="bg1"/>
                </a:solidFill>
                <a:latin typeface="+mj-lt"/>
                <a:ea typeface="+mj-ea"/>
                <a:cs typeface="+mj-cs"/>
              </a:rPr>
              <a:t>improving </a:t>
            </a:r>
            <a:r>
              <a:rPr lang="en-GB" sz="3000" cap="all" dirty="0">
                <a:solidFill>
                  <a:schemeClr val="bg1"/>
                </a:solidFill>
                <a:latin typeface="+mj-lt"/>
                <a:ea typeface="+mj-ea"/>
                <a:cs typeface="+mj-cs"/>
              </a:rPr>
              <a:t>decentralised</a:t>
            </a:r>
            <a:r>
              <a:rPr lang="en-US" sz="3000" cap="all" dirty="0">
                <a:solidFill>
                  <a:schemeClr val="bg1"/>
                </a:solidFill>
                <a:latin typeface="+mj-lt"/>
                <a:ea typeface="+mj-ea"/>
                <a:cs typeface="+mj-cs"/>
              </a:rPr>
              <a:t> policies </a:t>
            </a:r>
            <a:r>
              <a:rPr lang="en-US" sz="3000" cap="all" dirty="0">
                <a:solidFill>
                  <a:schemeClr val="bg1"/>
                </a:solidFill>
                <a:latin typeface="+mj-lt"/>
                <a:ea typeface="+mj-ea"/>
                <a:cs typeface="+mj-cs"/>
              </a:rPr>
              <a:t>and Enhancing </a:t>
            </a:r>
            <a:r>
              <a:rPr lang="en-US" sz="3000" cap="all" dirty="0">
                <a:solidFill>
                  <a:schemeClr val="bg1"/>
                </a:solidFill>
                <a:latin typeface="+mj-lt"/>
                <a:ea typeface="+mj-ea"/>
                <a:cs typeface="+mj-cs"/>
              </a:rPr>
              <a:t>OUTCOME-DRIVEN </a:t>
            </a:r>
            <a:r>
              <a:rPr lang="en-US" sz="3000" cap="all" dirty="0">
                <a:solidFill>
                  <a:schemeClr val="bg1"/>
                </a:solidFill>
                <a:latin typeface="+mj-lt"/>
                <a:ea typeface="+mj-ea"/>
                <a:cs typeface="+mj-cs"/>
              </a:rPr>
              <a:t>AUDITING</a:t>
            </a:r>
            <a:endParaRPr lang="en-GB" sz="3000" cap="all" dirty="0">
              <a:solidFill>
                <a:schemeClr val="bg1"/>
              </a:solidFill>
              <a:latin typeface="+mj-lt"/>
              <a:ea typeface="+mj-ea"/>
              <a:cs typeface="+mj-cs"/>
            </a:endParaRPr>
          </a:p>
        </p:txBody>
      </p:sp>
      <p:sp>
        <p:nvSpPr>
          <p:cNvPr id="6" name="TextBox 5"/>
          <p:cNvSpPr txBox="1"/>
          <p:nvPr/>
        </p:nvSpPr>
        <p:spPr>
          <a:xfrm>
            <a:off x="1631505" y="5877272"/>
            <a:ext cx="6237733" cy="923330"/>
          </a:xfrm>
          <a:prstGeom prst="rect">
            <a:avLst/>
          </a:prstGeom>
          <a:noFill/>
        </p:spPr>
        <p:txBody>
          <a:bodyPr wrap="none" rtlCol="0">
            <a:spAutoFit/>
          </a:bodyPr>
          <a:lstStyle/>
          <a:p>
            <a:r>
              <a:rPr lang="en-GB" dirty="0">
                <a:solidFill>
                  <a:schemeClr val="bg1"/>
                </a:solidFill>
                <a:latin typeface="+mj-lt"/>
              </a:rPr>
              <a:t>Gavin Ugale</a:t>
            </a:r>
            <a:endParaRPr lang="en-GB" dirty="0">
              <a:solidFill>
                <a:schemeClr val="bg1"/>
              </a:solidFill>
              <a:latin typeface="+mj-lt"/>
            </a:endParaRPr>
          </a:p>
          <a:p>
            <a:r>
              <a:rPr lang="en-GB" dirty="0">
                <a:solidFill>
                  <a:schemeClr val="bg1"/>
                </a:solidFill>
                <a:latin typeface="+mj-lt"/>
              </a:rPr>
              <a:t>Portfolio Manager, Audit and control, Public Sector Integrity</a:t>
            </a:r>
          </a:p>
          <a:p>
            <a:r>
              <a:rPr lang="en-GB" dirty="0">
                <a:solidFill>
                  <a:schemeClr val="bg1"/>
                </a:solidFill>
                <a:latin typeface="+mj-lt"/>
              </a:rPr>
              <a:t>Public Governance and Territorial Development Directorate</a:t>
            </a:r>
            <a:endParaRPr lang="en-GB" dirty="0">
              <a:solidFill>
                <a:schemeClr val="bg1"/>
              </a:solidFill>
              <a:latin typeface="+mj-lt"/>
            </a:endParaRPr>
          </a:p>
        </p:txBody>
      </p:sp>
    </p:spTree>
    <p:extLst>
      <p:ext uri="{BB962C8B-B14F-4D97-AF65-F5344CB8AC3E}">
        <p14:creationId xmlns:p14="http://schemas.microsoft.com/office/powerpoint/2010/main" val="291998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OECD Today</a:t>
            </a:r>
            <a:endParaRPr lang="en-GB" dirty="0">
              <a:solidFill>
                <a:srgbClr val="7CBF33"/>
              </a:solidFill>
            </a:endParaRPr>
          </a:p>
        </p:txBody>
      </p:sp>
      <p:sp>
        <p:nvSpPr>
          <p:cNvPr id="4" name="Content Placeholder 1"/>
          <p:cNvSpPr txBox="1">
            <a:spLocks/>
          </p:cNvSpPr>
          <p:nvPr/>
        </p:nvSpPr>
        <p:spPr>
          <a:xfrm>
            <a:off x="1991544" y="3618224"/>
            <a:ext cx="8218800" cy="3843224"/>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lang="en-US" sz="2800" kern="1200" dirty="0" smtClean="0">
                <a:solidFill>
                  <a:srgbClr val="0070C0"/>
                </a:solidFill>
                <a:latin typeface="Calibri" panose="020F0502020204030204" pitchFamily="34" charset="0"/>
                <a:ea typeface="+mn-ea"/>
                <a:cs typeface="+mn-cs"/>
              </a:defRPr>
            </a:lvl1pPr>
            <a:lvl2pPr marL="630238" indent="-268288" algn="l" rtl="0" eaLnBrk="1" latinLnBrk="0" hangingPunct="1">
              <a:spcBef>
                <a:spcPts val="672"/>
              </a:spcBef>
              <a:buClr>
                <a:srgbClr val="7CBF33"/>
              </a:buClr>
              <a:buSzPct val="100000"/>
              <a:buFont typeface="Arial" panose="020B0604020202020204" pitchFamily="34" charset="0"/>
              <a:buChar char="•"/>
              <a:defRPr kumimoji="0" lang="en-US" sz="2400" kern="1200" dirty="0" smtClean="0">
                <a:solidFill>
                  <a:schemeClr val="tx1"/>
                </a:solidFill>
                <a:latin typeface="Calibri" panose="020F0502020204030204" pitchFamily="34" charset="0"/>
                <a:ea typeface="+mn-ea"/>
                <a:cs typeface="+mn-cs"/>
              </a:defRPr>
            </a:lvl2pPr>
            <a:lvl3pPr marL="1144800" indent="-230400" algn="l" rtl="0" eaLnBrk="1" latinLnBrk="0" hangingPunct="1">
              <a:spcBef>
                <a:spcPts val="576"/>
              </a:spcBef>
              <a:buClr>
                <a:schemeClr val="tx1"/>
              </a:buClr>
              <a:buSzPct val="70000"/>
              <a:buFont typeface="Wingdings" panose="05000000000000000000" pitchFamily="2" charset="2"/>
              <a:buChar char="§"/>
              <a:defRPr kumimoji="0" lang="en-US" sz="2000" kern="1200" dirty="0" smtClean="0">
                <a:solidFill>
                  <a:srgbClr val="0070C0"/>
                </a:solidFill>
                <a:latin typeface="Calibri" panose="020F0502020204030204" pitchFamily="34" charset="0"/>
                <a:ea typeface="+mn-ea"/>
                <a:cs typeface="+mn-cs"/>
              </a:defRPr>
            </a:lvl3pPr>
            <a:lvl4pPr marL="1602000" indent="-230400" algn="l" rtl="0" eaLnBrk="1" latinLnBrk="0" hangingPunct="1">
              <a:spcBef>
                <a:spcPts val="480"/>
              </a:spcBef>
              <a:buClr>
                <a:schemeClr val="tx1"/>
              </a:buClr>
              <a:buFont typeface="Arial" pitchFamily="34" charset="0"/>
              <a:buChar char="–"/>
              <a:defRPr kumimoji="0" lang="en-US" sz="2000" kern="1200" dirty="0" smtClean="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lang="en-US" sz="2000" kern="1200" dirty="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rgbClr val="0070C0"/>
              </a:buClr>
              <a:buSzPct val="90000"/>
            </a:pPr>
            <a:endParaRPr lang="en-GB" sz="2400" b="1" dirty="0">
              <a:solidFill>
                <a:schemeClr val="bg2">
                  <a:lumMod val="10000"/>
                </a:schemeClr>
              </a:solidFill>
            </a:endParaRPr>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476"/>
          <a:stretch/>
        </p:blipFill>
        <p:spPr bwMode="auto">
          <a:xfrm>
            <a:off x="1631505" y="1484785"/>
            <a:ext cx="8904655" cy="4478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427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2000" y="1602000"/>
            <a:ext cx="8218800" cy="4923344"/>
          </a:xfrm>
        </p:spPr>
        <p:txBody>
          <a:bodyPr>
            <a:normAutofit/>
          </a:bodyPr>
          <a:lstStyle/>
          <a:p>
            <a:r>
              <a:rPr lang="en-GB" dirty="0"/>
              <a:t>Growing social demands for service delivery across diverse regions, emphasising the need for </a:t>
            </a:r>
            <a:r>
              <a:rPr lang="en-GB" b="1" dirty="0"/>
              <a:t>efficiency and effectiveness</a:t>
            </a:r>
            <a:r>
              <a:rPr lang="en-GB" dirty="0"/>
              <a:t> in delivering decentralised policies. </a:t>
            </a:r>
          </a:p>
          <a:p>
            <a:r>
              <a:rPr lang="en-GB" b="1" dirty="0" smtClean="0"/>
              <a:t>Highly </a:t>
            </a:r>
            <a:r>
              <a:rPr lang="en-GB" b="1" dirty="0"/>
              <a:t>decentralised </a:t>
            </a:r>
            <a:r>
              <a:rPr lang="en-GB" dirty="0"/>
              <a:t>federal system </a:t>
            </a:r>
            <a:r>
              <a:rPr lang="en-GB" dirty="0" smtClean="0"/>
              <a:t>facing tightening </a:t>
            </a:r>
            <a:r>
              <a:rPr lang="en-GB" dirty="0"/>
              <a:t>fiscal </a:t>
            </a:r>
            <a:r>
              <a:rPr lang="en-GB" dirty="0" smtClean="0"/>
              <a:t>constraints. </a:t>
            </a:r>
          </a:p>
          <a:p>
            <a:r>
              <a:rPr lang="en-GB" dirty="0" smtClean="0"/>
              <a:t>Delivering on </a:t>
            </a:r>
            <a:r>
              <a:rPr lang="en-GB" dirty="0"/>
              <a:t>results of policies and programmes requires </a:t>
            </a:r>
            <a:r>
              <a:rPr lang="en-GB" b="1" dirty="0" smtClean="0"/>
              <a:t>co-ordination</a:t>
            </a:r>
            <a:r>
              <a:rPr lang="en-GB" dirty="0" smtClean="0"/>
              <a:t> </a:t>
            </a:r>
            <a:r>
              <a:rPr lang="en-GB" dirty="0"/>
              <a:t>between </a:t>
            </a:r>
            <a:r>
              <a:rPr lang="en-GB" dirty="0" smtClean="0"/>
              <a:t>federal </a:t>
            </a:r>
            <a:r>
              <a:rPr lang="en-GB" dirty="0"/>
              <a:t>and subnational governments, who share the responsibility for achieving policy goals. </a:t>
            </a:r>
            <a:endParaRPr lang="en-GB" dirty="0"/>
          </a:p>
        </p:txBody>
      </p:sp>
      <p:sp>
        <p:nvSpPr>
          <p:cNvPr id="3" name="Title 2"/>
          <p:cNvSpPr>
            <a:spLocks noGrp="1"/>
          </p:cNvSpPr>
          <p:nvPr>
            <p:ph type="title"/>
          </p:nvPr>
        </p:nvSpPr>
        <p:spPr/>
        <p:txBody>
          <a:bodyPr/>
          <a:lstStyle/>
          <a:p>
            <a:r>
              <a:rPr lang="en-GB" dirty="0" smtClean="0"/>
              <a:t>Key Issues in </a:t>
            </a:r>
            <a:r>
              <a:rPr lang="en-GB" dirty="0"/>
              <a:t>t</a:t>
            </a:r>
            <a:r>
              <a:rPr lang="en-GB" dirty="0" smtClean="0"/>
              <a:t>he Brazilian </a:t>
            </a:r>
            <a:r>
              <a:rPr lang="en-GB" dirty="0"/>
              <a:t>a</a:t>
            </a:r>
            <a:r>
              <a:rPr lang="en-GB" dirty="0" smtClean="0"/>
              <a:t>uditing </a:t>
            </a:r>
            <a:r>
              <a:rPr lang="en-GB" dirty="0"/>
              <a:t>e</a:t>
            </a:r>
            <a:r>
              <a:rPr lang="en-GB" dirty="0" smtClean="0"/>
              <a:t>nvironment</a:t>
            </a:r>
            <a:endParaRPr lang="en-GB" b="1" i="1" dirty="0"/>
          </a:p>
        </p:txBody>
      </p:sp>
      <p:sp>
        <p:nvSpPr>
          <p:cNvPr id="4" name="Slide Number Placeholder 3"/>
          <p:cNvSpPr>
            <a:spLocks noGrp="1"/>
          </p:cNvSpPr>
          <p:nvPr>
            <p:ph type="sldNum" sz="quarter" idx="4"/>
          </p:nvPr>
        </p:nvSpPr>
        <p:spPr/>
        <p:txBody>
          <a:bodyPr/>
          <a:lstStyle/>
          <a:p>
            <a:fld id="{DA809290-96A1-4649-875E-2B8E712992AC}" type="slidenum">
              <a:rPr lang="en-GB" smtClean="0"/>
              <a:t>20</a:t>
            </a:fld>
            <a:endParaRPr lang="en-GB" dirty="0"/>
          </a:p>
        </p:txBody>
      </p:sp>
    </p:spTree>
    <p:extLst>
      <p:ext uri="{BB962C8B-B14F-4D97-AF65-F5344CB8AC3E}">
        <p14:creationId xmlns:p14="http://schemas.microsoft.com/office/powerpoint/2010/main" val="1654393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t>
            </a:r>
            <a:r>
              <a:rPr lang="en-US" b="1" dirty="0" smtClean="0"/>
              <a:t>There is no indicator of the quality of the high school education</a:t>
            </a:r>
            <a:r>
              <a:rPr lang="en-US" dirty="0" smtClean="0"/>
              <a:t>, which is capable of individualizing results per schools or per municipalities, because the Development Index of the Basic Education for this educational level is assessed only in the state scope.”</a:t>
            </a:r>
          </a:p>
          <a:p>
            <a:pPr marL="542925" indent="-180975">
              <a:buNone/>
            </a:pPr>
            <a:r>
              <a:rPr lang="en-US" dirty="0" smtClean="0"/>
              <a:t>~ </a:t>
            </a:r>
            <a:r>
              <a:rPr lang="en-US" i="1" dirty="0" smtClean="0"/>
              <a:t>Coordinated Audit in High School Education, TCU, 2013</a:t>
            </a:r>
          </a:p>
          <a:p>
            <a:r>
              <a:rPr lang="en-US" dirty="0" smtClean="0"/>
              <a:t>“Deficiencies in monitoring and evaluation actions regarding primary healthcare…main fragilities found were…</a:t>
            </a:r>
            <a:r>
              <a:rPr lang="en-US" b="1" dirty="0" smtClean="0"/>
              <a:t>lack of indicators to measure aspects related to management of primary healthcare</a:t>
            </a:r>
            <a:r>
              <a:rPr lang="en-US" dirty="0" smtClean="0"/>
              <a:t>.” </a:t>
            </a:r>
          </a:p>
          <a:p>
            <a:pPr marL="628650" indent="-266700">
              <a:buNone/>
            </a:pPr>
            <a:r>
              <a:rPr lang="en-US" i="1" dirty="0" smtClean="0"/>
              <a:t>~ Coordinated Audit of Primary Healthcare, TCU, 2014</a:t>
            </a:r>
          </a:p>
          <a:p>
            <a:pPr marL="0" indent="0">
              <a:buNone/>
            </a:pPr>
            <a:endParaRPr lang="en-GB" i="1" dirty="0"/>
          </a:p>
        </p:txBody>
      </p:sp>
      <p:sp>
        <p:nvSpPr>
          <p:cNvPr id="3" name="Title 2"/>
          <p:cNvSpPr>
            <a:spLocks noGrp="1"/>
          </p:cNvSpPr>
          <p:nvPr>
            <p:ph type="title"/>
          </p:nvPr>
        </p:nvSpPr>
        <p:spPr/>
        <p:txBody>
          <a:bodyPr/>
          <a:lstStyle/>
          <a:p>
            <a:r>
              <a:rPr lang="en-US" dirty="0" smtClean="0"/>
              <a:t>Recent audits in Brazil highlight challenges in the use of indicators in key sectors</a:t>
            </a:r>
            <a:endParaRPr lang="en-GB" dirty="0"/>
          </a:p>
        </p:txBody>
      </p:sp>
      <p:sp>
        <p:nvSpPr>
          <p:cNvPr id="4" name="Slide Number Placeholder 3"/>
          <p:cNvSpPr>
            <a:spLocks noGrp="1"/>
          </p:cNvSpPr>
          <p:nvPr>
            <p:ph type="sldNum" sz="quarter" idx="4"/>
          </p:nvPr>
        </p:nvSpPr>
        <p:spPr/>
        <p:txBody>
          <a:bodyPr/>
          <a:lstStyle/>
          <a:p>
            <a:fld id="{DA809290-96A1-4649-875E-2B8E712992AC}" type="slidenum">
              <a:rPr lang="en-GB" smtClean="0"/>
              <a:t>21</a:t>
            </a:fld>
            <a:endParaRPr lang="en-GB" dirty="0"/>
          </a:p>
        </p:txBody>
      </p:sp>
    </p:spTree>
    <p:extLst>
      <p:ext uri="{BB962C8B-B14F-4D97-AF65-F5344CB8AC3E}">
        <p14:creationId xmlns:p14="http://schemas.microsoft.com/office/powerpoint/2010/main" val="831844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Improve </a:t>
            </a:r>
            <a:r>
              <a:rPr lang="en-GB" dirty="0"/>
              <a:t>the use of public resources and ensure programmes deliver </a:t>
            </a:r>
            <a:r>
              <a:rPr lang="en-GB" b="1" dirty="0"/>
              <a:t>results to citizens</a:t>
            </a:r>
            <a:r>
              <a:rPr lang="en-GB" dirty="0"/>
              <a:t>. </a:t>
            </a:r>
            <a:endParaRPr lang="en-GB" dirty="0" smtClean="0"/>
          </a:p>
          <a:p>
            <a:r>
              <a:rPr lang="en-US" dirty="0" smtClean="0"/>
              <a:t>TCU </a:t>
            </a:r>
            <a:r>
              <a:rPr lang="en-US" dirty="0"/>
              <a:t>and audit institutions </a:t>
            </a:r>
            <a:r>
              <a:rPr lang="en-US" dirty="0" smtClean="0"/>
              <a:t>can leverage a </a:t>
            </a:r>
            <a:r>
              <a:rPr lang="en-US" b="1" dirty="0" smtClean="0"/>
              <a:t>unique role </a:t>
            </a:r>
            <a:r>
              <a:rPr lang="en-US" dirty="0" smtClean="0"/>
              <a:t>in the governance architecture to provide foresight.</a:t>
            </a:r>
          </a:p>
          <a:p>
            <a:r>
              <a:rPr lang="en-US" dirty="0" smtClean="0"/>
              <a:t>Outcome-driven, multi-level coordinated auditing to drive </a:t>
            </a:r>
            <a:r>
              <a:rPr lang="en-US" b="1" dirty="0" smtClean="0"/>
              <a:t>consistent and systematic </a:t>
            </a:r>
            <a:r>
              <a:rPr lang="en-US" dirty="0" smtClean="0"/>
              <a:t>change.</a:t>
            </a:r>
          </a:p>
          <a:p>
            <a:r>
              <a:rPr lang="en-US" dirty="0"/>
              <a:t>The study has </a:t>
            </a:r>
            <a:r>
              <a:rPr lang="en-US" b="1" dirty="0"/>
              <a:t>broad implications</a:t>
            </a:r>
            <a:r>
              <a:rPr lang="en-US" dirty="0"/>
              <a:t>, with relevancy to other countries.</a:t>
            </a:r>
          </a:p>
          <a:p>
            <a:pPr marL="0" indent="0">
              <a:buNone/>
            </a:pPr>
            <a:endParaRPr lang="en-US" dirty="0" smtClean="0"/>
          </a:p>
          <a:p>
            <a:pPr marL="0" indent="0">
              <a:buNone/>
            </a:pPr>
            <a:endParaRPr lang="en-GB" dirty="0"/>
          </a:p>
        </p:txBody>
      </p:sp>
      <p:sp>
        <p:nvSpPr>
          <p:cNvPr id="3" name="Title 2"/>
          <p:cNvSpPr>
            <a:spLocks noGrp="1"/>
          </p:cNvSpPr>
          <p:nvPr>
            <p:ph type="title"/>
          </p:nvPr>
        </p:nvSpPr>
        <p:spPr/>
        <p:txBody>
          <a:bodyPr/>
          <a:lstStyle/>
          <a:p>
            <a:r>
              <a:rPr lang="en-US" dirty="0" smtClean="0"/>
              <a:t>Linking Governance Arrangements with Outcomes</a:t>
            </a:r>
            <a:endParaRPr lang="en-GB" dirty="0"/>
          </a:p>
        </p:txBody>
      </p:sp>
      <p:sp>
        <p:nvSpPr>
          <p:cNvPr id="4" name="Slide Number Placeholder 3"/>
          <p:cNvSpPr>
            <a:spLocks noGrp="1"/>
          </p:cNvSpPr>
          <p:nvPr>
            <p:ph type="sldNum" sz="quarter" idx="4"/>
          </p:nvPr>
        </p:nvSpPr>
        <p:spPr/>
        <p:txBody>
          <a:bodyPr/>
          <a:lstStyle/>
          <a:p>
            <a:fld id="{DA809290-96A1-4649-875E-2B8E712992AC}" type="slidenum">
              <a:rPr lang="en-GB" smtClean="0"/>
              <a:t>22</a:t>
            </a:fld>
            <a:endParaRPr lang="en-GB" dirty="0"/>
          </a:p>
        </p:txBody>
      </p:sp>
    </p:spTree>
    <p:extLst>
      <p:ext uri="{BB962C8B-B14F-4D97-AF65-F5344CB8AC3E}">
        <p14:creationId xmlns:p14="http://schemas.microsoft.com/office/powerpoint/2010/main" val="2609002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a:t>An Indicator Integration Model </a:t>
            </a:r>
            <a:r>
              <a:rPr lang="en-GB" dirty="0"/>
              <a:t>for the integration of key performance indicators into the audit process, following their identification, selection, evaluation, and adjustment in key public policy areas. </a:t>
            </a:r>
          </a:p>
          <a:p>
            <a:r>
              <a:rPr lang="en-GB" b="1" dirty="0" smtClean="0"/>
              <a:t>A Maturity Model </a:t>
            </a:r>
            <a:r>
              <a:rPr lang="en-GB" dirty="0" smtClean="0"/>
              <a:t>to aid auditors in evaluating and promoting improvements of policies and programmes based on key principles, practices, processes, and structures that are most likely to ensure their success. </a:t>
            </a:r>
          </a:p>
          <a:p>
            <a:r>
              <a:rPr lang="en-GB" b="1" dirty="0" smtClean="0"/>
              <a:t>Co-ordination Guide </a:t>
            </a:r>
            <a:r>
              <a:rPr lang="en-GB" dirty="0" smtClean="0"/>
              <a:t>to promote </a:t>
            </a:r>
            <a:r>
              <a:rPr lang="en-GB" dirty="0"/>
              <a:t>greater co-ordination in the national auditing system and to document good international practices for consideration in Brazil.</a:t>
            </a:r>
          </a:p>
        </p:txBody>
      </p:sp>
      <p:sp>
        <p:nvSpPr>
          <p:cNvPr id="3" name="Title 2"/>
          <p:cNvSpPr>
            <a:spLocks noGrp="1"/>
          </p:cNvSpPr>
          <p:nvPr>
            <p:ph type="title"/>
          </p:nvPr>
        </p:nvSpPr>
        <p:spPr/>
        <p:txBody>
          <a:bodyPr/>
          <a:lstStyle/>
          <a:p>
            <a:r>
              <a:rPr lang="en-US" dirty="0" smtClean="0"/>
              <a:t>Outcome-Driven Models and Coordination Guide</a:t>
            </a:r>
            <a:endParaRPr lang="en-GB" dirty="0"/>
          </a:p>
        </p:txBody>
      </p:sp>
      <p:sp>
        <p:nvSpPr>
          <p:cNvPr id="4" name="Slide Number Placeholder 3"/>
          <p:cNvSpPr>
            <a:spLocks noGrp="1"/>
          </p:cNvSpPr>
          <p:nvPr>
            <p:ph type="sldNum" sz="quarter" idx="4"/>
          </p:nvPr>
        </p:nvSpPr>
        <p:spPr/>
        <p:txBody>
          <a:bodyPr/>
          <a:lstStyle/>
          <a:p>
            <a:fld id="{DA809290-96A1-4649-875E-2B8E712992AC}" type="slidenum">
              <a:rPr lang="en-GB" smtClean="0"/>
              <a:t>23</a:t>
            </a:fld>
            <a:endParaRPr lang="en-GB" dirty="0"/>
          </a:p>
        </p:txBody>
      </p:sp>
    </p:spTree>
    <p:extLst>
      <p:ext uri="{BB962C8B-B14F-4D97-AF65-F5344CB8AC3E}">
        <p14:creationId xmlns:p14="http://schemas.microsoft.com/office/powerpoint/2010/main" val="3075424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Aligned</a:t>
            </a:r>
            <a:r>
              <a:rPr lang="en-US" dirty="0" smtClean="0"/>
              <a:t> with existing frameworks and indicators, including the work of INTOSAI, the Sustainable Development Goals, and Brazil’s own national priorities and existing indicators.</a:t>
            </a:r>
          </a:p>
          <a:p>
            <a:r>
              <a:rPr lang="en-US" dirty="0"/>
              <a:t>Applying existing evidence to </a:t>
            </a:r>
            <a:r>
              <a:rPr lang="en-US" b="1" dirty="0"/>
              <a:t>key sectors </a:t>
            </a:r>
            <a:r>
              <a:rPr lang="en-US" dirty="0"/>
              <a:t>of interest, such as health, education, labor, infrastructure, information technology, and analytics. </a:t>
            </a:r>
          </a:p>
          <a:p>
            <a:r>
              <a:rPr lang="en-US" dirty="0" smtClean="0"/>
              <a:t>Will take a </a:t>
            </a:r>
            <a:r>
              <a:rPr lang="en-US" b="1" dirty="0" smtClean="0"/>
              <a:t>vertical and horizontal approach</a:t>
            </a:r>
            <a:r>
              <a:rPr lang="en-US" dirty="0" smtClean="0"/>
              <a:t>, involving state audit institutions, among others.</a:t>
            </a:r>
          </a:p>
          <a:p>
            <a:endParaRPr lang="en-GB" dirty="0"/>
          </a:p>
        </p:txBody>
      </p:sp>
      <p:sp>
        <p:nvSpPr>
          <p:cNvPr id="3" name="Title 2"/>
          <p:cNvSpPr>
            <a:spLocks noGrp="1"/>
          </p:cNvSpPr>
          <p:nvPr>
            <p:ph type="title"/>
          </p:nvPr>
        </p:nvSpPr>
        <p:spPr/>
        <p:txBody>
          <a:bodyPr/>
          <a:lstStyle/>
          <a:p>
            <a:r>
              <a:rPr lang="en-US" dirty="0" smtClean="0"/>
              <a:t>Key Characteristics of the Study</a:t>
            </a:r>
            <a:endParaRPr lang="en-GB" dirty="0"/>
          </a:p>
        </p:txBody>
      </p:sp>
      <p:sp>
        <p:nvSpPr>
          <p:cNvPr id="4" name="Slide Number Placeholder 3"/>
          <p:cNvSpPr>
            <a:spLocks noGrp="1"/>
          </p:cNvSpPr>
          <p:nvPr>
            <p:ph type="sldNum" sz="quarter" idx="4"/>
          </p:nvPr>
        </p:nvSpPr>
        <p:spPr/>
        <p:txBody>
          <a:bodyPr/>
          <a:lstStyle/>
          <a:p>
            <a:fld id="{DA809290-96A1-4649-875E-2B8E712992AC}" type="slidenum">
              <a:rPr lang="en-GB" smtClean="0"/>
              <a:t>24</a:t>
            </a:fld>
            <a:endParaRPr lang="en-GB" dirty="0"/>
          </a:p>
        </p:txBody>
      </p:sp>
    </p:spTree>
    <p:extLst>
      <p:ext uri="{BB962C8B-B14F-4D97-AF65-F5344CB8AC3E}">
        <p14:creationId xmlns:p14="http://schemas.microsoft.com/office/powerpoint/2010/main" val="3500830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TCU, ATRICON, and TCEs from Bahia, Minas </a:t>
            </a:r>
            <a:r>
              <a:rPr lang="en-US" dirty="0" err="1" smtClean="0"/>
              <a:t>Gerais</a:t>
            </a:r>
            <a:r>
              <a:rPr lang="en-US" dirty="0" smtClean="0"/>
              <a:t>, Paraná</a:t>
            </a:r>
            <a:r>
              <a:rPr lang="en-US" dirty="0"/>
              <a:t>, Amazonas, </a:t>
            </a:r>
            <a:r>
              <a:rPr lang="en-US" dirty="0" smtClean="0"/>
              <a:t>and Pernambuco.</a:t>
            </a:r>
          </a:p>
          <a:p>
            <a:r>
              <a:rPr lang="en-US" dirty="0" smtClean="0"/>
              <a:t>Brazilian executive branch agencies, such as the Centre of Government, relevant line ministries, and statistics bureau</a:t>
            </a:r>
          </a:p>
          <a:p>
            <a:r>
              <a:rPr lang="en-US" dirty="0" smtClean="0"/>
              <a:t>Contributions by OECD experts on evaluation, audit, and sector-specific indicators</a:t>
            </a:r>
          </a:p>
          <a:p>
            <a:r>
              <a:rPr lang="en-US" dirty="0" smtClean="0"/>
              <a:t>Peers (to be determined)</a:t>
            </a:r>
          </a:p>
          <a:p>
            <a:r>
              <a:rPr lang="en-US" dirty="0" smtClean="0"/>
              <a:t>Three-year study (2017-2019): </a:t>
            </a:r>
          </a:p>
          <a:p>
            <a:pPr lvl="1"/>
            <a:r>
              <a:rPr lang="en-US" dirty="0" smtClean="0"/>
              <a:t>Signing of agreement </a:t>
            </a:r>
          </a:p>
          <a:p>
            <a:pPr lvl="1"/>
            <a:r>
              <a:rPr lang="en-US" dirty="0" smtClean="0"/>
              <a:t>Develop an analytical framework </a:t>
            </a:r>
          </a:p>
          <a:p>
            <a:pPr lvl="1"/>
            <a:r>
              <a:rPr lang="en-US" dirty="0" smtClean="0"/>
              <a:t>Develop initial models</a:t>
            </a:r>
          </a:p>
          <a:p>
            <a:pPr lvl="1"/>
            <a:r>
              <a:rPr lang="en-US" dirty="0" smtClean="0"/>
              <a:t>Pilot models</a:t>
            </a:r>
          </a:p>
          <a:p>
            <a:pPr lvl="1"/>
            <a:r>
              <a:rPr lang="en-US" dirty="0" smtClean="0"/>
              <a:t>Finalize models and guide for coordination (end of 2019)</a:t>
            </a:r>
          </a:p>
          <a:p>
            <a:pPr marL="0" indent="0">
              <a:buNone/>
            </a:pPr>
            <a:endParaRPr lang="en-US" dirty="0" smtClean="0"/>
          </a:p>
          <a:p>
            <a:endParaRPr lang="en-US" dirty="0"/>
          </a:p>
          <a:p>
            <a:endParaRPr lang="en-GB" dirty="0"/>
          </a:p>
        </p:txBody>
      </p:sp>
      <p:sp>
        <p:nvSpPr>
          <p:cNvPr id="3" name="Title 2"/>
          <p:cNvSpPr>
            <a:spLocks noGrp="1"/>
          </p:cNvSpPr>
          <p:nvPr>
            <p:ph type="title"/>
          </p:nvPr>
        </p:nvSpPr>
        <p:spPr/>
        <p:txBody>
          <a:bodyPr/>
          <a:lstStyle/>
          <a:p>
            <a:r>
              <a:rPr lang="en-US" dirty="0" smtClean="0"/>
              <a:t>Key stakeholders and timeline</a:t>
            </a:r>
            <a:endParaRPr lang="en-GB" dirty="0"/>
          </a:p>
        </p:txBody>
      </p:sp>
      <p:sp>
        <p:nvSpPr>
          <p:cNvPr id="4" name="Slide Number Placeholder 3"/>
          <p:cNvSpPr>
            <a:spLocks noGrp="1"/>
          </p:cNvSpPr>
          <p:nvPr>
            <p:ph type="sldNum" sz="quarter" idx="4"/>
          </p:nvPr>
        </p:nvSpPr>
        <p:spPr/>
        <p:txBody>
          <a:bodyPr/>
          <a:lstStyle/>
          <a:p>
            <a:fld id="{DA809290-96A1-4649-875E-2B8E712992AC}" type="slidenum">
              <a:rPr lang="en-GB" smtClean="0"/>
              <a:t>25</a:t>
            </a:fld>
            <a:endParaRPr lang="en-GB" dirty="0"/>
          </a:p>
        </p:txBody>
      </p:sp>
    </p:spTree>
    <p:extLst>
      <p:ext uri="{BB962C8B-B14F-4D97-AF65-F5344CB8AC3E}">
        <p14:creationId xmlns:p14="http://schemas.microsoft.com/office/powerpoint/2010/main" val="4023029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1744" y="2852936"/>
            <a:ext cx="4680520" cy="1022400"/>
          </a:xfrm>
        </p:spPr>
        <p:txBody>
          <a:bodyPr/>
          <a:lstStyle/>
          <a:p>
            <a:r>
              <a:rPr lang="en-US" dirty="0" smtClean="0"/>
              <a:t>Questions and Discussion</a:t>
            </a:r>
            <a:endParaRPr lang="en-GB" dirty="0"/>
          </a:p>
        </p:txBody>
      </p:sp>
      <p:sp>
        <p:nvSpPr>
          <p:cNvPr id="5" name="Slide Number Placeholder 4"/>
          <p:cNvSpPr>
            <a:spLocks noGrp="1"/>
          </p:cNvSpPr>
          <p:nvPr>
            <p:ph type="sldNum" sz="quarter" idx="4"/>
          </p:nvPr>
        </p:nvSpPr>
        <p:spPr/>
        <p:txBody>
          <a:bodyPr/>
          <a:lstStyle/>
          <a:p>
            <a:fld id="{DA809290-96A1-4649-875E-2B8E712992AC}" type="slidenum">
              <a:rPr lang="en-GB" smtClean="0"/>
              <a:t>26</a:t>
            </a:fld>
            <a:endParaRPr lang="en-GB" dirty="0"/>
          </a:p>
        </p:txBody>
      </p:sp>
    </p:spTree>
    <p:extLst>
      <p:ext uri="{BB962C8B-B14F-4D97-AF65-F5344CB8AC3E}">
        <p14:creationId xmlns:p14="http://schemas.microsoft.com/office/powerpoint/2010/main" val="1109354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7CBF33"/>
                </a:solidFill>
                <a:latin typeface="Calibri" panose="020F0502020204030204" pitchFamily="34" charset="0"/>
              </a:rPr>
              <a:t>Active with Brazil </a:t>
            </a:r>
            <a:endParaRPr lang="en-GB" dirty="0">
              <a:solidFill>
                <a:srgbClr val="7CBF33"/>
              </a:solidFill>
              <a:latin typeface="Calibri" panose="020F0502020204030204" pitchFamily="34" charset="0"/>
            </a:endParaRPr>
          </a:p>
        </p:txBody>
      </p:sp>
      <p:cxnSp>
        <p:nvCxnSpPr>
          <p:cNvPr id="6" name="Straight Arrow Connector 5"/>
          <p:cNvCxnSpPr/>
          <p:nvPr/>
        </p:nvCxnSpPr>
        <p:spPr>
          <a:xfrm>
            <a:off x="6600057" y="1463018"/>
            <a:ext cx="71943" cy="5394983"/>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75520" y="4637454"/>
            <a:ext cx="8784976"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59496" y="4293096"/>
            <a:ext cx="693042" cy="738664"/>
          </a:xfrm>
          <a:prstGeom prst="rect">
            <a:avLst/>
          </a:prstGeom>
          <a:solidFill>
            <a:schemeClr val="bg1"/>
          </a:solidFill>
          <a:ln>
            <a:solidFill>
              <a:schemeClr val="tx2"/>
            </a:solidFill>
          </a:ln>
        </p:spPr>
        <p:txBody>
          <a:bodyPr wrap="square" rtlCol="0">
            <a:spAutoFit/>
          </a:bodyPr>
          <a:lstStyle/>
          <a:p>
            <a:pPr algn="ctr"/>
            <a:r>
              <a:rPr lang="en-GB" sz="1400" b="1" dirty="0">
                <a:latin typeface="Calibri" panose="020F0502020204030204" pitchFamily="34" charset="0"/>
              </a:rPr>
              <a:t>Work with TCU</a:t>
            </a:r>
            <a:r>
              <a:rPr lang="en-GB" sz="1200" b="1" dirty="0">
                <a:latin typeface="Calibri" panose="020F0502020204030204" pitchFamily="34" charset="0"/>
              </a:rPr>
              <a:t> </a:t>
            </a:r>
          </a:p>
        </p:txBody>
      </p:sp>
      <p:sp>
        <p:nvSpPr>
          <p:cNvPr id="17" name="TextBox 16"/>
          <p:cNvSpPr txBox="1"/>
          <p:nvPr/>
        </p:nvSpPr>
        <p:spPr>
          <a:xfrm>
            <a:off x="2135560" y="4917597"/>
            <a:ext cx="1224136" cy="1384995"/>
          </a:xfrm>
          <a:prstGeom prst="rect">
            <a:avLst/>
          </a:prstGeom>
          <a:noFill/>
        </p:spPr>
        <p:txBody>
          <a:bodyPr wrap="square" rtlCol="0">
            <a:spAutoFit/>
          </a:bodyPr>
          <a:lstStyle/>
          <a:p>
            <a:pPr algn="ctr"/>
            <a:r>
              <a:rPr lang="en-GB" sz="1400" dirty="0">
                <a:latin typeface="Calibri" panose="020F0502020204030204" pitchFamily="34" charset="0"/>
              </a:rPr>
              <a:t>Review of TCU’s audit of year-end  consolidated government report (2012)</a:t>
            </a:r>
            <a:endParaRPr lang="en-GB" sz="1400" dirty="0">
              <a:latin typeface="Calibri" panose="020F0502020204030204" pitchFamily="34" charset="0"/>
            </a:endParaRPr>
          </a:p>
        </p:txBody>
      </p:sp>
      <p:sp>
        <p:nvSpPr>
          <p:cNvPr id="20" name="TextBox 19"/>
          <p:cNvSpPr txBox="1"/>
          <p:nvPr/>
        </p:nvSpPr>
        <p:spPr>
          <a:xfrm>
            <a:off x="5123892" y="4060811"/>
            <a:ext cx="3132348" cy="2031325"/>
          </a:xfrm>
          <a:prstGeom prst="rect">
            <a:avLst/>
          </a:prstGeom>
          <a:solidFill>
            <a:schemeClr val="bg1"/>
          </a:solidFill>
          <a:ln>
            <a:solidFill>
              <a:schemeClr val="tx2"/>
            </a:solidFill>
          </a:ln>
        </p:spPr>
        <p:txBody>
          <a:bodyPr wrap="square" rtlCol="0">
            <a:spAutoFit/>
          </a:bodyPr>
          <a:lstStyle/>
          <a:p>
            <a:pPr algn="ctr"/>
            <a:r>
              <a:rPr lang="en-GB" sz="1400" b="1" i="1" dirty="0">
                <a:latin typeface="Calibri" panose="020F0502020204030204" pitchFamily="34" charset="0"/>
              </a:rPr>
              <a:t>November 2015</a:t>
            </a:r>
          </a:p>
          <a:p>
            <a:pPr algn="ctr"/>
            <a:endParaRPr lang="en-GB" sz="1400" i="1" dirty="0">
              <a:latin typeface="Calibri" panose="020F0502020204030204" pitchFamily="34" charset="0"/>
            </a:endParaRPr>
          </a:p>
          <a:p>
            <a:pPr algn="ctr"/>
            <a:r>
              <a:rPr lang="en-GB" sz="1400" i="1" dirty="0">
                <a:latin typeface="Calibri" panose="020F0502020204030204" pitchFamily="34" charset="0"/>
              </a:rPr>
              <a:t>Presenting “Supreme Audit Institutions: oversight, insight and foresight”</a:t>
            </a:r>
          </a:p>
          <a:p>
            <a:pPr algn="ctr"/>
            <a:endParaRPr lang="en-GB" sz="1400" i="1" dirty="0">
              <a:latin typeface="Calibri" panose="020F0502020204030204" pitchFamily="34" charset="0"/>
            </a:endParaRPr>
          </a:p>
          <a:p>
            <a:pPr algn="ctr"/>
            <a:r>
              <a:rPr lang="en-GB" sz="1400" i="1" dirty="0">
                <a:latin typeface="Calibri" panose="020F0502020204030204" pitchFamily="34" charset="0"/>
              </a:rPr>
              <a:t>Signing of OECD-Brazil Programme of Work  and new TCU-OECD collaboration</a:t>
            </a:r>
          </a:p>
          <a:p>
            <a:pPr algn="ctr"/>
            <a:endParaRPr lang="en-GB" sz="1400" i="1" dirty="0">
              <a:latin typeface="Calibri" panose="020F0502020204030204" pitchFamily="34" charset="0"/>
            </a:endParaRPr>
          </a:p>
          <a:p>
            <a:pPr algn="ctr"/>
            <a:r>
              <a:rPr lang="en-GB" sz="1400" i="1" dirty="0">
                <a:latin typeface="Calibri" panose="020F0502020204030204" pitchFamily="34" charset="0"/>
              </a:rPr>
              <a:t>OECD Economic Survey  (2015</a:t>
            </a:r>
            <a:r>
              <a:rPr lang="en-GB" sz="1400" i="1" dirty="0">
                <a:latin typeface="Calibri" panose="020F0502020204030204" pitchFamily="34" charset="0"/>
              </a:rPr>
              <a:t>)</a:t>
            </a:r>
            <a:endParaRPr lang="en-GB" sz="1400" i="1" dirty="0">
              <a:latin typeface="Calibri" panose="020F0502020204030204" pitchFamily="34" charset="0"/>
            </a:endParaRPr>
          </a:p>
        </p:txBody>
      </p:sp>
      <p:sp>
        <p:nvSpPr>
          <p:cNvPr id="25" name="TextBox 24"/>
          <p:cNvSpPr txBox="1"/>
          <p:nvPr/>
        </p:nvSpPr>
        <p:spPr>
          <a:xfrm>
            <a:off x="3071664" y="3410998"/>
            <a:ext cx="1224136" cy="954107"/>
          </a:xfrm>
          <a:prstGeom prst="rect">
            <a:avLst/>
          </a:prstGeom>
          <a:noFill/>
        </p:spPr>
        <p:txBody>
          <a:bodyPr wrap="square" rtlCol="0">
            <a:spAutoFit/>
          </a:bodyPr>
          <a:lstStyle/>
          <a:p>
            <a:pPr algn="ctr"/>
            <a:r>
              <a:rPr lang="en-GB" sz="1400" dirty="0">
                <a:latin typeface="Calibri" panose="020F0502020204030204" pitchFamily="34" charset="0"/>
              </a:rPr>
              <a:t>SAIs and Citizen’s Engagement Project (2014)</a:t>
            </a:r>
            <a:endParaRPr lang="en-GB" sz="1400" dirty="0">
              <a:latin typeface="Calibri" panose="020F0502020204030204" pitchFamily="34" charset="0"/>
            </a:endParaRPr>
          </a:p>
        </p:txBody>
      </p:sp>
      <p:sp>
        <p:nvSpPr>
          <p:cNvPr id="32" name="TextBox 31"/>
          <p:cNvSpPr txBox="1"/>
          <p:nvPr/>
        </p:nvSpPr>
        <p:spPr>
          <a:xfrm>
            <a:off x="6312026" y="6237313"/>
            <a:ext cx="679994" cy="307777"/>
          </a:xfrm>
          <a:prstGeom prst="rect">
            <a:avLst/>
          </a:prstGeom>
          <a:solidFill>
            <a:schemeClr val="bg1"/>
          </a:solidFill>
          <a:ln>
            <a:solidFill>
              <a:schemeClr val="tx2"/>
            </a:solidFill>
          </a:ln>
        </p:spPr>
        <p:txBody>
          <a:bodyPr wrap="none" rtlCol="0">
            <a:spAutoFit/>
          </a:bodyPr>
          <a:lstStyle/>
          <a:p>
            <a:r>
              <a:rPr lang="en-GB" sz="1400" dirty="0">
                <a:latin typeface="Calibri" panose="020F0502020204030204" pitchFamily="34" charset="0"/>
              </a:rPr>
              <a:t>2015 +</a:t>
            </a:r>
            <a:endParaRPr lang="en-GB" sz="1400" dirty="0">
              <a:latin typeface="Calibri" panose="020F0502020204030204" pitchFamily="34" charset="0"/>
            </a:endParaRPr>
          </a:p>
        </p:txBody>
      </p:sp>
      <p:sp>
        <p:nvSpPr>
          <p:cNvPr id="35" name="TextBox 34"/>
          <p:cNvSpPr txBox="1"/>
          <p:nvPr/>
        </p:nvSpPr>
        <p:spPr>
          <a:xfrm>
            <a:off x="3511389" y="1988841"/>
            <a:ext cx="184731" cy="307777"/>
          </a:xfrm>
          <a:prstGeom prst="rect">
            <a:avLst/>
          </a:prstGeom>
          <a:solidFill>
            <a:schemeClr val="bg1"/>
          </a:solidFill>
        </p:spPr>
        <p:txBody>
          <a:bodyPr wrap="none" rtlCol="0">
            <a:spAutoFit/>
          </a:bodyPr>
          <a:lstStyle/>
          <a:p>
            <a:endParaRPr lang="en-GB" sz="1400" i="1" dirty="0">
              <a:latin typeface="Calibri" panose="020F0502020204030204" pitchFamily="34" charset="0"/>
            </a:endParaRPr>
          </a:p>
        </p:txBody>
      </p:sp>
      <p:cxnSp>
        <p:nvCxnSpPr>
          <p:cNvPr id="38" name="Straight Connector 37"/>
          <p:cNvCxnSpPr/>
          <p:nvPr/>
        </p:nvCxnSpPr>
        <p:spPr>
          <a:xfrm>
            <a:off x="2711624" y="466823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47728" y="4421430"/>
            <a:ext cx="0" cy="216024"/>
          </a:xfrm>
          <a:prstGeom prst="line">
            <a:avLst/>
          </a:prstGeom>
        </p:spPr>
        <p:style>
          <a:lnRef idx="1">
            <a:schemeClr val="accent1"/>
          </a:lnRef>
          <a:fillRef idx="0">
            <a:schemeClr val="accent1"/>
          </a:fillRef>
          <a:effectRef idx="0">
            <a:schemeClr val="accent1"/>
          </a:effectRef>
          <a:fontRef idx="minor">
            <a:schemeClr val="tx1"/>
          </a:fontRef>
        </p:style>
      </p:cxnSp>
      <p:pic>
        <p:nvPicPr>
          <p:cNvPr id="29"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917715" y="116632"/>
            <a:ext cx="1650968"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4943872" y="1393032"/>
            <a:ext cx="3384376" cy="307777"/>
          </a:xfrm>
          <a:prstGeom prst="rect">
            <a:avLst/>
          </a:prstGeom>
          <a:solidFill>
            <a:schemeClr val="bg1"/>
          </a:solidFill>
          <a:ln>
            <a:solidFill>
              <a:schemeClr val="tx2"/>
            </a:solidFill>
          </a:ln>
        </p:spPr>
        <p:txBody>
          <a:bodyPr wrap="square" rtlCol="0">
            <a:spAutoFit/>
          </a:bodyPr>
          <a:lstStyle/>
          <a:p>
            <a:pPr algn="ctr"/>
            <a:r>
              <a:rPr lang="en-GB" sz="1400" b="1" dirty="0">
                <a:latin typeface="Calibri" panose="020F0502020204030204" pitchFamily="34" charset="0"/>
              </a:rPr>
              <a:t>2007: Brazil becomes OECD Key Partner</a:t>
            </a:r>
            <a:endParaRPr lang="en-GB" sz="1200" b="1" dirty="0">
              <a:latin typeface="Calibri" panose="020F0502020204030204" pitchFamily="34" charset="0"/>
            </a:endParaRPr>
          </a:p>
        </p:txBody>
      </p:sp>
      <p:sp>
        <p:nvSpPr>
          <p:cNvPr id="37" name="TextBox 36"/>
          <p:cNvSpPr txBox="1"/>
          <p:nvPr/>
        </p:nvSpPr>
        <p:spPr>
          <a:xfrm>
            <a:off x="8400256" y="4484472"/>
            <a:ext cx="679994" cy="307777"/>
          </a:xfrm>
          <a:prstGeom prst="rect">
            <a:avLst/>
          </a:prstGeom>
          <a:solidFill>
            <a:schemeClr val="bg1"/>
          </a:solidFill>
          <a:ln>
            <a:solidFill>
              <a:schemeClr val="tx2"/>
            </a:solidFill>
          </a:ln>
        </p:spPr>
        <p:txBody>
          <a:bodyPr wrap="none" rtlCol="0">
            <a:spAutoFit/>
          </a:bodyPr>
          <a:lstStyle/>
          <a:p>
            <a:r>
              <a:rPr lang="en-GB" sz="1400" dirty="0">
                <a:latin typeface="Calibri" panose="020F0502020204030204" pitchFamily="34" charset="0"/>
              </a:rPr>
              <a:t>2015 +</a:t>
            </a:r>
            <a:endParaRPr lang="en-GB" sz="1400" dirty="0">
              <a:latin typeface="Calibri" panose="020F0502020204030204" pitchFamily="34" charset="0"/>
            </a:endParaRPr>
          </a:p>
        </p:txBody>
      </p:sp>
      <p:sp>
        <p:nvSpPr>
          <p:cNvPr id="43" name="TextBox 42"/>
          <p:cNvSpPr txBox="1"/>
          <p:nvPr/>
        </p:nvSpPr>
        <p:spPr>
          <a:xfrm>
            <a:off x="9264352" y="2348881"/>
            <a:ext cx="1224136" cy="2031325"/>
          </a:xfrm>
          <a:prstGeom prst="rect">
            <a:avLst/>
          </a:prstGeom>
          <a:noFill/>
        </p:spPr>
        <p:txBody>
          <a:bodyPr wrap="square" rtlCol="0">
            <a:spAutoFit/>
          </a:bodyPr>
          <a:lstStyle/>
          <a:p>
            <a:pPr algn="ctr"/>
            <a:r>
              <a:rPr lang="en-GB" sz="1400" dirty="0">
                <a:latin typeface="Calibri" panose="020F0502020204030204" pitchFamily="34" charset="0"/>
              </a:rPr>
              <a:t>Improving Decentralised Public Policies and Programmes: </a:t>
            </a:r>
            <a:r>
              <a:rPr lang="en-GB" sz="1400" i="1" dirty="0">
                <a:latin typeface="Calibri" panose="020F0502020204030204" pitchFamily="34" charset="0"/>
              </a:rPr>
              <a:t>O</a:t>
            </a:r>
            <a:r>
              <a:rPr lang="en-GB" sz="1400" i="1" dirty="0">
                <a:latin typeface="Calibri" panose="020F0502020204030204" pitchFamily="34" charset="0"/>
              </a:rPr>
              <a:t>utcome-driven auditing </a:t>
            </a:r>
            <a:r>
              <a:rPr lang="en-GB" sz="1400" dirty="0">
                <a:latin typeface="Calibri" panose="020F0502020204030204" pitchFamily="34" charset="0"/>
              </a:rPr>
              <a:t>(2017-2019)</a:t>
            </a:r>
            <a:endParaRPr lang="en-GB" sz="1400" dirty="0">
              <a:latin typeface="Calibri" panose="020F0502020204030204" pitchFamily="34" charset="0"/>
            </a:endParaRPr>
          </a:p>
        </p:txBody>
      </p:sp>
      <p:cxnSp>
        <p:nvCxnSpPr>
          <p:cNvPr id="44" name="Straight Connector 43"/>
          <p:cNvCxnSpPr/>
          <p:nvPr/>
        </p:nvCxnSpPr>
        <p:spPr>
          <a:xfrm>
            <a:off x="9912424" y="4421831"/>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832304" y="4902501"/>
            <a:ext cx="1224136" cy="1169551"/>
          </a:xfrm>
          <a:prstGeom prst="rect">
            <a:avLst/>
          </a:prstGeom>
          <a:noFill/>
        </p:spPr>
        <p:txBody>
          <a:bodyPr wrap="square" rtlCol="0">
            <a:spAutoFit/>
          </a:bodyPr>
          <a:lstStyle/>
          <a:p>
            <a:pPr algn="ctr"/>
            <a:r>
              <a:rPr lang="en-GB" sz="1400" dirty="0">
                <a:latin typeface="Calibri" panose="020F0502020204030204" pitchFamily="34" charset="0"/>
              </a:rPr>
              <a:t>SAIs and Good Governance: Phase III (2015-2016)</a:t>
            </a:r>
            <a:endParaRPr lang="en-GB" sz="1400" dirty="0">
              <a:latin typeface="Calibri" panose="020F0502020204030204" pitchFamily="34" charset="0"/>
            </a:endParaRPr>
          </a:p>
        </p:txBody>
      </p:sp>
      <p:cxnSp>
        <p:nvCxnSpPr>
          <p:cNvPr id="46" name="Straight Connector 45"/>
          <p:cNvCxnSpPr/>
          <p:nvPr/>
        </p:nvCxnSpPr>
        <p:spPr>
          <a:xfrm>
            <a:off x="9408368" y="4653136"/>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439816" y="4653136"/>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827748" y="4917597"/>
            <a:ext cx="1224136" cy="954107"/>
          </a:xfrm>
          <a:prstGeom prst="rect">
            <a:avLst/>
          </a:prstGeom>
          <a:noFill/>
        </p:spPr>
        <p:txBody>
          <a:bodyPr wrap="square" rtlCol="0">
            <a:spAutoFit/>
          </a:bodyPr>
          <a:lstStyle/>
          <a:p>
            <a:pPr algn="ctr"/>
            <a:r>
              <a:rPr lang="en-GB" sz="1400" dirty="0">
                <a:latin typeface="Calibri" panose="020F0502020204030204" pitchFamily="34" charset="0"/>
              </a:rPr>
              <a:t>SAIs and Good Governance: Phase I (2014)</a:t>
            </a:r>
            <a:endParaRPr lang="en-GB" sz="1400" dirty="0">
              <a:latin typeface="Calibri" panose="020F0502020204030204" pitchFamily="34" charset="0"/>
            </a:endParaRPr>
          </a:p>
        </p:txBody>
      </p:sp>
      <p:sp>
        <p:nvSpPr>
          <p:cNvPr id="51" name="Rectangle 50"/>
          <p:cNvSpPr/>
          <p:nvPr/>
        </p:nvSpPr>
        <p:spPr>
          <a:xfrm>
            <a:off x="4949374" y="3121224"/>
            <a:ext cx="3378875" cy="307777"/>
          </a:xfrm>
          <a:prstGeom prst="rect">
            <a:avLst/>
          </a:prstGeom>
          <a:solidFill>
            <a:schemeClr val="bg1"/>
          </a:solidFill>
        </p:spPr>
        <p:txBody>
          <a:bodyPr wrap="none">
            <a:spAutoFit/>
          </a:bodyPr>
          <a:lstStyle/>
          <a:p>
            <a:pPr algn="ctr"/>
            <a:r>
              <a:rPr lang="en-GB" sz="1400" dirty="0">
                <a:latin typeface="Calibri" panose="020F0502020204030204" pitchFamily="34" charset="0"/>
              </a:rPr>
              <a:t>OECD-Brazil co-operation agreement signed</a:t>
            </a:r>
            <a:endParaRPr lang="en-GB" sz="1400" dirty="0">
              <a:latin typeface="Calibri" panose="020F0502020204030204" pitchFamily="34" charset="0"/>
            </a:endParaRPr>
          </a:p>
        </p:txBody>
      </p:sp>
      <p:sp>
        <p:nvSpPr>
          <p:cNvPr id="27" name="Rectangle 26"/>
          <p:cNvSpPr/>
          <p:nvPr/>
        </p:nvSpPr>
        <p:spPr>
          <a:xfrm>
            <a:off x="5455916" y="2204865"/>
            <a:ext cx="2368277" cy="307777"/>
          </a:xfrm>
          <a:prstGeom prst="rect">
            <a:avLst/>
          </a:prstGeom>
          <a:solidFill>
            <a:schemeClr val="bg1"/>
          </a:solidFill>
        </p:spPr>
        <p:txBody>
          <a:bodyPr wrap="none">
            <a:spAutoFit/>
          </a:bodyPr>
          <a:lstStyle/>
          <a:p>
            <a:pPr algn="ctr"/>
            <a:r>
              <a:rPr lang="en-GB" sz="1400" i="1" dirty="0">
                <a:latin typeface="Calibri" panose="020F0502020204030204" pitchFamily="34" charset="0"/>
              </a:rPr>
              <a:t>Investing in Youth: Brazil 2014</a:t>
            </a:r>
            <a:endParaRPr lang="en-GB" sz="1400" i="1" dirty="0">
              <a:latin typeface="Calibri" panose="020F0502020204030204" pitchFamily="34" charset="0"/>
            </a:endParaRPr>
          </a:p>
        </p:txBody>
      </p:sp>
      <p:sp>
        <p:nvSpPr>
          <p:cNvPr id="28" name="Rectangle 27"/>
          <p:cNvSpPr/>
          <p:nvPr/>
        </p:nvSpPr>
        <p:spPr>
          <a:xfrm>
            <a:off x="4192704" y="2689176"/>
            <a:ext cx="4855625" cy="307777"/>
          </a:xfrm>
          <a:prstGeom prst="rect">
            <a:avLst/>
          </a:prstGeom>
          <a:solidFill>
            <a:schemeClr val="bg1"/>
          </a:solidFill>
        </p:spPr>
        <p:txBody>
          <a:bodyPr wrap="none">
            <a:spAutoFit/>
          </a:bodyPr>
          <a:lstStyle/>
          <a:p>
            <a:pPr algn="ctr"/>
            <a:r>
              <a:rPr lang="en-US" sz="1400" i="1" dirty="0">
                <a:latin typeface="Calibri" panose="020F0502020204030204" pitchFamily="34" charset="0"/>
              </a:rPr>
              <a:t>Innovation</a:t>
            </a:r>
            <a:r>
              <a:rPr lang="en-US" sz="1400" i="1" dirty="0">
                <a:latin typeface="Calibri" panose="020F0502020204030204" pitchFamily="34" charset="0"/>
              </a:rPr>
              <a:t>, Agricultural Productivity and Sustainability in </a:t>
            </a:r>
            <a:r>
              <a:rPr lang="en-US" sz="1400" i="1" dirty="0">
                <a:latin typeface="Calibri" panose="020F0502020204030204" pitchFamily="34" charset="0"/>
              </a:rPr>
              <a:t>Brazil</a:t>
            </a:r>
            <a:endParaRPr lang="en-GB" sz="1400" i="1" dirty="0">
              <a:latin typeface="Calibri" panose="020F0502020204030204" pitchFamily="34" charset="0"/>
            </a:endParaRPr>
          </a:p>
        </p:txBody>
      </p:sp>
      <p:sp>
        <p:nvSpPr>
          <p:cNvPr id="31" name="Rectangle 30"/>
          <p:cNvSpPr/>
          <p:nvPr/>
        </p:nvSpPr>
        <p:spPr>
          <a:xfrm>
            <a:off x="5159896" y="3553272"/>
            <a:ext cx="2929776" cy="307777"/>
          </a:xfrm>
          <a:prstGeom prst="rect">
            <a:avLst/>
          </a:prstGeom>
          <a:solidFill>
            <a:schemeClr val="bg1"/>
          </a:solidFill>
        </p:spPr>
        <p:txBody>
          <a:bodyPr wrap="none">
            <a:spAutoFit/>
          </a:bodyPr>
          <a:lstStyle/>
          <a:p>
            <a:pPr algn="ctr"/>
            <a:r>
              <a:rPr lang="en-US" sz="1400" i="1" dirty="0">
                <a:latin typeface="Calibri" panose="020F0502020204030204" pitchFamily="34" charset="0"/>
              </a:rPr>
              <a:t>Water Resources Governance in Brazil</a:t>
            </a:r>
            <a:endParaRPr lang="en-GB" sz="1400" i="1" dirty="0">
              <a:latin typeface="Calibri" panose="020F0502020204030204" pitchFamily="34" charset="0"/>
            </a:endParaRPr>
          </a:p>
        </p:txBody>
      </p:sp>
      <p:sp>
        <p:nvSpPr>
          <p:cNvPr id="33" name="Rectangle 32"/>
          <p:cNvSpPr/>
          <p:nvPr/>
        </p:nvSpPr>
        <p:spPr>
          <a:xfrm>
            <a:off x="5735960" y="1753072"/>
            <a:ext cx="1652568" cy="307777"/>
          </a:xfrm>
          <a:prstGeom prst="rect">
            <a:avLst/>
          </a:prstGeom>
          <a:solidFill>
            <a:schemeClr val="bg1"/>
          </a:solidFill>
        </p:spPr>
        <p:txBody>
          <a:bodyPr wrap="none">
            <a:spAutoFit/>
          </a:bodyPr>
          <a:lstStyle/>
          <a:p>
            <a:pPr algn="ctr"/>
            <a:r>
              <a:rPr lang="en-GB" sz="1400" dirty="0">
                <a:latin typeface="Calibri" panose="020F0502020204030204" pitchFamily="34" charset="0"/>
              </a:rPr>
              <a:t>Participation in </a:t>
            </a:r>
            <a:r>
              <a:rPr lang="en-GB" sz="1400" dirty="0">
                <a:latin typeface="Calibri" panose="020F0502020204030204" pitchFamily="34" charset="0"/>
              </a:rPr>
              <a:t>P</a:t>
            </a:r>
            <a:r>
              <a:rPr lang="en-GB" sz="1400" dirty="0">
                <a:latin typeface="Calibri" panose="020F0502020204030204" pitchFamily="34" charset="0"/>
              </a:rPr>
              <a:t>ISA</a:t>
            </a:r>
            <a:endParaRPr lang="en-GB" sz="1400" dirty="0">
              <a:latin typeface="Calibri" panose="020F0502020204030204" pitchFamily="34" charset="0"/>
            </a:endParaRPr>
          </a:p>
        </p:txBody>
      </p:sp>
    </p:spTree>
    <p:extLst>
      <p:ext uri="{BB962C8B-B14F-4D97-AF65-F5344CB8AC3E}">
        <p14:creationId xmlns:p14="http://schemas.microsoft.com/office/powerpoint/2010/main" val="313317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03512" y="1340768"/>
            <a:ext cx="8964488" cy="1944216"/>
          </a:xfrm>
        </p:spPr>
        <p:txBody>
          <a:bodyPr>
            <a:noAutofit/>
          </a:bodyPr>
          <a:lstStyle/>
          <a:p>
            <a:pPr>
              <a:buClr>
                <a:schemeClr val="accent1"/>
              </a:buClr>
              <a:buSzPct val="90000"/>
              <a:buFont typeface="Wingdings" panose="05000000000000000000" pitchFamily="2" charset="2"/>
              <a:buChar char="§"/>
            </a:pPr>
            <a:r>
              <a:rPr lang="en-GB" sz="2000" dirty="0"/>
              <a:t>Financial woes have highlighted limitations in:</a:t>
            </a:r>
          </a:p>
          <a:p>
            <a:pPr lvl="1">
              <a:buClr>
                <a:schemeClr val="accent1"/>
              </a:buClr>
              <a:buSzPct val="90000"/>
              <a:buFont typeface="Wingdings" charset="2"/>
              <a:buChar char="ü"/>
            </a:pPr>
            <a:r>
              <a:rPr lang="en-GB" sz="2000" dirty="0">
                <a:solidFill>
                  <a:srgbClr val="0070C0"/>
                </a:solidFill>
              </a:rPr>
              <a:t>co-ordination</a:t>
            </a:r>
            <a:r>
              <a:rPr lang="en-GB" sz="2000" dirty="0">
                <a:solidFill>
                  <a:srgbClr val="0070C0"/>
                </a:solidFill>
              </a:rPr>
              <a:t>, planning, and risk management; </a:t>
            </a:r>
          </a:p>
          <a:p>
            <a:pPr lvl="1">
              <a:buClr>
                <a:schemeClr val="accent1"/>
              </a:buClr>
              <a:buSzPct val="90000"/>
              <a:buFont typeface="Wingdings" charset="2"/>
              <a:buChar char="ü"/>
            </a:pPr>
            <a:r>
              <a:rPr lang="en-GB" sz="2000" dirty="0">
                <a:solidFill>
                  <a:srgbClr val="0070C0"/>
                </a:solidFill>
              </a:rPr>
              <a:t>flexibility </a:t>
            </a:r>
            <a:r>
              <a:rPr lang="en-GB" sz="2000" dirty="0">
                <a:solidFill>
                  <a:srgbClr val="0070C0"/>
                </a:solidFill>
              </a:rPr>
              <a:t>and responsiveness to economic and social </a:t>
            </a:r>
            <a:r>
              <a:rPr lang="en-GB" sz="2000" dirty="0">
                <a:solidFill>
                  <a:srgbClr val="0070C0"/>
                </a:solidFill>
              </a:rPr>
              <a:t>demands;</a:t>
            </a:r>
            <a:endParaRPr lang="en-GB" sz="2000" dirty="0">
              <a:solidFill>
                <a:srgbClr val="0070C0"/>
              </a:solidFill>
            </a:endParaRPr>
          </a:p>
          <a:p>
            <a:pPr lvl="1">
              <a:buClr>
                <a:schemeClr val="accent1"/>
              </a:buClr>
              <a:buSzPct val="90000"/>
              <a:buFont typeface="Wingdings" charset="2"/>
              <a:buChar char="ü"/>
            </a:pPr>
            <a:r>
              <a:rPr lang="en-GB" sz="2000" dirty="0">
                <a:solidFill>
                  <a:srgbClr val="0070C0"/>
                </a:solidFill>
              </a:rPr>
              <a:t>fairness of </a:t>
            </a:r>
            <a:r>
              <a:rPr lang="en-GB" sz="2000" dirty="0">
                <a:solidFill>
                  <a:srgbClr val="0070C0"/>
                </a:solidFill>
              </a:rPr>
              <a:t>decision making</a:t>
            </a:r>
          </a:p>
          <a:p>
            <a:pPr>
              <a:buClr>
                <a:schemeClr val="accent1"/>
              </a:buClr>
              <a:buSzPct val="90000"/>
              <a:buFont typeface="Wingdings" panose="05000000000000000000" pitchFamily="2" charset="2"/>
              <a:buChar char="§"/>
            </a:pPr>
            <a:r>
              <a:rPr lang="en-GB" sz="2000" dirty="0"/>
              <a:t>Led to a decline in trust and satisfaction with public services</a:t>
            </a:r>
          </a:p>
        </p:txBody>
      </p:sp>
      <p:sp>
        <p:nvSpPr>
          <p:cNvPr id="3" name="Title 2"/>
          <p:cNvSpPr>
            <a:spLocks noGrp="1"/>
          </p:cNvSpPr>
          <p:nvPr>
            <p:ph type="title"/>
          </p:nvPr>
        </p:nvSpPr>
        <p:spPr/>
        <p:txBody>
          <a:bodyPr/>
          <a:lstStyle/>
          <a:p>
            <a:pPr algn="ctr"/>
            <a:r>
              <a:rPr lang="en-GB" dirty="0" smtClean="0"/>
              <a:t>Governance challenges</a:t>
            </a:r>
            <a:endParaRPr lang="en-GB" dirty="0">
              <a:solidFill>
                <a:srgbClr val="7CBF33"/>
              </a:solidFill>
            </a:endParaRPr>
          </a:p>
        </p:txBody>
      </p:sp>
      <p:sp>
        <p:nvSpPr>
          <p:cNvPr id="4" name="Content Placeholder 1"/>
          <p:cNvSpPr txBox="1">
            <a:spLocks/>
          </p:cNvSpPr>
          <p:nvPr/>
        </p:nvSpPr>
        <p:spPr>
          <a:xfrm>
            <a:off x="1991544" y="3618224"/>
            <a:ext cx="8218800" cy="3843224"/>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lang="en-US" sz="2800" kern="1200" dirty="0" smtClean="0">
                <a:solidFill>
                  <a:srgbClr val="0070C0"/>
                </a:solidFill>
                <a:latin typeface="Calibri" panose="020F0502020204030204" pitchFamily="34" charset="0"/>
                <a:ea typeface="+mn-ea"/>
                <a:cs typeface="+mn-cs"/>
              </a:defRPr>
            </a:lvl1pPr>
            <a:lvl2pPr marL="630238" indent="-268288" algn="l" rtl="0" eaLnBrk="1" latinLnBrk="0" hangingPunct="1">
              <a:spcBef>
                <a:spcPts val="672"/>
              </a:spcBef>
              <a:buClr>
                <a:srgbClr val="7CBF33"/>
              </a:buClr>
              <a:buSzPct val="100000"/>
              <a:buFont typeface="Arial" panose="020B0604020202020204" pitchFamily="34" charset="0"/>
              <a:buChar char="•"/>
              <a:defRPr kumimoji="0" lang="en-US" sz="2400" kern="1200" dirty="0" smtClean="0">
                <a:solidFill>
                  <a:schemeClr val="tx1"/>
                </a:solidFill>
                <a:latin typeface="Calibri" panose="020F0502020204030204" pitchFamily="34" charset="0"/>
                <a:ea typeface="+mn-ea"/>
                <a:cs typeface="+mn-cs"/>
              </a:defRPr>
            </a:lvl2pPr>
            <a:lvl3pPr marL="1144800" indent="-230400" algn="l" rtl="0" eaLnBrk="1" latinLnBrk="0" hangingPunct="1">
              <a:spcBef>
                <a:spcPts val="576"/>
              </a:spcBef>
              <a:buClr>
                <a:schemeClr val="tx1"/>
              </a:buClr>
              <a:buSzPct val="70000"/>
              <a:buFont typeface="Wingdings" panose="05000000000000000000" pitchFamily="2" charset="2"/>
              <a:buChar char="§"/>
              <a:defRPr kumimoji="0" lang="en-US" sz="2000" kern="1200" dirty="0" smtClean="0">
                <a:solidFill>
                  <a:srgbClr val="0070C0"/>
                </a:solidFill>
                <a:latin typeface="Calibri" panose="020F0502020204030204" pitchFamily="34" charset="0"/>
                <a:ea typeface="+mn-ea"/>
                <a:cs typeface="+mn-cs"/>
              </a:defRPr>
            </a:lvl3pPr>
            <a:lvl4pPr marL="1602000" indent="-230400" algn="l" rtl="0" eaLnBrk="1" latinLnBrk="0" hangingPunct="1">
              <a:spcBef>
                <a:spcPts val="480"/>
              </a:spcBef>
              <a:buClr>
                <a:schemeClr val="tx1"/>
              </a:buClr>
              <a:buFont typeface="Arial" pitchFamily="34" charset="0"/>
              <a:buChar char="–"/>
              <a:defRPr kumimoji="0" lang="en-US" sz="2000" kern="1200" dirty="0" smtClean="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lang="en-US" sz="2000" kern="1200" dirty="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rgbClr val="0070C0"/>
              </a:buClr>
              <a:buSzPct val="90000"/>
            </a:pPr>
            <a:endParaRPr lang="en-GB" sz="2400" b="1" dirty="0">
              <a:solidFill>
                <a:schemeClr val="bg2">
                  <a:lumMod val="10000"/>
                </a:schemeClr>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1" y="3432648"/>
            <a:ext cx="9144000" cy="3425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74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Governance solutions: the OECD approach</a:t>
            </a:r>
            <a:endParaRPr lang="en-GB" dirty="0"/>
          </a:p>
        </p:txBody>
      </p:sp>
      <p:sp>
        <p:nvSpPr>
          <p:cNvPr id="4" name="Content Placeholder 2"/>
          <p:cNvSpPr txBox="1">
            <a:spLocks/>
          </p:cNvSpPr>
          <p:nvPr/>
        </p:nvSpPr>
        <p:spPr>
          <a:xfrm>
            <a:off x="1992000" y="1384176"/>
            <a:ext cx="8218800" cy="5357192"/>
          </a:xfrm>
          <a:prstGeom prst="rect">
            <a:avLst/>
          </a:prstGeom>
        </p:spPr>
        <p:txBody>
          <a:bodyPr vert="horz">
            <a:normAutofit/>
          </a:bodyPr>
          <a:lstStyle>
            <a:lvl1pPr marL="342000" indent="-342000" algn="l" rtl="0" eaLnBrk="1" latinLnBrk="0" hangingPunct="1">
              <a:spcBef>
                <a:spcPts val="768"/>
              </a:spcBef>
              <a:buClr>
                <a:schemeClr val="tx1"/>
              </a:buClr>
              <a:buFont typeface="Arial" pitchFamily="34" charset="0"/>
              <a:buChar char="•"/>
              <a:defRPr kumimoji="0" lang="en-US" sz="2800" kern="1200" dirty="0" smtClean="0">
                <a:solidFill>
                  <a:srgbClr val="0070C0"/>
                </a:solidFill>
                <a:latin typeface="Calibri" panose="020F0502020204030204" pitchFamily="34" charset="0"/>
                <a:ea typeface="+mn-ea"/>
                <a:cs typeface="+mn-cs"/>
              </a:defRPr>
            </a:lvl1pPr>
            <a:lvl2pPr marL="630238" indent="-268288" algn="l" rtl="0" eaLnBrk="1" latinLnBrk="0" hangingPunct="1">
              <a:spcBef>
                <a:spcPts val="672"/>
              </a:spcBef>
              <a:buClr>
                <a:srgbClr val="7CBF33"/>
              </a:buClr>
              <a:buSzPct val="100000"/>
              <a:buFont typeface="Arial" panose="020B0604020202020204" pitchFamily="34" charset="0"/>
              <a:buChar char="•"/>
              <a:defRPr kumimoji="0" lang="en-US" sz="2400" kern="1200" dirty="0" smtClean="0">
                <a:solidFill>
                  <a:schemeClr val="tx1"/>
                </a:solidFill>
                <a:latin typeface="Calibri" panose="020F0502020204030204" pitchFamily="34" charset="0"/>
                <a:ea typeface="+mn-ea"/>
                <a:cs typeface="+mn-cs"/>
              </a:defRPr>
            </a:lvl2pPr>
            <a:lvl3pPr marL="1144800" indent="-230400" algn="l" rtl="0" eaLnBrk="1" latinLnBrk="0" hangingPunct="1">
              <a:spcBef>
                <a:spcPts val="576"/>
              </a:spcBef>
              <a:buClr>
                <a:schemeClr val="tx1"/>
              </a:buClr>
              <a:buSzPct val="70000"/>
              <a:buFont typeface="Wingdings" panose="05000000000000000000" pitchFamily="2" charset="2"/>
              <a:buChar char="§"/>
              <a:defRPr kumimoji="0" lang="en-US" sz="2000" kern="1200" dirty="0" smtClean="0">
                <a:solidFill>
                  <a:srgbClr val="0070C0"/>
                </a:solidFill>
                <a:latin typeface="Calibri" panose="020F0502020204030204" pitchFamily="34" charset="0"/>
                <a:ea typeface="+mn-ea"/>
                <a:cs typeface="+mn-cs"/>
              </a:defRPr>
            </a:lvl3pPr>
            <a:lvl4pPr marL="1602000" indent="-230400" algn="l" rtl="0" eaLnBrk="1" latinLnBrk="0" hangingPunct="1">
              <a:spcBef>
                <a:spcPts val="480"/>
              </a:spcBef>
              <a:buClr>
                <a:schemeClr val="tx1"/>
              </a:buClr>
              <a:buFont typeface="Arial" pitchFamily="34" charset="0"/>
              <a:buChar char="–"/>
              <a:defRPr kumimoji="0" lang="en-US" sz="2000" kern="1200" dirty="0" smtClean="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lang="en-US" sz="2000" kern="1200" dirty="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chemeClr val="accent1"/>
              </a:buClr>
              <a:buFont typeface="Wingdings" charset="2"/>
              <a:buChar char="§"/>
            </a:pPr>
            <a:r>
              <a:rPr lang="en-GB" sz="2400" dirty="0"/>
              <a:t>The new context </a:t>
            </a:r>
            <a:r>
              <a:rPr lang="en-GB" sz="2400" dirty="0"/>
              <a:t>demands </a:t>
            </a:r>
            <a:r>
              <a:rPr lang="en-GB" sz="2400" dirty="0"/>
              <a:t>new </a:t>
            </a:r>
            <a:r>
              <a:rPr lang="en-GB" sz="2400" dirty="0"/>
              <a:t>analytical approaches and a </a:t>
            </a:r>
            <a:r>
              <a:rPr lang="en-GB" sz="2400" b="1" dirty="0"/>
              <a:t>whole</a:t>
            </a:r>
            <a:r>
              <a:rPr lang="en-GB" sz="2400" b="1" dirty="0"/>
              <a:t>-of-government </a:t>
            </a:r>
            <a:r>
              <a:rPr lang="en-GB" sz="2400" b="1" dirty="0"/>
              <a:t>approach</a:t>
            </a:r>
            <a:r>
              <a:rPr lang="en-GB" sz="2400" dirty="0"/>
              <a:t> </a:t>
            </a:r>
          </a:p>
          <a:p>
            <a:pPr>
              <a:buClr>
                <a:schemeClr val="accent1"/>
              </a:buClr>
              <a:buFont typeface="Wingdings" charset="2"/>
              <a:buChar char="§"/>
            </a:pPr>
            <a:r>
              <a:rPr lang="en-GB" sz="2400" dirty="0"/>
              <a:t>Doing more with less </a:t>
            </a:r>
            <a:r>
              <a:rPr lang="en-GB" sz="2400" dirty="0"/>
              <a:t>is </a:t>
            </a:r>
            <a:r>
              <a:rPr lang="en-GB" sz="2400" dirty="0"/>
              <a:t>the name of the game </a:t>
            </a:r>
          </a:p>
          <a:p>
            <a:pPr>
              <a:buClr>
                <a:schemeClr val="accent1"/>
              </a:buClr>
              <a:buFont typeface="Wingdings" charset="2"/>
              <a:buChar char="§"/>
            </a:pPr>
            <a:r>
              <a:rPr lang="en-GB" sz="2400" dirty="0"/>
              <a:t>Inclusiveness and transparency in approaches and outcomes</a:t>
            </a:r>
          </a:p>
          <a:p>
            <a:pPr>
              <a:buClr>
                <a:schemeClr val="accent1"/>
              </a:buClr>
              <a:buFont typeface="Wingdings" charset="2"/>
              <a:buChar char="§"/>
            </a:pPr>
            <a:r>
              <a:rPr lang="en-GB" sz="2400" dirty="0"/>
              <a:t>A </a:t>
            </a:r>
            <a:r>
              <a:rPr lang="en-GB" sz="2400" dirty="0"/>
              <a:t>“strategic and open state” capable of facing governance challenges ensures:</a:t>
            </a:r>
          </a:p>
          <a:p>
            <a:pPr lvl="1">
              <a:buClr>
                <a:schemeClr val="accent1"/>
              </a:buClr>
              <a:buFont typeface="Wingdings" charset="2"/>
              <a:buChar char="ü"/>
            </a:pPr>
            <a:r>
              <a:rPr lang="en-GB" dirty="0">
                <a:solidFill>
                  <a:srgbClr val="0070C0"/>
                </a:solidFill>
              </a:rPr>
              <a:t>Integrity </a:t>
            </a:r>
          </a:p>
          <a:p>
            <a:pPr lvl="1">
              <a:buClr>
                <a:schemeClr val="accent1"/>
              </a:buClr>
              <a:buFont typeface="Wingdings" charset="2"/>
              <a:buChar char="ü"/>
            </a:pPr>
            <a:r>
              <a:rPr lang="en-GB" dirty="0">
                <a:solidFill>
                  <a:srgbClr val="0070C0"/>
                </a:solidFill>
              </a:rPr>
              <a:t>Reliability</a:t>
            </a:r>
          </a:p>
          <a:p>
            <a:pPr lvl="1">
              <a:buClr>
                <a:schemeClr val="accent1"/>
              </a:buClr>
              <a:buFont typeface="Wingdings" charset="2"/>
              <a:buChar char="ü"/>
            </a:pPr>
            <a:r>
              <a:rPr lang="en-GB" dirty="0">
                <a:solidFill>
                  <a:srgbClr val="0070C0"/>
                </a:solidFill>
              </a:rPr>
              <a:t>Openness and inclusiveness</a:t>
            </a:r>
          </a:p>
          <a:p>
            <a:pPr lvl="1">
              <a:buClr>
                <a:schemeClr val="accent1"/>
              </a:buClr>
              <a:buFont typeface="Wingdings" charset="2"/>
              <a:buChar char="ü"/>
            </a:pPr>
            <a:r>
              <a:rPr lang="en-GB" dirty="0">
                <a:solidFill>
                  <a:srgbClr val="0070C0"/>
                </a:solidFill>
              </a:rPr>
              <a:t>Risk management</a:t>
            </a:r>
          </a:p>
          <a:p>
            <a:pPr lvl="1">
              <a:buClr>
                <a:schemeClr val="accent1"/>
              </a:buClr>
              <a:buFont typeface="Wingdings" charset="2"/>
              <a:buChar char="ü"/>
            </a:pPr>
            <a:r>
              <a:rPr lang="en-GB" dirty="0">
                <a:solidFill>
                  <a:srgbClr val="0070C0"/>
                </a:solidFill>
              </a:rPr>
              <a:t>Responsiveness</a:t>
            </a:r>
          </a:p>
          <a:p>
            <a:pPr lvl="1">
              <a:buClr>
                <a:schemeClr val="accent1"/>
              </a:buClr>
            </a:pPr>
            <a:endParaRPr lang="en-GB" dirty="0"/>
          </a:p>
          <a:p>
            <a:pPr lvl="1">
              <a:buClr>
                <a:schemeClr val="accent1"/>
              </a:buClr>
            </a:pPr>
            <a:endParaRPr lang="en-GB" dirty="0"/>
          </a:p>
          <a:p>
            <a:pPr>
              <a:buClr>
                <a:schemeClr val="accent1"/>
              </a:buClr>
            </a:pPr>
            <a:endParaRPr lang="en-GB" sz="2400" dirty="0"/>
          </a:p>
        </p:txBody>
      </p:sp>
    </p:spTree>
    <p:extLst>
      <p:ext uri="{BB962C8B-B14F-4D97-AF65-F5344CB8AC3E}">
        <p14:creationId xmlns:p14="http://schemas.microsoft.com/office/powerpoint/2010/main" val="1827504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2000" y="1412776"/>
            <a:ext cx="8218800" cy="5544616"/>
          </a:xfrm>
        </p:spPr>
        <p:txBody>
          <a:bodyPr>
            <a:noAutofit/>
          </a:bodyPr>
          <a:lstStyle/>
          <a:p>
            <a:pPr>
              <a:buClr>
                <a:schemeClr val="accent1"/>
              </a:buClr>
              <a:buFont typeface="Wingdings" charset="2"/>
              <a:buChar char="§"/>
            </a:pPr>
            <a:r>
              <a:rPr lang="en-GB" sz="2400" b="1" dirty="0"/>
              <a:t>Focus on establishing a robust evidence base</a:t>
            </a:r>
          </a:p>
          <a:p>
            <a:pPr lvl="1">
              <a:buClr>
                <a:schemeClr val="accent1"/>
              </a:buClr>
              <a:buFont typeface="Wingdings" charset="2"/>
              <a:buChar char="§"/>
            </a:pPr>
            <a:r>
              <a:rPr lang="en-GB" dirty="0"/>
              <a:t>Government at a Glance, Economic Outlook</a:t>
            </a:r>
          </a:p>
          <a:p>
            <a:pPr>
              <a:buClr>
                <a:schemeClr val="accent1"/>
              </a:buClr>
              <a:buFont typeface="Wingdings" charset="2"/>
              <a:buChar char="§"/>
            </a:pPr>
            <a:r>
              <a:rPr lang="en-GB" sz="2400" b="1" dirty="0"/>
              <a:t>Focus on aligning good practices</a:t>
            </a:r>
          </a:p>
          <a:p>
            <a:pPr lvl="1">
              <a:buClr>
                <a:schemeClr val="accent1"/>
              </a:buClr>
              <a:buFont typeface="Wingdings" charset="2"/>
              <a:buChar char="§"/>
            </a:pPr>
            <a:r>
              <a:rPr lang="en-GB" dirty="0" smtClean="0"/>
              <a:t>OECD Recommendation on enhancing integrity in Public Procurement, Principles of Budgetary </a:t>
            </a:r>
            <a:r>
              <a:rPr lang="en-GB" dirty="0"/>
              <a:t>G</a:t>
            </a:r>
            <a:r>
              <a:rPr lang="en-GB" dirty="0" smtClean="0"/>
              <a:t>overnance, The OECD Anti-Bribery convention</a:t>
            </a:r>
          </a:p>
          <a:p>
            <a:pPr>
              <a:buClr>
                <a:schemeClr val="accent1"/>
              </a:buClr>
              <a:buFont typeface="Wingdings" charset="2"/>
              <a:buChar char="§"/>
            </a:pPr>
            <a:r>
              <a:rPr lang="en-GB" sz="2400" b="1" dirty="0"/>
              <a:t>Making country-specific applications</a:t>
            </a:r>
          </a:p>
          <a:p>
            <a:pPr lvl="1">
              <a:buClr>
                <a:schemeClr val="accent1"/>
              </a:buClr>
              <a:buFont typeface="Wingdings" charset="2"/>
              <a:buChar char="§"/>
            </a:pPr>
            <a:r>
              <a:rPr lang="en-GB" dirty="0" smtClean="0"/>
              <a:t>Public Governance Reviews, Integrity Reviews, Economic Surveys</a:t>
            </a:r>
            <a:endParaRPr lang="en-GB" dirty="0"/>
          </a:p>
          <a:p>
            <a:pPr>
              <a:buClr>
                <a:schemeClr val="accent1"/>
              </a:buClr>
              <a:buFont typeface="Wingdings" charset="2"/>
              <a:buChar char="§"/>
            </a:pPr>
            <a:r>
              <a:rPr lang="en-GB" sz="2400" b="1" dirty="0"/>
              <a:t>Accompanying countries and institutions in the long-term</a:t>
            </a:r>
          </a:p>
          <a:p>
            <a:pPr lvl="1">
              <a:buClr>
                <a:schemeClr val="accent1"/>
              </a:buClr>
              <a:buFont typeface="Wingdings" charset="2"/>
              <a:buChar char="§"/>
            </a:pPr>
            <a:r>
              <a:rPr lang="en-GB" dirty="0" smtClean="0"/>
              <a:t>Progress and follow-up reports</a:t>
            </a:r>
          </a:p>
        </p:txBody>
      </p:sp>
      <p:sp>
        <p:nvSpPr>
          <p:cNvPr id="3" name="Title 2"/>
          <p:cNvSpPr>
            <a:spLocks noGrp="1"/>
          </p:cNvSpPr>
          <p:nvPr>
            <p:ph type="title"/>
          </p:nvPr>
        </p:nvSpPr>
        <p:spPr/>
        <p:txBody>
          <a:bodyPr/>
          <a:lstStyle/>
          <a:p>
            <a:pPr algn="ctr"/>
            <a:r>
              <a:rPr lang="en-GB" dirty="0" smtClean="0"/>
              <a:t>Striving for Good Governance</a:t>
            </a:r>
            <a:endParaRPr lang="en-GB" dirty="0"/>
          </a:p>
        </p:txBody>
      </p:sp>
    </p:spTree>
    <p:extLst>
      <p:ext uri="{BB962C8B-B14F-4D97-AF65-F5344CB8AC3E}">
        <p14:creationId xmlns:p14="http://schemas.microsoft.com/office/powerpoint/2010/main" val="4006678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91544" y="1412776"/>
            <a:ext cx="8218800" cy="5067360"/>
          </a:xfrm>
        </p:spPr>
        <p:txBody>
          <a:bodyPr>
            <a:normAutofit fontScale="85000" lnSpcReduction="20000"/>
          </a:bodyPr>
          <a:lstStyle/>
          <a:p>
            <a:pPr>
              <a:buClr>
                <a:schemeClr val="accent1"/>
              </a:buClr>
              <a:buFont typeface="Wingdings" charset="2"/>
              <a:buChar char="§"/>
            </a:pPr>
            <a:r>
              <a:rPr lang="en-GB" dirty="0" smtClean="0"/>
              <a:t>Supporting SAIs in </a:t>
            </a:r>
            <a:r>
              <a:rPr lang="en-GB" i="1" dirty="0" smtClean="0"/>
              <a:t>meeting the expectations </a:t>
            </a:r>
            <a:r>
              <a:rPr lang="en-GB" dirty="0" smtClean="0"/>
              <a:t/>
            </a:r>
            <a:br>
              <a:rPr lang="en-GB" dirty="0" smtClean="0"/>
            </a:br>
            <a:r>
              <a:rPr lang="en-GB" dirty="0" smtClean="0"/>
              <a:t>of the 21</a:t>
            </a:r>
            <a:r>
              <a:rPr lang="en-GB" baseline="30000" dirty="0" smtClean="0"/>
              <a:t>st</a:t>
            </a:r>
            <a:r>
              <a:rPr lang="en-GB" dirty="0" smtClean="0"/>
              <a:t> century</a:t>
            </a:r>
          </a:p>
          <a:p>
            <a:pPr>
              <a:buClr>
                <a:schemeClr val="accent1"/>
              </a:buClr>
              <a:buFont typeface="Wingdings" charset="2"/>
              <a:buChar char="§"/>
            </a:pPr>
            <a:r>
              <a:rPr lang="en-GB" dirty="0" smtClean="0"/>
              <a:t>Linking governance challenges with objective oversight, insight and foresight</a:t>
            </a:r>
          </a:p>
          <a:p>
            <a:pPr marL="0" indent="0">
              <a:buClr>
                <a:schemeClr val="accent1"/>
              </a:buClr>
              <a:buNone/>
            </a:pPr>
            <a:endParaRPr lang="en-GB" dirty="0" smtClean="0"/>
          </a:p>
          <a:p>
            <a:pPr>
              <a:buClr>
                <a:schemeClr val="accent1"/>
              </a:buClr>
              <a:buFont typeface="Wingdings" charset="2"/>
              <a:buChar char="§"/>
            </a:pPr>
            <a:r>
              <a:rPr lang="en-GB" b="1" dirty="0" smtClean="0"/>
              <a:t>Capability</a:t>
            </a:r>
            <a:r>
              <a:rPr lang="en-GB" dirty="0" smtClean="0"/>
              <a:t>: Review of Chile’s Supreme Audit Institution, and the Moroccan Court of Accounts – in supporting SAI capacity</a:t>
            </a:r>
          </a:p>
          <a:p>
            <a:pPr>
              <a:buClr>
                <a:schemeClr val="accent1"/>
              </a:buClr>
              <a:buFont typeface="Wingdings" charset="2"/>
              <a:buChar char="§"/>
            </a:pPr>
            <a:r>
              <a:rPr lang="en-GB" b="1" dirty="0" smtClean="0"/>
              <a:t>Thematic</a:t>
            </a:r>
            <a:r>
              <a:rPr lang="en-GB" dirty="0" smtClean="0"/>
              <a:t>: SAIs and Good Governance, and oversight of decentralised government policies – in support of SAIs for SDGs and the Working Group on KNIs</a:t>
            </a:r>
          </a:p>
          <a:p>
            <a:pPr>
              <a:buClr>
                <a:schemeClr val="accent1"/>
              </a:buClr>
              <a:buFont typeface="Wingdings" charset="2"/>
              <a:buChar char="§"/>
            </a:pPr>
            <a:r>
              <a:rPr lang="en-GB" b="1" dirty="0"/>
              <a:t>National Auditing </a:t>
            </a:r>
            <a:r>
              <a:rPr lang="en-GB" b="1" dirty="0" smtClean="0"/>
              <a:t>System</a:t>
            </a:r>
            <a:r>
              <a:rPr lang="en-GB" dirty="0" smtClean="0"/>
              <a:t>: </a:t>
            </a:r>
            <a:r>
              <a:rPr lang="en-GB" dirty="0"/>
              <a:t>Review of </a:t>
            </a:r>
            <a:r>
              <a:rPr lang="en-GB" dirty="0" smtClean="0"/>
              <a:t>Mexico – </a:t>
            </a:r>
            <a:r>
              <a:rPr lang="en-GB" dirty="0"/>
              <a:t>in support of </a:t>
            </a:r>
            <a:r>
              <a:rPr lang="en-GB" dirty="0" smtClean="0"/>
              <a:t>OLACEFs’ Anti-Corruption </a:t>
            </a:r>
            <a:r>
              <a:rPr lang="en-GB" dirty="0"/>
              <a:t>initiatives</a:t>
            </a:r>
          </a:p>
          <a:p>
            <a:pPr>
              <a:buClr>
                <a:schemeClr val="accent1"/>
              </a:buClr>
              <a:buFont typeface="Wingdings" charset="2"/>
              <a:buChar char="§"/>
            </a:pPr>
            <a:r>
              <a:rPr lang="en-GB" b="1" dirty="0" smtClean="0"/>
              <a:t>International</a:t>
            </a:r>
            <a:r>
              <a:rPr lang="en-GB" dirty="0" smtClean="0"/>
              <a:t>: OECD-TCU’s SAIs and Good Governance – in support of INTOSAI’s Value and Benefits for Citizens</a:t>
            </a:r>
          </a:p>
        </p:txBody>
      </p:sp>
      <p:sp>
        <p:nvSpPr>
          <p:cNvPr id="3" name="Title 2"/>
          <p:cNvSpPr>
            <a:spLocks noGrp="1"/>
          </p:cNvSpPr>
          <p:nvPr>
            <p:ph type="title"/>
          </p:nvPr>
        </p:nvSpPr>
        <p:spPr/>
        <p:txBody>
          <a:bodyPr/>
          <a:lstStyle/>
          <a:p>
            <a:r>
              <a:rPr lang="en-GB" dirty="0" smtClean="0"/>
              <a:t>Our work with SAIs</a:t>
            </a:r>
            <a:endParaRPr lang="en-GB" i="1"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0336" y="193324"/>
            <a:ext cx="1356644" cy="1796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5199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5640" y="2036456"/>
            <a:ext cx="7128792" cy="2400657"/>
          </a:xfrm>
        </p:spPr>
        <p:txBody>
          <a:bodyPr/>
          <a:lstStyle/>
          <a:p>
            <a:r>
              <a:rPr lang="en-GB" dirty="0" smtClean="0"/>
              <a:t>supreme audit institutions and good governance:</a:t>
            </a:r>
            <a:br>
              <a:rPr lang="en-GB" dirty="0" smtClean="0"/>
            </a:br>
            <a:r>
              <a:rPr lang="en-GB" sz="2800" i="1" dirty="0"/>
              <a:t>oversight, insight and foresight</a:t>
            </a:r>
            <a:endParaRPr lang="en-GB" sz="2800" i="1" dirty="0"/>
          </a:p>
        </p:txBody>
      </p:sp>
      <p:sp>
        <p:nvSpPr>
          <p:cNvPr id="3" name="TextBox 2"/>
          <p:cNvSpPr txBox="1"/>
          <p:nvPr/>
        </p:nvSpPr>
        <p:spPr>
          <a:xfrm>
            <a:off x="1703513" y="5775647"/>
            <a:ext cx="6237733" cy="923330"/>
          </a:xfrm>
          <a:prstGeom prst="rect">
            <a:avLst/>
          </a:prstGeom>
          <a:noFill/>
        </p:spPr>
        <p:txBody>
          <a:bodyPr wrap="none" rtlCol="0">
            <a:spAutoFit/>
          </a:bodyPr>
          <a:lstStyle/>
          <a:p>
            <a:r>
              <a:rPr lang="en-GB" dirty="0">
                <a:solidFill>
                  <a:schemeClr val="bg1"/>
                </a:solidFill>
                <a:latin typeface="+mj-lt"/>
              </a:rPr>
              <a:t>Alison McMeekin</a:t>
            </a:r>
            <a:endParaRPr lang="en-GB" dirty="0">
              <a:solidFill>
                <a:schemeClr val="bg1"/>
              </a:solidFill>
              <a:latin typeface="+mj-lt"/>
            </a:endParaRPr>
          </a:p>
          <a:p>
            <a:r>
              <a:rPr lang="en-GB" dirty="0">
                <a:solidFill>
                  <a:schemeClr val="bg1"/>
                </a:solidFill>
                <a:latin typeface="+mj-lt"/>
              </a:rPr>
              <a:t>Policy Analyst, Public Sector Integrity</a:t>
            </a:r>
          </a:p>
          <a:p>
            <a:r>
              <a:rPr lang="en-GB" dirty="0">
                <a:solidFill>
                  <a:schemeClr val="bg1"/>
                </a:solidFill>
                <a:latin typeface="+mj-lt"/>
              </a:rPr>
              <a:t>Public Governance and Territorial Development Directorate</a:t>
            </a:r>
            <a:endParaRPr lang="en-GB" dirty="0">
              <a:solidFill>
                <a:schemeClr val="bg1"/>
              </a:solidFill>
              <a:latin typeface="+mj-lt"/>
            </a:endParaRPr>
          </a:p>
        </p:txBody>
      </p:sp>
    </p:spTree>
    <p:extLst>
      <p:ext uri="{BB962C8B-B14F-4D97-AF65-F5344CB8AC3E}">
        <p14:creationId xmlns:p14="http://schemas.microsoft.com/office/powerpoint/2010/main" val="2784742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75520" y="1602000"/>
            <a:ext cx="8640960" cy="5067360"/>
          </a:xfrm>
        </p:spPr>
        <p:txBody>
          <a:bodyPr>
            <a:normAutofit fontScale="92500" lnSpcReduction="10000"/>
          </a:bodyPr>
          <a:lstStyle/>
          <a:p>
            <a:pPr>
              <a:buClr>
                <a:schemeClr val="accent1"/>
              </a:buClr>
              <a:buFont typeface="Wingdings" charset="2"/>
              <a:buChar char="§"/>
            </a:pPr>
            <a:r>
              <a:rPr lang="en-GB" sz="2400" b="1" dirty="0">
                <a:solidFill>
                  <a:srgbClr val="4F81BD"/>
                </a:solidFill>
              </a:rPr>
              <a:t>Background</a:t>
            </a:r>
            <a:r>
              <a:rPr lang="en-GB" sz="2400" dirty="0">
                <a:solidFill>
                  <a:srgbClr val="4F81BD"/>
                </a:solidFill>
              </a:rPr>
              <a:t>: there is an evolution in SAI work and an opportunity to link it with governance challenges</a:t>
            </a:r>
          </a:p>
          <a:p>
            <a:pPr>
              <a:buClr>
                <a:schemeClr val="accent1"/>
              </a:buClr>
              <a:buFont typeface="Wingdings" charset="2"/>
              <a:buChar char="§"/>
            </a:pPr>
            <a:endParaRPr lang="en-GB" sz="2400" dirty="0">
              <a:solidFill>
                <a:srgbClr val="4F81BD"/>
              </a:solidFill>
            </a:endParaRPr>
          </a:p>
          <a:p>
            <a:pPr marL="0" indent="0" algn="ctr">
              <a:buClr>
                <a:schemeClr val="accent1"/>
              </a:buClr>
              <a:buNone/>
            </a:pPr>
            <a:r>
              <a:rPr lang="en-GB" sz="2400" i="1" dirty="0">
                <a:solidFill>
                  <a:srgbClr val="4F81BD"/>
                </a:solidFill>
              </a:rPr>
              <a:t>“Supreme Audit Institutions and Good Governance: oversight, insight and foresight” </a:t>
            </a:r>
            <a:r>
              <a:rPr lang="en-GB" sz="2400" dirty="0">
                <a:solidFill>
                  <a:srgbClr val="4F81BD"/>
                </a:solidFill>
              </a:rPr>
              <a:t>systematically maps the contributions of SAIs against key functions of the policy cycle </a:t>
            </a:r>
            <a:endParaRPr lang="en-GB" sz="2400" dirty="0">
              <a:solidFill>
                <a:srgbClr val="4F81BD"/>
              </a:solidFill>
            </a:endParaRPr>
          </a:p>
          <a:p>
            <a:pPr marL="0" indent="0">
              <a:buClr>
                <a:schemeClr val="accent1"/>
              </a:buClr>
              <a:buNone/>
            </a:pPr>
            <a:endParaRPr lang="en-GB" sz="2400" dirty="0">
              <a:solidFill>
                <a:srgbClr val="4F81BD"/>
              </a:solidFill>
            </a:endParaRPr>
          </a:p>
          <a:p>
            <a:pPr>
              <a:buClr>
                <a:schemeClr val="accent1"/>
              </a:buClr>
              <a:buSzPct val="90000"/>
              <a:buFont typeface="Wingdings" panose="05000000000000000000" pitchFamily="2" charset="2"/>
              <a:buChar char="§"/>
            </a:pPr>
            <a:r>
              <a:rPr lang="en-GB" sz="2400" b="1" dirty="0">
                <a:solidFill>
                  <a:srgbClr val="4F81BD"/>
                </a:solidFill>
              </a:rPr>
              <a:t>Purpose</a:t>
            </a:r>
            <a:r>
              <a:rPr lang="en-GB" sz="2400" dirty="0">
                <a:solidFill>
                  <a:srgbClr val="4F81BD"/>
                </a:solidFill>
              </a:rPr>
              <a:t> of the study is to facilitate SAI contribution </a:t>
            </a:r>
            <a:r>
              <a:rPr lang="en-GB" sz="2400" dirty="0">
                <a:solidFill>
                  <a:srgbClr val="4F81BD"/>
                </a:solidFill>
              </a:rPr>
              <a:t>to strengthening </a:t>
            </a:r>
            <a:r>
              <a:rPr lang="en-GB" sz="2400" dirty="0">
                <a:solidFill>
                  <a:srgbClr val="4F81BD"/>
                </a:solidFill>
              </a:rPr>
              <a:t>good governance, through their audit and counselling work</a:t>
            </a:r>
          </a:p>
          <a:p>
            <a:pPr>
              <a:buClr>
                <a:schemeClr val="accent1"/>
              </a:buClr>
              <a:buSzPct val="90000"/>
              <a:buFont typeface="Wingdings" panose="05000000000000000000" pitchFamily="2" charset="2"/>
              <a:buChar char="§"/>
            </a:pPr>
            <a:r>
              <a:rPr lang="en-GB" sz="2400" b="1" dirty="0">
                <a:solidFill>
                  <a:srgbClr val="4F81BD"/>
                </a:solidFill>
              </a:rPr>
              <a:t>Objective</a:t>
            </a:r>
            <a:r>
              <a:rPr lang="en-GB" sz="2400" dirty="0">
                <a:solidFill>
                  <a:srgbClr val="4F81BD"/>
                </a:solidFill>
              </a:rPr>
              <a:t> is to inform and inspire dialogues on the role of the SAI </a:t>
            </a:r>
          </a:p>
          <a:p>
            <a:pPr lvl="0">
              <a:buClr>
                <a:schemeClr val="accent1"/>
              </a:buClr>
              <a:buSzPct val="90000"/>
              <a:buFont typeface="Wingdings" panose="05000000000000000000" pitchFamily="2" charset="2"/>
              <a:buChar char="§"/>
            </a:pPr>
            <a:r>
              <a:rPr lang="en-GB" sz="2400" b="1" dirty="0">
                <a:solidFill>
                  <a:srgbClr val="4F81BD"/>
                </a:solidFill>
              </a:rPr>
              <a:t>Approach is to </a:t>
            </a:r>
            <a:r>
              <a:rPr lang="en-GB" sz="2400" dirty="0"/>
              <a:t>link </a:t>
            </a:r>
            <a:r>
              <a:rPr lang="en-GB" sz="2400" dirty="0"/>
              <a:t>examples of audit work with governance challenges</a:t>
            </a:r>
            <a:r>
              <a:rPr lang="en-GB" sz="2400" b="1" dirty="0"/>
              <a:t> </a:t>
            </a:r>
            <a:endParaRPr lang="en-GB" sz="2400" dirty="0"/>
          </a:p>
          <a:p>
            <a:pPr>
              <a:buClr>
                <a:schemeClr val="accent1"/>
              </a:buClr>
              <a:buSzPct val="90000"/>
              <a:buFont typeface="Wingdings" panose="05000000000000000000" pitchFamily="2" charset="2"/>
              <a:buChar char="§"/>
            </a:pPr>
            <a:r>
              <a:rPr lang="en-GB" sz="2400" b="1" dirty="0">
                <a:solidFill>
                  <a:srgbClr val="4F81BD"/>
                </a:solidFill>
              </a:rPr>
              <a:t>Based on experiences in</a:t>
            </a:r>
            <a:r>
              <a:rPr lang="en-GB" sz="2400" dirty="0">
                <a:solidFill>
                  <a:srgbClr val="4F81BD"/>
                </a:solidFill>
              </a:rPr>
              <a:t>: </a:t>
            </a:r>
            <a:r>
              <a:rPr lang="en-GB" sz="2400" dirty="0">
                <a:solidFill>
                  <a:schemeClr val="accent1"/>
                </a:solidFill>
              </a:rPr>
              <a:t>Brazil, Canada, Chile, France, Korea, Netherlands, Poland, Portugal, South Africa and the  United States.</a:t>
            </a:r>
          </a:p>
          <a:p>
            <a:pPr>
              <a:buClr>
                <a:schemeClr val="accent1"/>
              </a:buClr>
              <a:buFont typeface="Wingdings" charset="2"/>
              <a:buChar char="§"/>
            </a:pPr>
            <a:endParaRPr lang="en-GB" sz="2400" dirty="0">
              <a:solidFill>
                <a:srgbClr val="4F81BD"/>
              </a:solidFill>
            </a:endParaRPr>
          </a:p>
          <a:p>
            <a:pPr>
              <a:buClr>
                <a:schemeClr val="accent1"/>
              </a:buClr>
              <a:buFont typeface="Wingdings" charset="2"/>
              <a:buChar char="§"/>
            </a:pPr>
            <a:endParaRPr lang="en-GB" sz="2400" dirty="0">
              <a:solidFill>
                <a:schemeClr val="accent1"/>
              </a:solidFill>
            </a:endParaRPr>
          </a:p>
        </p:txBody>
      </p:sp>
      <p:sp>
        <p:nvSpPr>
          <p:cNvPr id="3" name="Title 2"/>
          <p:cNvSpPr>
            <a:spLocks noGrp="1"/>
          </p:cNvSpPr>
          <p:nvPr>
            <p:ph type="title"/>
          </p:nvPr>
        </p:nvSpPr>
        <p:spPr/>
        <p:txBody>
          <a:bodyPr/>
          <a:lstStyle/>
          <a:p>
            <a:r>
              <a:rPr lang="en-GB" b="1" dirty="0" smtClean="0"/>
              <a:t>SAIs and Good Governance</a:t>
            </a:r>
            <a:endParaRPr lang="en-GB" dirty="0"/>
          </a:p>
        </p:txBody>
      </p:sp>
    </p:spTree>
    <p:extLst>
      <p:ext uri="{BB962C8B-B14F-4D97-AF65-F5344CB8AC3E}">
        <p14:creationId xmlns:p14="http://schemas.microsoft.com/office/powerpoint/2010/main" val="972823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OCDE_Français_blanc</Template>
  <TotalTime>5907</TotalTime>
  <Words>4016</Words>
  <Application>Microsoft Office PowerPoint</Application>
  <PresentationFormat>Widescreen</PresentationFormat>
  <Paragraphs>368</Paragraphs>
  <Slides>26</Slides>
  <Notes>21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26</vt:i4>
      </vt:variant>
    </vt:vector>
  </HeadingPairs>
  <TitlesOfParts>
    <vt:vector size="33" baseType="lpstr">
      <vt:lpstr>Arial</vt:lpstr>
      <vt:lpstr>Calibri</vt:lpstr>
      <vt:lpstr>Georgia</vt:lpstr>
      <vt:lpstr>Helvetica 65 Medium</vt:lpstr>
      <vt:lpstr>Times New Roman</vt:lpstr>
      <vt:lpstr>Wingdings</vt:lpstr>
      <vt:lpstr>OCDE_Français_blanc</vt:lpstr>
      <vt:lpstr>Key Partners and partnerships:  The OECD, brazil and TCU</vt:lpstr>
      <vt:lpstr>The OECD Today</vt:lpstr>
      <vt:lpstr>Active with Brazil </vt:lpstr>
      <vt:lpstr>Governance challenges</vt:lpstr>
      <vt:lpstr>Governance solutions: the OECD approach</vt:lpstr>
      <vt:lpstr>Striving for Good Governance</vt:lpstr>
      <vt:lpstr>Our work with SAIs</vt:lpstr>
      <vt:lpstr>supreme audit institutions and good governance: oversight, insight and foresight</vt:lpstr>
      <vt:lpstr>SAIs and Good Governance</vt:lpstr>
      <vt:lpstr>1. SAIs are active in providing oversight, insight and foresight on the policy cycle</vt:lpstr>
      <vt:lpstr>Main findings</vt:lpstr>
      <vt:lpstr>1. SAIs are active in providing oversight, insight and foresight on the policy cycle</vt:lpstr>
      <vt:lpstr>1. SAIs are active in providing oversight, insight and foresight on the policy cycle</vt:lpstr>
      <vt:lpstr>1. SAIs are active in providing oversight, insight and foresight on the policy cycle</vt:lpstr>
      <vt:lpstr>2. SAIs are getting innovative – diversity in the audit portfolio</vt:lpstr>
      <vt:lpstr>3. Taking initiative and being responsive</vt:lpstr>
      <vt:lpstr>4. SAIs’ limitations have a lot to do with factors within their control </vt:lpstr>
      <vt:lpstr>5. A greater awareness of the role of SAIs will support relevance and impact</vt:lpstr>
      <vt:lpstr> LOOKING TO THE FUTURE:   </vt:lpstr>
      <vt:lpstr>Key Issues in the Brazilian auditing environment</vt:lpstr>
      <vt:lpstr>Recent audits in Brazil highlight challenges in the use of indicators in key sectors</vt:lpstr>
      <vt:lpstr>Linking Governance Arrangements with Outcomes</vt:lpstr>
      <vt:lpstr>Outcome-Driven Models and Coordination Guide</vt:lpstr>
      <vt:lpstr>Key Characteristics of the Study</vt:lpstr>
      <vt:lpstr>Key stakeholders and timeline</vt:lpstr>
      <vt:lpstr>Questions and Discussion</vt:lpstr>
    </vt:vector>
  </TitlesOfParts>
  <Company>OECD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BAENA OLABE Paloma</dc:creator>
  <cp:lastModifiedBy>NOTEADMIN</cp:lastModifiedBy>
  <cp:revision>309</cp:revision>
  <cp:lastPrinted>2015-08-17T23:43:11Z</cp:lastPrinted>
  <dcterms:created xsi:type="dcterms:W3CDTF">2013-09-30T12:36:12Z</dcterms:created>
  <dcterms:modified xsi:type="dcterms:W3CDTF">2015-11-03T12:24:23Z</dcterms:modified>
</cp:coreProperties>
</file>