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85" r:id="rId2"/>
    <p:sldMasterId id="2147483939" r:id="rId3"/>
    <p:sldMasterId id="2147483947" r:id="rId4"/>
    <p:sldMasterId id="2147483955" r:id="rId5"/>
    <p:sldMasterId id="2147483963" r:id="rId6"/>
    <p:sldMasterId id="2147483972" r:id="rId7"/>
    <p:sldMasterId id="2147483980" r:id="rId8"/>
    <p:sldMasterId id="2147483988" r:id="rId9"/>
  </p:sldMasterIdLst>
  <p:notesMasterIdLst>
    <p:notesMasterId r:id="rId40"/>
  </p:notesMasterIdLst>
  <p:handoutMasterIdLst>
    <p:handoutMasterId r:id="rId41"/>
  </p:handoutMasterIdLst>
  <p:sldIdLst>
    <p:sldId id="822" r:id="rId10"/>
    <p:sldId id="971" r:id="rId11"/>
    <p:sldId id="975" r:id="rId12"/>
    <p:sldId id="976" r:id="rId13"/>
    <p:sldId id="998" r:id="rId14"/>
    <p:sldId id="921" r:id="rId15"/>
    <p:sldId id="922" r:id="rId16"/>
    <p:sldId id="1016" r:id="rId17"/>
    <p:sldId id="1007" r:id="rId18"/>
    <p:sldId id="1008" r:id="rId19"/>
    <p:sldId id="1009" r:id="rId20"/>
    <p:sldId id="1010" r:id="rId21"/>
    <p:sldId id="1011" r:id="rId22"/>
    <p:sldId id="1012" r:id="rId23"/>
    <p:sldId id="1013" r:id="rId24"/>
    <p:sldId id="1014" r:id="rId25"/>
    <p:sldId id="1015" r:id="rId26"/>
    <p:sldId id="949" r:id="rId27"/>
    <p:sldId id="999" r:id="rId28"/>
    <p:sldId id="1000" r:id="rId29"/>
    <p:sldId id="1002" r:id="rId30"/>
    <p:sldId id="950" r:id="rId31"/>
    <p:sldId id="952" r:id="rId32"/>
    <p:sldId id="1001" r:id="rId33"/>
    <p:sldId id="953" r:id="rId34"/>
    <p:sldId id="1003" r:id="rId35"/>
    <p:sldId id="930" r:id="rId36"/>
    <p:sldId id="1004" r:id="rId37"/>
    <p:sldId id="1006" r:id="rId38"/>
    <p:sldId id="1005" r:id="rId39"/>
  </p:sldIdLst>
  <p:sldSz cx="12192000" cy="6858000"/>
  <p:notesSz cx="6797675" cy="9928225"/>
  <p:defaultTextStyle>
    <a:defPPr>
      <a:defRPr lang="en-US"/>
    </a:defPPr>
    <a:lvl1pPr algn="l" defTabSz="4543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4328" algn="l" defTabSz="4543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08647" algn="l" defTabSz="4543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62968" algn="l" defTabSz="4543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17289" algn="l" defTabSz="4543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71612" algn="l" defTabSz="908647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25931" algn="l" defTabSz="908647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180257" algn="l" defTabSz="908647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34576" algn="l" defTabSz="908647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66"/>
    <a:srgbClr val="DD0303"/>
    <a:srgbClr val="00B653"/>
    <a:srgbClr val="7C0000"/>
    <a:srgbClr val="E7E200"/>
    <a:srgbClr val="E7E2D6"/>
    <a:srgbClr val="020202"/>
    <a:srgbClr val="00C85A"/>
    <a:srgbClr val="61C10D"/>
    <a:srgbClr val="B6C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2" autoAdjust="0"/>
    <p:restoredTop sz="95144" autoAdjust="0"/>
  </p:normalViewPr>
  <p:slideViewPr>
    <p:cSldViewPr snapToGrid="0" snapToObjects="1">
      <p:cViewPr varScale="1">
        <p:scale>
          <a:sx n="49" d="100"/>
          <a:sy n="49" d="100"/>
        </p:scale>
        <p:origin x="86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25393700787406E-2"/>
          <c:y val="0.19050135037468099"/>
          <c:w val="0.85273731408573905"/>
          <c:h val="0.5932085663205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Sources</c:v>
                </c:pt>
              </c:strCache>
            </c:strRef>
          </c:tx>
          <c:dLbls>
            <c:dLbl>
              <c:idx val="0"/>
              <c:layout>
                <c:manualLayout>
                  <c:x val="-0.238284286352588"/>
                  <c:y val="-1.4835574990081099E-2"/>
                </c:manualLayout>
              </c:layout>
              <c:tx>
                <c:rich>
                  <a:bodyPr/>
                  <a:lstStyle/>
                  <a:p>
                    <a:pPr>
                      <a:defRPr sz="2400" b="0">
                        <a:solidFill>
                          <a:schemeClr val="bg1"/>
                        </a:solidFill>
                      </a:defRPr>
                    </a:pPr>
                    <a:r>
                      <a:rPr lang="en-US" sz="2400" b="0" dirty="0" smtClean="0">
                        <a:solidFill>
                          <a:schemeClr val="bg1"/>
                        </a:solidFill>
                      </a:rPr>
                      <a:t>ONU</a:t>
                    </a:r>
                    <a:r>
                      <a:rPr lang="en-US" sz="2400" b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2400" b="0" dirty="0" smtClean="0">
                        <a:solidFill>
                          <a:schemeClr val="bg1"/>
                        </a:solidFill>
                      </a:rPr>
                      <a:t>44%</a:t>
                    </a:r>
                    <a:endParaRPr lang="en-US" sz="24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61041262553142"/>
                  <c:y val="-0.18600690977555523"/>
                </c:manualLayout>
              </c:layout>
              <c:tx>
                <c:rich>
                  <a:bodyPr/>
                  <a:lstStyle/>
                  <a:p>
                    <a:pPr>
                      <a:defRPr sz="2400" b="0">
                        <a:solidFill>
                          <a:schemeClr val="bg1"/>
                        </a:solidFill>
                      </a:defRPr>
                    </a:pPr>
                    <a:r>
                      <a:rPr lang="pt-BR" sz="1800" b="0" dirty="0" smtClean="0">
                        <a:solidFill>
                          <a:schemeClr val="bg1"/>
                        </a:solidFill>
                      </a:rPr>
                      <a:t>Dados</a:t>
                    </a:r>
                    <a:r>
                      <a:rPr lang="pt-BR" sz="1800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pt-BR" sz="1800" b="0" baseline="0" dirty="0" err="1" smtClean="0">
                        <a:solidFill>
                          <a:schemeClr val="bg1"/>
                        </a:solidFill>
                      </a:rPr>
                      <a:t>duros</a:t>
                    </a:r>
                    <a:r>
                      <a:rPr lang="pt-BR" sz="1800" b="0" baseline="0" dirty="0" smtClean="0">
                        <a:solidFill>
                          <a:schemeClr val="bg1"/>
                        </a:solidFill>
                      </a:rPr>
                      <a:t> de </a:t>
                    </a:r>
                    <a:r>
                      <a:rPr lang="pt-BR" sz="1800" b="0" baseline="0" dirty="0" err="1" smtClean="0">
                        <a:solidFill>
                          <a:schemeClr val="bg1"/>
                        </a:solidFill>
                      </a:rPr>
                      <a:t>outras</a:t>
                    </a:r>
                    <a:r>
                      <a:rPr lang="pt-BR" sz="1800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pt-BR" sz="1800" b="0" baseline="0" dirty="0" err="1" smtClean="0">
                        <a:solidFill>
                          <a:schemeClr val="bg1"/>
                        </a:solidFill>
                      </a:rPr>
                      <a:t>fontes</a:t>
                    </a:r>
                    <a:r>
                      <a:rPr lang="pt-BR" sz="1800" b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pt-BR" sz="1800" b="0" dirty="0" smtClean="0">
                        <a:solidFill>
                          <a:schemeClr val="bg1"/>
                        </a:solidFill>
                      </a:rPr>
                      <a:t>12%</a:t>
                    </a:r>
                    <a:endParaRPr lang="pt-BR" sz="18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41470675781073"/>
                      <c:h val="0.172957519763374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9600896891856501"/>
                  <c:y val="-1.2041292965139501E-7"/>
                </c:manualLayout>
              </c:layout>
              <c:tx>
                <c:rich>
                  <a:bodyPr/>
                  <a:lstStyle/>
                  <a:p>
                    <a:pPr>
                      <a:defRPr sz="2400" b="0">
                        <a:solidFill>
                          <a:schemeClr val="bg1"/>
                        </a:solidFill>
                      </a:defRPr>
                    </a:pPr>
                    <a:r>
                      <a:rPr lang="en-US" sz="1800" b="0" dirty="0" err="1" smtClean="0">
                        <a:solidFill>
                          <a:schemeClr val="bg1"/>
                        </a:solidFill>
                      </a:rPr>
                      <a:t>Avalia</a:t>
                    </a:r>
                    <a:r>
                      <a:rPr lang="en-US" sz="1800" b="0" i="0" u="none" strike="noStrike" baseline="0" dirty="0" err="1" smtClean="0">
                        <a:effectLst/>
                      </a:rPr>
                      <a:t>ç</a:t>
                    </a:r>
                    <a:r>
                      <a:rPr lang="en-US" sz="1800" b="0" i="0" u="none" strike="noStrike" kern="1200" baseline="0" dirty="0" err="1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ão</a:t>
                    </a:r>
                    <a:r>
                      <a:rPr lang="en-US" sz="18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1800" b="0" i="0" u="none" strike="noStrike" baseline="0" dirty="0" smtClean="0">
                        <a:effectLst/>
                      </a:rPr>
                      <a:t>de</a:t>
                    </a:r>
                    <a:r>
                      <a:rPr lang="en-US" sz="1800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800" b="0" baseline="0" dirty="0" err="1" smtClean="0">
                        <a:solidFill>
                          <a:schemeClr val="bg1"/>
                        </a:solidFill>
                      </a:rPr>
                      <a:t>Especialistas</a:t>
                    </a:r>
                    <a:r>
                      <a:rPr lang="en-US" sz="1800" b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="0" dirty="0" smtClean="0">
                        <a:solidFill>
                          <a:schemeClr val="bg1"/>
                        </a:solidFill>
                      </a:rPr>
                      <a:t>29%</a:t>
                    </a:r>
                    <a:endParaRPr lang="en-US" sz="18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01548384763401"/>
                  <c:y val="0.146932432451959"/>
                </c:manualLayout>
              </c:layout>
              <c:tx>
                <c:rich>
                  <a:bodyPr/>
                  <a:lstStyle/>
                  <a:p>
                    <a:pPr>
                      <a:defRPr sz="2400" b="0">
                        <a:solidFill>
                          <a:schemeClr val="bg1"/>
                        </a:solidFill>
                      </a:defRPr>
                    </a:pPr>
                    <a:r>
                      <a:rPr lang="en-US" sz="1800" b="0" dirty="0" smtClean="0">
                        <a:solidFill>
                          <a:schemeClr val="bg1"/>
                        </a:solidFill>
                      </a:rPr>
                      <a:t>Dados de </a:t>
                    </a:r>
                    <a:r>
                      <a:rPr lang="en-US" sz="1800" b="0" dirty="0" err="1" smtClean="0">
                        <a:solidFill>
                          <a:schemeClr val="bg1"/>
                        </a:solidFill>
                      </a:rPr>
                      <a:t>pesquisas</a:t>
                    </a:r>
                    <a:r>
                      <a:rPr lang="en-US" sz="1800" b="0" dirty="0">
                        <a:solidFill>
                          <a:schemeClr val="bg1"/>
                        </a:solidFill>
                      </a:rPr>
                      <a:t>
12%</a:t>
                    </a:r>
                    <a:endParaRPr lang="en-US" sz="18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UN/World Bank</c:v>
                </c:pt>
                <c:pt idx="1">
                  <c:v>Hard data from other sources</c:v>
                </c:pt>
                <c:pt idx="2">
                  <c:v>Expert assessments</c:v>
                </c:pt>
                <c:pt idx="3">
                  <c:v>Survey data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9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en-US" sz="1400" b="1" kern="1200">
          <a:solidFill>
            <a:schemeClr val="tx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F1EBC-9F55-4F7D-A3B9-F84B44503BFA}" type="datetime1">
              <a:rPr lang="en-US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006E73-9F3D-4EE1-AD27-9A94DD806D9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84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579BAD-9E70-407C-9BA6-42BC0DD2B20D}" type="datetime1">
              <a:rPr lang="en-US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A17AE7-073E-4E58-8DCB-13076906C92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75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432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ＭＳ Ｐゴシック" pitchFamily="8" charset="-128"/>
      </a:defRPr>
    </a:lvl1pPr>
    <a:lvl2pPr marL="454328" algn="l" defTabSz="45432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2pPr>
    <a:lvl3pPr marL="908647" algn="l" defTabSz="45432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3pPr>
    <a:lvl4pPr marL="1362968" algn="l" defTabSz="45432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4pPr>
    <a:lvl5pPr marL="1817289" algn="l" defTabSz="45432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5pPr>
    <a:lvl6pPr marL="2271612" algn="l" defTabSz="45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5931" algn="l" defTabSz="45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0257" algn="l" defTabSz="45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4576" algn="l" defTabSz="45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73618-B78D-584F-A64C-2126AA749A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54" tIns="43228" rIns="86454" bIns="43228"/>
          <a:lstStyle/>
          <a:p>
            <a:pPr marL="168216" indent="-168216">
              <a:buFont typeface="Arial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9333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73618-B78D-584F-A64C-2126AA749A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54" tIns="43228" rIns="86454" bIns="43228"/>
          <a:lstStyle/>
          <a:p>
            <a:pPr marL="168216" indent="-168216">
              <a:buFont typeface="Arial" pitchFamily="34" charset="0"/>
              <a:buChar char="•"/>
            </a:pPr>
            <a:r>
              <a:rPr lang="en-US" b="1" dirty="0" smtClean="0"/>
              <a:t>There is a powerful connection between social and economic development</a:t>
            </a:r>
            <a:endParaRPr lang="en-US" b="1" dirty="0"/>
          </a:p>
          <a:p>
            <a:pPr marL="168216" indent="-168216">
              <a:buFont typeface="Arial" pitchFamily="34" charset="0"/>
              <a:buChar char="•"/>
            </a:pPr>
            <a:r>
              <a:rPr lang="en-US" b="1" dirty="0" smtClean="0"/>
              <a:t>Think of these together</a:t>
            </a:r>
          </a:p>
          <a:p>
            <a:pPr marL="168216" indent="-168216">
              <a:buFont typeface="Arial" pitchFamily="34" charset="0"/>
              <a:buChar char="•"/>
            </a:pPr>
            <a:r>
              <a:rPr lang="en-US" b="1" dirty="0" smtClean="0"/>
              <a:t>Causality go in both directions</a:t>
            </a:r>
          </a:p>
          <a:p>
            <a:pPr lvl="1"/>
            <a:r>
              <a:rPr lang="en-US" b="1" dirty="0" smtClean="0"/>
              <a:t>- But efforts to measure both of these together make it hard to separate which causes what</a:t>
            </a:r>
          </a:p>
          <a:p>
            <a:pPr lvl="1"/>
            <a:r>
              <a:rPr lang="en-US" b="1" dirty="0" smtClean="0"/>
              <a:t>- Understanding the relationship between these two areas is on the frontier of our thinking</a:t>
            </a:r>
          </a:p>
          <a:p>
            <a:endParaRPr lang="en-US" b="1" dirty="0" smtClean="0"/>
          </a:p>
          <a:p>
            <a:pPr marL="168216" indent="-168216">
              <a:buFont typeface="Arial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933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7AE7-073E-4E58-8DCB-13076906C9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9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690" y="4889500"/>
            <a:ext cx="12230100" cy="1976438"/>
          </a:xfrm>
          <a:prstGeom prst="rect">
            <a:avLst/>
          </a:prstGeom>
          <a:solidFill>
            <a:srgbClr val="3A6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2690" y="4208473"/>
            <a:ext cx="12230100" cy="681037"/>
          </a:xfrm>
          <a:prstGeom prst="rect">
            <a:avLst/>
          </a:prstGeom>
          <a:solidFill>
            <a:srgbClr val="078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2690" y="3843338"/>
            <a:ext cx="12230100" cy="374650"/>
          </a:xfrm>
          <a:prstGeom prst="rect">
            <a:avLst/>
          </a:prstGeom>
          <a:solidFill>
            <a:srgbClr val="059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2690" y="3686182"/>
            <a:ext cx="12230100" cy="157163"/>
          </a:xfrm>
          <a:prstGeom prst="rect">
            <a:avLst/>
          </a:prstGeom>
          <a:solidFill>
            <a:srgbClr val="00A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0584" y="3422654"/>
            <a:ext cx="12227984" cy="26352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0584" y="3159134"/>
            <a:ext cx="12227984" cy="263525"/>
          </a:xfrm>
          <a:prstGeom prst="rect">
            <a:avLst/>
          </a:prstGeom>
          <a:solidFill>
            <a:srgbClr val="56C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2690" y="2622559"/>
            <a:ext cx="12230100" cy="53657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0584" y="0"/>
            <a:ext cx="12227984" cy="2622550"/>
          </a:xfrm>
          <a:prstGeom prst="rect">
            <a:avLst/>
          </a:prstGeom>
          <a:solidFill>
            <a:srgbClr val="5DBB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1263" y="4974336"/>
            <a:ext cx="8278368" cy="1920240"/>
          </a:xfrm>
        </p:spPr>
        <p:txBody>
          <a:bodyPr lIns="90864" tIns="45436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rgbClr val="58C6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1339" y="1161288"/>
            <a:ext cx="8276348" cy="3703320"/>
          </a:xfrm>
        </p:spPr>
        <p:txBody>
          <a:bodyPr lIns="90864" tIns="45436"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8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12" y="155448"/>
            <a:ext cx="10570633" cy="731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25000"/>
              <a:buFont typeface="Arial"/>
              <a:buChar char="•"/>
              <a:defRPr/>
            </a:lvl1pPr>
            <a:lvl2pPr>
              <a:buClr>
                <a:schemeClr val="accent1"/>
              </a:buClr>
              <a:buSzPct val="125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125000"/>
              <a:buFont typeface="Arial"/>
              <a:buChar char="•"/>
              <a:defRPr/>
            </a:lvl3pPr>
            <a:lvl4pPr>
              <a:buClr>
                <a:schemeClr val="accent1"/>
              </a:buClr>
              <a:buSzPct val="125000"/>
              <a:buFont typeface="Arial"/>
              <a:buChar char="•"/>
              <a:defRPr/>
            </a:lvl4pPr>
            <a:lvl5pPr>
              <a:buClr>
                <a:schemeClr val="accent1"/>
              </a:buClr>
              <a:buSzPct val="125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E0118B85-0C3F-4793-919D-4A563053021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fld id="{ACB5A1EF-8795-4ECD-825C-282C271E1F1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6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fld id="{D5044E49-2FA3-4ADC-9871-ABE0E20459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4333" y="1280160"/>
            <a:ext cx="10566400" cy="490436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fld id="{1A364F32-1F41-4C57-B052-E69AF16730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fld id="{FF6BF991-8FA3-4035-9A5B-14FD3488122B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858980" y="1981237"/>
            <a:ext cx="183547" cy="368781"/>
          </a:xfrm>
          <a:prstGeom prst="rect">
            <a:avLst/>
          </a:prstGeom>
          <a:noFill/>
        </p:spPr>
        <p:txBody>
          <a:bodyPr wrap="none" lIns="90886" tIns="45447" rIns="90886" bIns="45447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5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690" y="4889500"/>
            <a:ext cx="12230100" cy="1976438"/>
          </a:xfrm>
          <a:prstGeom prst="rect">
            <a:avLst/>
          </a:prstGeom>
          <a:solidFill>
            <a:srgbClr val="3A6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2690" y="4208473"/>
            <a:ext cx="12230100" cy="681037"/>
          </a:xfrm>
          <a:prstGeom prst="rect">
            <a:avLst/>
          </a:prstGeom>
          <a:solidFill>
            <a:srgbClr val="078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690" y="3843338"/>
            <a:ext cx="12230100" cy="374650"/>
          </a:xfrm>
          <a:prstGeom prst="rect">
            <a:avLst/>
          </a:prstGeom>
          <a:solidFill>
            <a:srgbClr val="059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690" y="3686182"/>
            <a:ext cx="12230100" cy="157163"/>
          </a:xfrm>
          <a:prstGeom prst="rect">
            <a:avLst/>
          </a:prstGeom>
          <a:solidFill>
            <a:srgbClr val="00A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584" y="3422654"/>
            <a:ext cx="12227984" cy="26352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584" y="3159134"/>
            <a:ext cx="12227984" cy="263525"/>
          </a:xfrm>
          <a:prstGeom prst="rect">
            <a:avLst/>
          </a:prstGeom>
          <a:solidFill>
            <a:srgbClr val="56C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690" y="2622559"/>
            <a:ext cx="12230100" cy="53657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0584" y="0"/>
            <a:ext cx="12227984" cy="2622550"/>
          </a:xfrm>
          <a:prstGeom prst="rect">
            <a:avLst/>
          </a:prstGeom>
          <a:solidFill>
            <a:srgbClr val="5DBB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1263" y="4974336"/>
            <a:ext cx="8278368" cy="1920240"/>
          </a:xfrm>
          <a:prstGeom prst="rect">
            <a:avLst/>
          </a:prstGeom>
        </p:spPr>
        <p:txBody>
          <a:bodyPr lIns="90875" tIns="45442" rIns="90875" bIns="45442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rgbClr val="58C6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1335" y="1161288"/>
            <a:ext cx="8276348" cy="3703320"/>
          </a:xfrm>
          <a:prstGeom prst="rect">
            <a:avLst/>
          </a:prstGeom>
        </p:spPr>
        <p:txBody>
          <a:bodyPr lIns="90875" tIns="45442" rIns="90875" bIns="45442"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5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10" y="155448"/>
            <a:ext cx="10570633" cy="731520"/>
          </a:xfrm>
          <a:prstGeom prst="rect">
            <a:avLst/>
          </a:prstGeom>
        </p:spPr>
        <p:txBody>
          <a:bodyPr lIns="90875" tIns="45442" rIns="90875" bIns="45442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279525"/>
            <a:ext cx="10566400" cy="4460875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Clr>
                <a:schemeClr val="accent1"/>
              </a:buClr>
              <a:buSzPct val="125000"/>
              <a:buFont typeface="Arial"/>
              <a:buChar char="•"/>
              <a:defRPr/>
            </a:lvl1pPr>
            <a:lvl2pPr>
              <a:buClr>
                <a:schemeClr val="accent1"/>
              </a:buClr>
              <a:buSzPct val="125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125000"/>
              <a:buFont typeface="Arial"/>
              <a:buChar char="•"/>
              <a:defRPr/>
            </a:lvl3pPr>
            <a:lvl4pPr>
              <a:buClr>
                <a:schemeClr val="accent1"/>
              </a:buClr>
              <a:buSzPct val="125000"/>
              <a:buFont typeface="Arial"/>
              <a:buChar char="•"/>
              <a:defRPr/>
            </a:lvl4pPr>
            <a:lvl5pPr>
              <a:buClr>
                <a:schemeClr val="accent1"/>
              </a:buClr>
              <a:buSzPct val="125000"/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75" tIns="45442" rIns="90875" bIns="45442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pPr defTabSz="454381"/>
            <a:fld id="{B74B9874-4E4A-49B9-875E-84783B23E8AF}" type="slidenum">
              <a:rPr lang="en-US" smtClean="0"/>
              <a:pPr defTabSz="454381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1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875" tIns="45442" rIns="90875" bIns="45442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0875" tIns="45442" rIns="90875" bIns="45442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0875" tIns="45442" rIns="90875" bIns="45442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0875" tIns="45442" rIns="90875" bIns="45442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75" tIns="45442" rIns="90875" bIns="45442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pPr defTabSz="454381"/>
            <a:fld id="{0A1B7F58-E870-40B1-A692-0B6A65024030}" type="slidenum">
              <a:rPr lang="en-US" smtClean="0"/>
              <a:pPr defTabSz="454381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875" tIns="45442" rIns="90875" bIns="45442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75" tIns="45442" rIns="90875" bIns="45442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pPr defTabSz="454381"/>
            <a:fld id="{ADA3CD6B-5628-4F7A-B005-9223CB2915D5}" type="slidenum">
              <a:rPr lang="en-US" smtClean="0"/>
              <a:pPr defTabSz="454381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9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4333" y="1280160"/>
            <a:ext cx="10566400" cy="4904366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875" tIns="45442" rIns="90875" bIns="45442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75" tIns="45442" rIns="90875" bIns="45442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pPr defTabSz="454381"/>
            <a:fld id="{CB57EF6D-B43C-4905-9741-9E93DC6F649B}" type="slidenum">
              <a:rPr lang="en-US" smtClean="0"/>
              <a:pPr defTabSz="454381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6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12" y="155448"/>
            <a:ext cx="10570633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25000"/>
              <a:buFont typeface="Arial"/>
              <a:buChar char="•"/>
              <a:defRPr/>
            </a:lvl1pPr>
            <a:lvl2pPr>
              <a:buClr>
                <a:schemeClr val="accent1"/>
              </a:buClr>
              <a:buSzPct val="125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125000"/>
              <a:buFont typeface="Arial"/>
              <a:buChar char="•"/>
              <a:defRPr/>
            </a:lvl3pPr>
            <a:lvl4pPr>
              <a:buClr>
                <a:schemeClr val="accent1"/>
              </a:buClr>
              <a:buSzPct val="125000"/>
              <a:buFont typeface="Arial"/>
              <a:buChar char="•"/>
              <a:defRPr/>
            </a:lvl4pPr>
            <a:lvl5pPr>
              <a:buClr>
                <a:schemeClr val="accent1"/>
              </a:buClr>
              <a:buSzPct val="125000"/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fld id="{B74B9874-4E4A-49B9-875E-84783B23E8A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35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875" tIns="45442" rIns="90875" bIns="45442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0875" tIns="45442" rIns="90875" bIns="45442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0875" tIns="45442" rIns="90875" bIns="45442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0875" tIns="45442" rIns="90875" bIns="45442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75" tIns="45442" rIns="90875" bIns="45442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pPr defTabSz="454381"/>
            <a:fld id="{F7EAE5C0-BFE7-4715-91B8-09A66FDFCC23}" type="slidenum">
              <a:rPr lang="en-US" smtClean="0"/>
              <a:pPr defTabSz="454381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875" tIns="45442" rIns="90875" bIns="45442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0875" tIns="45442" rIns="90875" bIns="45442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75" tIns="45442" rIns="90875" bIns="45442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pPr defTabSz="454381"/>
            <a:fld id="{88BC313A-6A68-4355-AAD8-14A7A8FE0981}" type="slidenum">
              <a:rPr lang="en-US" smtClean="0"/>
              <a:pPr defTabSz="454381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5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690" y="4889500"/>
            <a:ext cx="12230100" cy="1976438"/>
          </a:xfrm>
          <a:prstGeom prst="rect">
            <a:avLst/>
          </a:prstGeom>
          <a:solidFill>
            <a:srgbClr val="3A6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2690" y="4208473"/>
            <a:ext cx="12230100" cy="681037"/>
          </a:xfrm>
          <a:prstGeom prst="rect">
            <a:avLst/>
          </a:prstGeom>
          <a:solidFill>
            <a:srgbClr val="078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690" y="3843338"/>
            <a:ext cx="12230100" cy="374650"/>
          </a:xfrm>
          <a:prstGeom prst="rect">
            <a:avLst/>
          </a:prstGeom>
          <a:solidFill>
            <a:srgbClr val="059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690" y="3686182"/>
            <a:ext cx="12230100" cy="157163"/>
          </a:xfrm>
          <a:prstGeom prst="rect">
            <a:avLst/>
          </a:prstGeom>
          <a:solidFill>
            <a:srgbClr val="00A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584" y="3422654"/>
            <a:ext cx="12227984" cy="26352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584" y="3159134"/>
            <a:ext cx="12227984" cy="263525"/>
          </a:xfrm>
          <a:prstGeom prst="rect">
            <a:avLst/>
          </a:prstGeom>
          <a:solidFill>
            <a:srgbClr val="56C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690" y="2622559"/>
            <a:ext cx="12230100" cy="53657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0584" y="0"/>
            <a:ext cx="12227984" cy="2622550"/>
          </a:xfrm>
          <a:prstGeom prst="rect">
            <a:avLst/>
          </a:prstGeom>
          <a:solidFill>
            <a:srgbClr val="5DBB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1263" y="4974336"/>
            <a:ext cx="8278368" cy="1920240"/>
          </a:xfrm>
          <a:prstGeom prst="rect">
            <a:avLst/>
          </a:prstGeom>
        </p:spPr>
        <p:txBody>
          <a:bodyPr lIns="90971" tIns="45488" rIns="90971" bIns="45488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rgbClr val="58C6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1323" y="1161288"/>
            <a:ext cx="8276348" cy="3703320"/>
          </a:xfrm>
          <a:prstGeom prst="rect">
            <a:avLst/>
          </a:prstGeom>
        </p:spPr>
        <p:txBody>
          <a:bodyPr lIns="90971" tIns="45488" rIns="90971" bIns="45488"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43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98" y="155448"/>
            <a:ext cx="10570633" cy="731520"/>
          </a:xfrm>
          <a:prstGeom prst="rect">
            <a:avLst/>
          </a:prstGeom>
        </p:spPr>
        <p:txBody>
          <a:bodyPr lIns="90971" tIns="45488" rIns="90971" bIns="45488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279525"/>
            <a:ext cx="10566400" cy="4460875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Clr>
                <a:schemeClr val="accent1"/>
              </a:buClr>
              <a:buSzPct val="125000"/>
              <a:buFont typeface="Arial"/>
              <a:buChar char="•"/>
              <a:defRPr/>
            </a:lvl1pPr>
            <a:lvl2pPr>
              <a:buClr>
                <a:schemeClr val="accent1"/>
              </a:buClr>
              <a:buSzPct val="125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125000"/>
              <a:buFont typeface="Arial"/>
              <a:buChar char="•"/>
              <a:defRPr/>
            </a:lvl3pPr>
            <a:lvl4pPr>
              <a:buClr>
                <a:schemeClr val="accent1"/>
              </a:buClr>
              <a:buSzPct val="125000"/>
              <a:buFont typeface="Arial"/>
              <a:buChar char="•"/>
              <a:defRPr/>
            </a:lvl4pPr>
            <a:lvl5pPr>
              <a:buClr>
                <a:schemeClr val="accent1"/>
              </a:buClr>
              <a:buSzPct val="125000"/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70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971" tIns="45488" rIns="90971" bIns="45488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0971" tIns="45488" rIns="90971" bIns="45488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0971" tIns="45488" rIns="90971" bIns="45488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0971" tIns="45488" rIns="90971" bIns="45488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961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971" tIns="45488" rIns="90971" bIns="45488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2780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4333" y="1280160"/>
            <a:ext cx="10566400" cy="4904366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971" tIns="45488" rIns="90971" bIns="45488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67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971" tIns="45488" rIns="90971" bIns="45488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0971" tIns="45488" rIns="90971" bIns="45488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0971" tIns="45488" rIns="90971" bIns="45488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0971" tIns="45488" rIns="90971" bIns="45488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652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0971" tIns="45488" rIns="90971" bIns="45488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0971" tIns="45488" rIns="90971" bIns="45488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703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690" y="4889500"/>
            <a:ext cx="12230100" cy="1976438"/>
          </a:xfrm>
          <a:prstGeom prst="rect">
            <a:avLst/>
          </a:prstGeom>
          <a:solidFill>
            <a:srgbClr val="3A6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2690" y="4208473"/>
            <a:ext cx="12230100" cy="681037"/>
          </a:xfrm>
          <a:prstGeom prst="rect">
            <a:avLst/>
          </a:prstGeom>
          <a:solidFill>
            <a:srgbClr val="078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690" y="3843338"/>
            <a:ext cx="12230100" cy="374650"/>
          </a:xfrm>
          <a:prstGeom prst="rect">
            <a:avLst/>
          </a:prstGeom>
          <a:solidFill>
            <a:srgbClr val="059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690" y="3686182"/>
            <a:ext cx="12230100" cy="157163"/>
          </a:xfrm>
          <a:prstGeom prst="rect">
            <a:avLst/>
          </a:prstGeom>
          <a:solidFill>
            <a:srgbClr val="00A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584" y="3422654"/>
            <a:ext cx="12227984" cy="26352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584" y="3159134"/>
            <a:ext cx="12227984" cy="263525"/>
          </a:xfrm>
          <a:prstGeom prst="rect">
            <a:avLst/>
          </a:prstGeom>
          <a:solidFill>
            <a:srgbClr val="56C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690" y="2622559"/>
            <a:ext cx="12230100" cy="53657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0584" y="0"/>
            <a:ext cx="12227984" cy="2622550"/>
          </a:xfrm>
          <a:prstGeom prst="rect">
            <a:avLst/>
          </a:prstGeom>
          <a:solidFill>
            <a:srgbClr val="5DBB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1263" y="4974336"/>
            <a:ext cx="8278368" cy="1920240"/>
          </a:xfrm>
          <a:prstGeom prst="rect">
            <a:avLst/>
          </a:prstGeom>
        </p:spPr>
        <p:txBody>
          <a:bodyPr lIns="91035" tIns="45520" rIns="91035" bIns="45520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rgbClr val="58C6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1315" y="1161288"/>
            <a:ext cx="8276348" cy="3703320"/>
          </a:xfrm>
          <a:prstGeom prst="rect">
            <a:avLst/>
          </a:prstGeom>
        </p:spPr>
        <p:txBody>
          <a:bodyPr lIns="91035" tIns="45520" rIns="91035" bIns="45520"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0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fld id="{0A1B7F58-E870-40B1-A692-0B6A650240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9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90" y="155448"/>
            <a:ext cx="10570633" cy="731520"/>
          </a:xfrm>
          <a:prstGeom prst="rect">
            <a:avLst/>
          </a:prstGeom>
        </p:spPr>
        <p:txBody>
          <a:bodyPr lIns="91035" tIns="45520" rIns="91035" bIns="455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279525"/>
            <a:ext cx="10566400" cy="4460875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Clr>
                <a:schemeClr val="accent1"/>
              </a:buClr>
              <a:buSzPct val="125000"/>
              <a:buFont typeface="Arial"/>
              <a:buChar char="•"/>
              <a:defRPr/>
            </a:lvl1pPr>
            <a:lvl2pPr>
              <a:buClr>
                <a:schemeClr val="accent1"/>
              </a:buClr>
              <a:buSzPct val="125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125000"/>
              <a:buFont typeface="Arial"/>
              <a:buChar char="•"/>
              <a:defRPr/>
            </a:lvl3pPr>
            <a:lvl4pPr>
              <a:buClr>
                <a:schemeClr val="accent1"/>
              </a:buClr>
              <a:buSzPct val="125000"/>
              <a:buFont typeface="Arial"/>
              <a:buChar char="•"/>
              <a:defRPr/>
            </a:lvl4pPr>
            <a:lvl5pPr>
              <a:buClr>
                <a:schemeClr val="accent1"/>
              </a:buClr>
              <a:buSzPct val="125000"/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88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035" tIns="45520" rIns="91035" bIns="455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035" tIns="45520" rIns="91035" bIns="4552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035" tIns="45520" rIns="91035" bIns="45520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035" tIns="45520" rIns="91035" bIns="4552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171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035" tIns="45520" rIns="91035" bIns="455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6013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4333" y="1280160"/>
            <a:ext cx="10566400" cy="4904366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035" tIns="45520" rIns="91035" bIns="455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6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035" tIns="45520" rIns="91035" bIns="455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035" tIns="45520" rIns="91035" bIns="4552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035" tIns="45520" rIns="91035" bIns="45520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035" tIns="45520" rIns="91035" bIns="4552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715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035" tIns="45520" rIns="91035" bIns="455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035" tIns="45520" rIns="91035" bIns="45520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61995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690" y="4889500"/>
            <a:ext cx="12230100" cy="1976438"/>
          </a:xfrm>
          <a:prstGeom prst="rect">
            <a:avLst/>
          </a:prstGeom>
          <a:solidFill>
            <a:srgbClr val="3A6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2690" y="4208473"/>
            <a:ext cx="12230100" cy="681037"/>
          </a:xfrm>
          <a:prstGeom prst="rect">
            <a:avLst/>
          </a:prstGeom>
          <a:solidFill>
            <a:srgbClr val="078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690" y="3843338"/>
            <a:ext cx="12230100" cy="374650"/>
          </a:xfrm>
          <a:prstGeom prst="rect">
            <a:avLst/>
          </a:prstGeom>
          <a:solidFill>
            <a:srgbClr val="059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690" y="3686182"/>
            <a:ext cx="12230100" cy="157163"/>
          </a:xfrm>
          <a:prstGeom prst="rect">
            <a:avLst/>
          </a:prstGeom>
          <a:solidFill>
            <a:srgbClr val="00A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584" y="3422654"/>
            <a:ext cx="12227984" cy="26352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584" y="3159134"/>
            <a:ext cx="12227984" cy="263525"/>
          </a:xfrm>
          <a:prstGeom prst="rect">
            <a:avLst/>
          </a:prstGeom>
          <a:solidFill>
            <a:srgbClr val="56C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690" y="2622559"/>
            <a:ext cx="12230100" cy="53657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0584" y="0"/>
            <a:ext cx="12227984" cy="2622550"/>
          </a:xfrm>
          <a:prstGeom prst="rect">
            <a:avLst/>
          </a:prstGeom>
          <a:solidFill>
            <a:srgbClr val="5DBB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1263" y="4974336"/>
            <a:ext cx="8278368" cy="1920240"/>
          </a:xfrm>
          <a:prstGeom prst="rect">
            <a:avLst/>
          </a:prstGeom>
        </p:spPr>
        <p:txBody>
          <a:bodyPr lIns="91109" tIns="45557" rIns="91109" bIns="45557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rgbClr val="58C6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1307" y="1161288"/>
            <a:ext cx="8276348" cy="3703320"/>
          </a:xfrm>
          <a:prstGeom prst="rect">
            <a:avLst/>
          </a:prstGeom>
        </p:spPr>
        <p:txBody>
          <a:bodyPr lIns="91109" tIns="45557" rIns="91109" bIns="45557"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55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81" y="155448"/>
            <a:ext cx="10570633" cy="731520"/>
          </a:xfrm>
          <a:prstGeom prst="rect">
            <a:avLst/>
          </a:prstGeom>
        </p:spPr>
        <p:txBody>
          <a:bodyPr lIns="91109" tIns="45557" rIns="91109" bIns="455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279525"/>
            <a:ext cx="10566400" cy="4460875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Clr>
                <a:schemeClr val="accent1"/>
              </a:buClr>
              <a:buSzPct val="125000"/>
              <a:buFont typeface="Arial"/>
              <a:buChar char="•"/>
              <a:defRPr/>
            </a:lvl1pPr>
            <a:lvl2pPr>
              <a:buClr>
                <a:schemeClr val="accent1"/>
              </a:buClr>
              <a:buSzPct val="125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125000"/>
              <a:buFont typeface="Arial"/>
              <a:buChar char="•"/>
              <a:defRPr/>
            </a:lvl3pPr>
            <a:lvl4pPr>
              <a:buClr>
                <a:schemeClr val="accent1"/>
              </a:buClr>
              <a:buSzPct val="125000"/>
              <a:buFont typeface="Arial"/>
              <a:buChar char="•"/>
              <a:defRPr/>
            </a:lvl4pPr>
            <a:lvl5pPr>
              <a:buClr>
                <a:schemeClr val="accent1"/>
              </a:buClr>
              <a:buSzPct val="125000"/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24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109" tIns="45557" rIns="91109" bIns="455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109" tIns="45557" rIns="91109" bIns="45557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109" tIns="45557" rIns="91109" bIns="45557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109" tIns="45557" rIns="91109" bIns="45557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476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109" tIns="45557" rIns="91109" bIns="455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871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fld id="{ADA3CD6B-5628-4F7A-B005-9223CB2915D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9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4333" y="1280160"/>
            <a:ext cx="10566400" cy="4904366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109" tIns="45557" rIns="91109" bIns="455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78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109" tIns="45557" rIns="91109" bIns="455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109" tIns="45557" rIns="91109" bIns="45557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109" tIns="45557" rIns="91109" bIns="45557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109" tIns="45557" rIns="91109" bIns="45557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62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109" tIns="45557" rIns="91109" bIns="455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109" tIns="45557" rIns="91109" bIns="455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737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690" y="4889500"/>
            <a:ext cx="12230100" cy="1976438"/>
          </a:xfrm>
          <a:prstGeom prst="rect">
            <a:avLst/>
          </a:prstGeom>
          <a:solidFill>
            <a:srgbClr val="3A6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2690" y="4208473"/>
            <a:ext cx="12230100" cy="681037"/>
          </a:xfrm>
          <a:prstGeom prst="rect">
            <a:avLst/>
          </a:prstGeom>
          <a:solidFill>
            <a:srgbClr val="078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690" y="3843338"/>
            <a:ext cx="12230100" cy="374650"/>
          </a:xfrm>
          <a:prstGeom prst="rect">
            <a:avLst/>
          </a:prstGeom>
          <a:solidFill>
            <a:srgbClr val="059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690" y="3686182"/>
            <a:ext cx="12230100" cy="157163"/>
          </a:xfrm>
          <a:prstGeom prst="rect">
            <a:avLst/>
          </a:prstGeom>
          <a:solidFill>
            <a:srgbClr val="00A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584" y="3422654"/>
            <a:ext cx="12227984" cy="26352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584" y="3159134"/>
            <a:ext cx="12227984" cy="263525"/>
          </a:xfrm>
          <a:prstGeom prst="rect">
            <a:avLst/>
          </a:prstGeom>
          <a:solidFill>
            <a:srgbClr val="56C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690" y="2622559"/>
            <a:ext cx="12230100" cy="53657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0584" y="0"/>
            <a:ext cx="12227984" cy="2622550"/>
          </a:xfrm>
          <a:prstGeom prst="rect">
            <a:avLst/>
          </a:prstGeom>
          <a:solidFill>
            <a:srgbClr val="5DBB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1263" y="4974336"/>
            <a:ext cx="8278368" cy="1920240"/>
          </a:xfrm>
          <a:prstGeom prst="rect">
            <a:avLst/>
          </a:prstGeom>
        </p:spPr>
        <p:txBody>
          <a:bodyPr lIns="91216" tIns="45609" rIns="91216" bIns="45609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rgbClr val="58C6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1295" y="1161288"/>
            <a:ext cx="8276348" cy="3703320"/>
          </a:xfrm>
          <a:prstGeom prst="rect">
            <a:avLst/>
          </a:prstGeom>
        </p:spPr>
        <p:txBody>
          <a:bodyPr lIns="91216" tIns="45609" rIns="91216" bIns="45609"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76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68" y="155448"/>
            <a:ext cx="10570633" cy="731520"/>
          </a:xfrm>
          <a:prstGeom prst="rect">
            <a:avLst/>
          </a:prstGeom>
        </p:spPr>
        <p:txBody>
          <a:bodyPr lIns="91216" tIns="45609" rIns="91216" bIns="456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279525"/>
            <a:ext cx="10566400" cy="4460875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Clr>
                <a:schemeClr val="accent1"/>
              </a:buClr>
              <a:buSzPct val="125000"/>
              <a:buFont typeface="Arial"/>
              <a:buChar char="•"/>
              <a:defRPr/>
            </a:lvl1pPr>
            <a:lvl2pPr>
              <a:buClr>
                <a:schemeClr val="accent1"/>
              </a:buClr>
              <a:buSzPct val="125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125000"/>
              <a:buFont typeface="Arial"/>
              <a:buChar char="•"/>
              <a:defRPr/>
            </a:lvl3pPr>
            <a:lvl4pPr>
              <a:buClr>
                <a:schemeClr val="accent1"/>
              </a:buClr>
              <a:buSzPct val="125000"/>
              <a:buFont typeface="Arial"/>
              <a:buChar char="•"/>
              <a:defRPr/>
            </a:lvl4pPr>
            <a:lvl5pPr>
              <a:buClr>
                <a:schemeClr val="accent1"/>
              </a:buClr>
              <a:buSzPct val="125000"/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01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216" tIns="45609" rIns="91216" bIns="456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216" tIns="45609" rIns="91216" bIns="45609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216" tIns="45609" rIns="91216" bIns="45609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216" tIns="45609" rIns="91216" bIns="45609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58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216" tIns="45609" rIns="91216" bIns="456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3247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4333" y="1280160"/>
            <a:ext cx="10566400" cy="4904366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216" tIns="45609" rIns="91216" bIns="456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17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216" tIns="45609" rIns="91216" bIns="456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216" tIns="45609" rIns="91216" bIns="45609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216" tIns="45609" rIns="91216" bIns="45609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216" tIns="45609" rIns="91216" bIns="45609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199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216" tIns="45609" rIns="91216" bIns="456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216" tIns="45609" rIns="91216" bIns="456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718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4333" y="1280160"/>
            <a:ext cx="10566400" cy="490436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0" y="6472238"/>
            <a:ext cx="609600" cy="385762"/>
          </a:xfrm>
          <a:prstGeom prst="rect">
            <a:avLst/>
          </a:prstGeom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5EBF1"/>
                </a:solidFill>
              </a:defRPr>
            </a:lvl1pPr>
          </a:lstStyle>
          <a:p>
            <a:fld id="{CB57EF6D-B43C-4905-9741-9E93DC6F64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63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690" y="4889500"/>
            <a:ext cx="12230100" cy="1976438"/>
          </a:xfrm>
          <a:prstGeom prst="rect">
            <a:avLst/>
          </a:prstGeom>
          <a:solidFill>
            <a:srgbClr val="3A6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2690" y="4208473"/>
            <a:ext cx="12230100" cy="681037"/>
          </a:xfrm>
          <a:prstGeom prst="rect">
            <a:avLst/>
          </a:prstGeom>
          <a:solidFill>
            <a:srgbClr val="078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690" y="3843338"/>
            <a:ext cx="12230100" cy="374650"/>
          </a:xfrm>
          <a:prstGeom prst="rect">
            <a:avLst/>
          </a:prstGeom>
          <a:solidFill>
            <a:srgbClr val="059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690" y="3686182"/>
            <a:ext cx="12230100" cy="157163"/>
          </a:xfrm>
          <a:prstGeom prst="rect">
            <a:avLst/>
          </a:prstGeom>
          <a:solidFill>
            <a:srgbClr val="00A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584" y="3422654"/>
            <a:ext cx="12227984" cy="26352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584" y="3159134"/>
            <a:ext cx="12227984" cy="263525"/>
          </a:xfrm>
          <a:prstGeom prst="rect">
            <a:avLst/>
          </a:prstGeom>
          <a:solidFill>
            <a:srgbClr val="56C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690" y="2622559"/>
            <a:ext cx="12230100" cy="53657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0584" y="0"/>
            <a:ext cx="12227984" cy="2622550"/>
          </a:xfrm>
          <a:prstGeom prst="rect">
            <a:avLst/>
          </a:prstGeom>
          <a:solidFill>
            <a:srgbClr val="5DBB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1263" y="4974336"/>
            <a:ext cx="8278368" cy="1920240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rgbClr val="58C6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1283" y="1161288"/>
            <a:ext cx="8276348" cy="3703320"/>
          </a:xfrm>
          <a:prstGeom prst="rect">
            <a:avLst/>
          </a:prstGeom>
        </p:spPr>
        <p:txBody>
          <a:bodyPr lIns="91311" tIns="45657" rIns="91311" bIns="45657"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71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56" y="155448"/>
            <a:ext cx="10570633" cy="731520"/>
          </a:xfrm>
          <a:prstGeom prst="rect">
            <a:avLst/>
          </a:prstGeom>
        </p:spPr>
        <p:txBody>
          <a:bodyPr lIns="91311" tIns="45657" rIns="91311" bIns="456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279525"/>
            <a:ext cx="10566400" cy="4460875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Clr>
                <a:schemeClr val="accent1"/>
              </a:buClr>
              <a:buSzPct val="125000"/>
              <a:buFont typeface="Arial"/>
              <a:buChar char="•"/>
              <a:defRPr/>
            </a:lvl1pPr>
            <a:lvl2pPr>
              <a:buClr>
                <a:schemeClr val="accent1"/>
              </a:buClr>
              <a:buSzPct val="125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125000"/>
              <a:buFont typeface="Arial"/>
              <a:buChar char="•"/>
              <a:defRPr/>
            </a:lvl3pPr>
            <a:lvl4pPr>
              <a:buClr>
                <a:schemeClr val="accent1"/>
              </a:buClr>
              <a:buSzPct val="125000"/>
              <a:buFont typeface="Arial"/>
              <a:buChar char="•"/>
              <a:defRPr/>
            </a:lvl4pPr>
            <a:lvl5pPr>
              <a:buClr>
                <a:schemeClr val="accent1"/>
              </a:buClr>
              <a:buSzPct val="125000"/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86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311" tIns="45657" rIns="91311" bIns="456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589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311" tIns="45657" rIns="91311" bIns="456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16608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4333" y="1280160"/>
            <a:ext cx="10566400" cy="4904366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311" tIns="45657" rIns="91311" bIns="456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889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311" tIns="45657" rIns="91311" bIns="456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045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311" tIns="45657" rIns="91311" bIns="456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311" tIns="45657" rIns="91311" bIns="45657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37696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697" y="4889500"/>
            <a:ext cx="12230100" cy="1976438"/>
          </a:xfrm>
          <a:prstGeom prst="rect">
            <a:avLst/>
          </a:prstGeom>
          <a:solidFill>
            <a:srgbClr val="3A6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2697" y="4208473"/>
            <a:ext cx="12230100" cy="681037"/>
          </a:xfrm>
          <a:prstGeom prst="rect">
            <a:avLst/>
          </a:prstGeom>
          <a:solidFill>
            <a:srgbClr val="078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697" y="3843338"/>
            <a:ext cx="12230100" cy="374650"/>
          </a:xfrm>
          <a:prstGeom prst="rect">
            <a:avLst/>
          </a:prstGeom>
          <a:solidFill>
            <a:srgbClr val="059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697" y="3686182"/>
            <a:ext cx="12230100" cy="157163"/>
          </a:xfrm>
          <a:prstGeom prst="rect">
            <a:avLst/>
          </a:prstGeom>
          <a:solidFill>
            <a:srgbClr val="00A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584" y="3422654"/>
            <a:ext cx="12227984" cy="26352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584" y="3159134"/>
            <a:ext cx="12227984" cy="263525"/>
          </a:xfrm>
          <a:prstGeom prst="rect">
            <a:avLst/>
          </a:prstGeom>
          <a:solidFill>
            <a:srgbClr val="56C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697" y="2622559"/>
            <a:ext cx="12230100" cy="53657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0584" y="0"/>
            <a:ext cx="12227984" cy="2622550"/>
          </a:xfrm>
          <a:prstGeom prst="rect">
            <a:avLst/>
          </a:prstGeom>
          <a:solidFill>
            <a:srgbClr val="5DBB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1263" y="4974336"/>
            <a:ext cx="8278368" cy="192024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rgbClr val="58C6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1267" y="1161288"/>
            <a:ext cx="8276348" cy="3703320"/>
          </a:xfrm>
          <a:prstGeom prst="rect">
            <a:avLst/>
          </a:prstGeom>
        </p:spPr>
        <p:txBody>
          <a:bodyPr lIns="91418" tIns="45709" rIns="91418" bIns="45709"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29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2" y="155448"/>
            <a:ext cx="10570633" cy="73152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279525"/>
            <a:ext cx="10566400" cy="446087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Clr>
                <a:schemeClr val="accent1"/>
              </a:buClr>
              <a:buSzPct val="125000"/>
              <a:buFont typeface="Arial"/>
              <a:buChar char="•"/>
              <a:defRPr/>
            </a:lvl1pPr>
            <a:lvl2pPr>
              <a:buClr>
                <a:schemeClr val="accent1"/>
              </a:buClr>
              <a:buSzPct val="125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125000"/>
              <a:buFont typeface="Arial"/>
              <a:buChar char="•"/>
              <a:defRPr/>
            </a:lvl3pPr>
            <a:lvl4pPr>
              <a:buClr>
                <a:schemeClr val="accent1"/>
              </a:buClr>
              <a:buSzPct val="125000"/>
              <a:buFont typeface="Arial"/>
              <a:buChar char="•"/>
              <a:defRPr/>
            </a:lvl4pPr>
            <a:lvl5pPr>
              <a:buClr>
                <a:schemeClr val="accent1"/>
              </a:buClr>
              <a:buSzPct val="125000"/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324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77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lIns="90864" tIns="45436" rIns="90864" bIns="45436"/>
          <a:lstStyle/>
          <a:p>
            <a:fld id="{0AAA9728-10F4-944A-BD0B-4A285D1232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lIns="90864" tIns="45436" rIns="90864" bIns="45436"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Social Progress Imperative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lIns="90864" tIns="45436" rIns="90864" bIns="45436"/>
          <a:lstStyle/>
          <a:p>
            <a:fld id="{E4B181C2-5328-4846-8BD2-B757C2417E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7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191506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4333" y="1280160"/>
            <a:ext cx="10566400" cy="490436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53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04333" y="1280160"/>
            <a:ext cx="3352800" cy="13716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04333" y="2926080"/>
            <a:ext cx="3352800" cy="32004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439364" y="1280160"/>
            <a:ext cx="3352800" cy="13716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439364" y="2926080"/>
            <a:ext cx="3352800" cy="32004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052676" y="1280160"/>
            <a:ext cx="3352800" cy="13716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52676" y="2926080"/>
            <a:ext cx="3352800" cy="32004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013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333" y="155448"/>
            <a:ext cx="10566400" cy="73152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1"/>
          </p:nvPr>
        </p:nvSpPr>
        <p:spPr>
          <a:xfrm>
            <a:off x="804672" y="1280160"/>
            <a:ext cx="10570464" cy="49011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1099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A83E86-D080-4122-9B21-9B0B7DB55D4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0C7C4CB-4F27-47F4-90CD-3ED73AEC5F6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5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3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03543"/>
            <a:ext cx="11184000" cy="4536000"/>
          </a:xfrm>
        </p:spPr>
        <p:txBody>
          <a:bodyPr/>
          <a:lstStyle>
            <a:lvl1pPr marL="0" indent="0">
              <a:buNone/>
              <a:defRPr/>
            </a:lvl1pPr>
            <a:lvl2pPr marL="266451" indent="-266451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6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dirty="0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35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70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690" y="4889500"/>
            <a:ext cx="12230100" cy="1976438"/>
          </a:xfrm>
          <a:prstGeom prst="rect">
            <a:avLst/>
          </a:prstGeom>
          <a:solidFill>
            <a:srgbClr val="3A6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2690" y="4208473"/>
            <a:ext cx="12230100" cy="681037"/>
          </a:xfrm>
          <a:prstGeom prst="rect">
            <a:avLst/>
          </a:prstGeom>
          <a:solidFill>
            <a:srgbClr val="078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2690" y="3843338"/>
            <a:ext cx="12230100" cy="374650"/>
          </a:xfrm>
          <a:prstGeom prst="rect">
            <a:avLst/>
          </a:prstGeom>
          <a:solidFill>
            <a:srgbClr val="059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2690" y="3686182"/>
            <a:ext cx="12230100" cy="157163"/>
          </a:xfrm>
          <a:prstGeom prst="rect">
            <a:avLst/>
          </a:prstGeom>
          <a:solidFill>
            <a:srgbClr val="00A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0584" y="3422654"/>
            <a:ext cx="12227984" cy="26352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0584" y="3159134"/>
            <a:ext cx="12227984" cy="263525"/>
          </a:xfrm>
          <a:prstGeom prst="rect">
            <a:avLst/>
          </a:prstGeom>
          <a:solidFill>
            <a:srgbClr val="56C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2690" y="2622559"/>
            <a:ext cx="12230100" cy="536575"/>
          </a:xfrm>
          <a:prstGeom prst="rect">
            <a:avLst/>
          </a:prstGeom>
          <a:solidFill>
            <a:srgbClr val="29B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0584" y="0"/>
            <a:ext cx="12227984" cy="2622550"/>
          </a:xfrm>
          <a:prstGeom prst="rect">
            <a:avLst/>
          </a:prstGeom>
          <a:solidFill>
            <a:srgbClr val="5DBB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1263" y="4974336"/>
            <a:ext cx="8278368" cy="1920240"/>
          </a:xfrm>
        </p:spPr>
        <p:txBody>
          <a:bodyPr lIns="90864" tIns="45436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rgbClr val="58C6D6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1339" y="1161288"/>
            <a:ext cx="8276348" cy="3703320"/>
          </a:xfrm>
        </p:spPr>
        <p:txBody>
          <a:bodyPr lIns="90864" tIns="45436"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9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tif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tif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3.tif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3.tif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3.tif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3.tif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3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361176"/>
            <a:ext cx="12202584" cy="5048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412" y="155575"/>
            <a:ext cx="1057063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" tIns="0" rIns="90864" bIns="45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333" y="1279525"/>
            <a:ext cx="105664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" tIns="18169" rIns="90864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12192000" cy="46038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804333" y="6472238"/>
            <a:ext cx="375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C5EBF1"/>
                </a:solidFill>
              </a:rPr>
              <a:t>Social Progress Imperative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11533" y="6472238"/>
            <a:ext cx="375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hangingPunct="1"/>
            <a:r>
              <a:rPr lang="en-US" sz="1000" i="1" dirty="0">
                <a:solidFill>
                  <a:srgbClr val="C5EBF1"/>
                </a:solidFill>
              </a:rPr>
              <a:t>#</a:t>
            </a:r>
            <a:r>
              <a:rPr lang="en-US" sz="1000" i="1" noProof="0" dirty="0" err="1">
                <a:solidFill>
                  <a:srgbClr val="C5EBF1"/>
                </a:solidFill>
              </a:rPr>
              <a:t>socialprogress</a:t>
            </a:r>
            <a:endParaRPr lang="en-US" sz="1000" i="1" noProof="0" dirty="0">
              <a:solidFill>
                <a:srgbClr val="C5EBF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23076"/>
            <a:ext cx="12192000" cy="46037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38" r:id="rId6"/>
    <p:sldLayoutId id="2147484000" r:id="rId7"/>
    <p:sldLayoutId id="214748400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 cap="all">
          <a:solidFill>
            <a:schemeClr val="tx1"/>
          </a:solidFill>
          <a:latin typeface="+mj-lt"/>
          <a:ea typeface="Arial" pitchFamily="6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5pPr>
      <a:lvl6pPr marL="45432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0864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6296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172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1328" indent="-271328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1pPr>
      <a:lvl2pPr marL="544241" indent="-271328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2pPr>
      <a:lvl3pPr marL="817145" indent="-271328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3pPr>
      <a:lvl4pPr marL="1090058" indent="-271328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4pPr>
      <a:lvl5pPr marL="1362968" indent="-271328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5pPr>
      <a:lvl6pPr marL="1713173" indent="-24451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167505" indent="-24451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621821" indent="-24451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076144" indent="-24451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28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647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68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289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612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931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257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576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8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361176"/>
            <a:ext cx="12202584" cy="5048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412" y="155575"/>
            <a:ext cx="1057063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" tIns="0" rIns="90864" bIns="45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333" y="1279525"/>
            <a:ext cx="105664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" tIns="18169" rIns="90864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14400"/>
            <a:ext cx="12192000" cy="46038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804333" y="6472238"/>
            <a:ext cx="375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Social Progress Imperative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11533" y="6472238"/>
            <a:ext cx="375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hangingPunct="1"/>
            <a:r>
              <a:rPr lang="en-US" sz="1000" i="1">
                <a:solidFill>
                  <a:schemeClr val="bg2"/>
                </a:solidFill>
              </a:rPr>
              <a:t>#socialprogress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323076"/>
            <a:ext cx="12192000" cy="46037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64" tIns="45436" rIns="90864" bIns="45436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cap="all">
          <a:solidFill>
            <a:schemeClr val="bg1"/>
          </a:solidFill>
          <a:latin typeface="+mj-lt"/>
          <a:ea typeface="Arial" pitchFamily="6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pitchFamily="6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pitchFamily="6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pitchFamily="6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pitchFamily="64" charset="0"/>
          <a:cs typeface="Arial" charset="0"/>
        </a:defRPr>
      </a:lvl5pPr>
      <a:lvl6pPr marL="45432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0864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6296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172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1328" indent="-271328" algn="l" rtl="0" eaLnBrk="0" fontAlgn="base" hangingPunct="0">
        <a:lnSpc>
          <a:spcPct val="90000"/>
        </a:lnSpc>
        <a:spcBef>
          <a:spcPct val="65000"/>
        </a:spcBef>
        <a:spcAft>
          <a:spcPct val="0"/>
        </a:spcAft>
        <a:buClr>
          <a:schemeClr val="bg2"/>
        </a:buClr>
        <a:buSzPct val="125000"/>
        <a:buFont typeface="Arial" charset="0"/>
        <a:buChar char="•"/>
        <a:defRPr>
          <a:solidFill>
            <a:schemeClr val="bg1"/>
          </a:solidFill>
          <a:latin typeface="+mn-lt"/>
          <a:ea typeface="Arial" pitchFamily="64" charset="0"/>
          <a:cs typeface="+mn-cs"/>
        </a:defRPr>
      </a:lvl1pPr>
      <a:lvl2pPr marL="544241" indent="-271328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chemeClr val="bg2"/>
        </a:buClr>
        <a:buSzPct val="125000"/>
        <a:buFont typeface="Arial" charset="0"/>
        <a:buChar char="•"/>
        <a:defRPr>
          <a:solidFill>
            <a:schemeClr val="bg1"/>
          </a:solidFill>
          <a:latin typeface="+mn-lt"/>
          <a:ea typeface="Arial" pitchFamily="64" charset="0"/>
          <a:cs typeface="+mn-cs"/>
        </a:defRPr>
      </a:lvl2pPr>
      <a:lvl3pPr marL="817145" indent="-271328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chemeClr val="bg2"/>
        </a:buClr>
        <a:buSzPct val="125000"/>
        <a:buFont typeface="Arial" charset="0"/>
        <a:buChar char="•"/>
        <a:defRPr>
          <a:solidFill>
            <a:schemeClr val="bg1"/>
          </a:solidFill>
          <a:latin typeface="+mn-lt"/>
          <a:ea typeface="Arial" pitchFamily="64" charset="0"/>
          <a:cs typeface="+mn-cs"/>
        </a:defRPr>
      </a:lvl3pPr>
      <a:lvl4pPr marL="1090058" indent="-271328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chemeClr val="bg2"/>
        </a:buClr>
        <a:buSzPct val="125000"/>
        <a:buFont typeface="Arial" charset="0"/>
        <a:buChar char="•"/>
        <a:defRPr>
          <a:solidFill>
            <a:schemeClr val="bg1"/>
          </a:solidFill>
          <a:latin typeface="+mn-lt"/>
          <a:ea typeface="Arial" pitchFamily="64" charset="0"/>
          <a:cs typeface="+mn-cs"/>
        </a:defRPr>
      </a:lvl4pPr>
      <a:lvl5pPr marL="1362968" indent="-271328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chemeClr val="bg2"/>
        </a:buClr>
        <a:buSzPct val="125000"/>
        <a:buFont typeface="Arial" charset="0"/>
        <a:buChar char="•"/>
        <a:defRPr>
          <a:solidFill>
            <a:schemeClr val="bg1"/>
          </a:solidFill>
          <a:latin typeface="+mn-lt"/>
          <a:ea typeface="Arial" pitchFamily="64" charset="0"/>
          <a:cs typeface="+mn-cs"/>
        </a:defRPr>
      </a:lvl5pPr>
      <a:lvl6pPr marL="1713173" indent="-24451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167505" indent="-24451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621821" indent="-24451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076144" indent="-24451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28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647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68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289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612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931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257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576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  <a:alpha val="65000"/>
              </a:schemeClr>
            </a:gs>
            <a:gs pos="41000">
              <a:srgbClr val="FFFFFF">
                <a:alpha val="4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61175"/>
            <a:ext cx="12202584" cy="5048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8231127" y="6726185"/>
            <a:ext cx="3759200" cy="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4381" eaLnBrk="1" hangingPunct="1"/>
            <a:r>
              <a:rPr lang="en-US" sz="800" dirty="0" smtClean="0">
                <a:solidFill>
                  <a:srgbClr val="C5EBF1"/>
                </a:solidFill>
              </a:rPr>
              <a:t>www.socialprogressimperative.org</a:t>
            </a:r>
            <a:endParaRPr lang="en-US" sz="800" dirty="0">
              <a:solidFill>
                <a:srgbClr val="C5EBF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23075"/>
            <a:ext cx="12192000" cy="46037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75" tIns="45442" rIns="90875" bIns="45442" anchor="ctr"/>
          <a:lstStyle/>
          <a:p>
            <a:pPr algn="ctr" defTabSz="45438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map background for slide master.t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5941" y="-31748"/>
            <a:ext cx="13347217" cy="5494868"/>
          </a:xfrm>
          <a:prstGeom prst="rect">
            <a:avLst/>
          </a:prstGeom>
        </p:spPr>
      </p:pic>
      <p:pic>
        <p:nvPicPr>
          <p:cNvPr id="4" name="Picture 3" descr="GSPI_logo_white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980" y="6402354"/>
            <a:ext cx="1146349" cy="3318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177633"/>
            <a:ext cx="12192000" cy="229887"/>
          </a:xfrm>
          <a:prstGeom prst="rect">
            <a:avLst/>
          </a:prstGeom>
          <a:solidFill>
            <a:srgbClr val="059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578" tIns="40786" rIns="81578" bIns="40786" rtlCol="0" anchor="ctr"/>
          <a:lstStyle/>
          <a:p>
            <a:pPr algn="ctr" defTabSz="454381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64820" y="6505600"/>
            <a:ext cx="2407173" cy="230810"/>
            <a:chOff x="509551" y="6505337"/>
            <a:chExt cx="1805380" cy="230810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62001" y="6505337"/>
              <a:ext cx="1552930" cy="230810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defTabSz="454381"/>
              <a:r>
                <a:rPr lang="en-US" sz="900" dirty="0">
                  <a:solidFill>
                    <a:srgbClr val="FFFFFF"/>
                  </a:solidFill>
                </a:rPr>
                <a:t>Relative Weakness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09551" y="6539740"/>
              <a:ext cx="252451" cy="136155"/>
            </a:xfrm>
            <a:prstGeom prst="rect">
              <a:avLst/>
            </a:prstGeom>
            <a:solidFill>
              <a:srgbClr val="B54D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454381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1097680" y="6505600"/>
            <a:ext cx="2214661" cy="230810"/>
            <a:chOff x="2231805" y="6505337"/>
            <a:chExt cx="1660996" cy="230810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2484256" y="6505337"/>
              <a:ext cx="1408545" cy="230810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defTabSz="454381"/>
              <a:r>
                <a:rPr lang="en-US" sz="900" dirty="0">
                  <a:solidFill>
                    <a:srgbClr val="FFFFFF"/>
                  </a:solidFill>
                </a:rPr>
                <a:t>Relative Strength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231805" y="6535858"/>
              <a:ext cx="252451" cy="140036"/>
            </a:xfrm>
            <a:prstGeom prst="rect">
              <a:avLst/>
            </a:prstGeom>
            <a:solidFill>
              <a:srgbClr val="61C10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454381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918276" y="6505600"/>
            <a:ext cx="2214661" cy="230810"/>
            <a:chOff x="3849703" y="6505337"/>
            <a:chExt cx="1660996" cy="230810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4102154" y="6505337"/>
              <a:ext cx="1408545" cy="230810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defTabSz="454381"/>
              <a:r>
                <a:rPr lang="en-US" sz="900" dirty="0">
                  <a:solidFill>
                    <a:srgbClr val="FFFFFF"/>
                  </a:solidFill>
                </a:rPr>
                <a:t>Neutral</a:t>
              </a: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849703" y="6539740"/>
              <a:ext cx="252451" cy="136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454381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80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 cap="all">
          <a:solidFill>
            <a:schemeClr val="tx1"/>
          </a:solidFill>
          <a:latin typeface="+mj-lt"/>
          <a:ea typeface="Arial" pitchFamily="6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5pPr>
      <a:lvl6pPr marL="4543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0875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6312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17501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1360" indent="-27136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1pPr>
      <a:lvl2pPr marL="544304" indent="-27136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2pPr>
      <a:lvl3pPr marL="817240" indent="-27136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3pPr>
      <a:lvl4pPr marL="1090186" indent="-27136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4pPr>
      <a:lvl5pPr marL="1363128" indent="-27136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5pPr>
      <a:lvl6pPr marL="1713374" indent="-24454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167759" indent="-24454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622127" indent="-24454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076503" indent="-24454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87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81" algn="l" defTabSz="9087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53" algn="l" defTabSz="9087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28" algn="l" defTabSz="9087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01" algn="l" defTabSz="9087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878" algn="l" defTabSz="9087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249" algn="l" defTabSz="9087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629" algn="l" defTabSz="9087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001" algn="l" defTabSz="9087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  <a:alpha val="65000"/>
              </a:schemeClr>
            </a:gs>
            <a:gs pos="41000">
              <a:srgbClr val="FFFFFF">
                <a:alpha val="4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background for slide master.t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5941" y="-31748"/>
            <a:ext cx="13347217" cy="54948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47737"/>
            <a:ext cx="12192000" cy="229887"/>
          </a:xfrm>
          <a:prstGeom prst="rect">
            <a:avLst/>
          </a:prstGeom>
          <a:solidFill>
            <a:srgbClr val="059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61" tIns="40828" rIns="81661" bIns="40828" rtlCol="0" anchor="ctr"/>
          <a:lstStyle/>
          <a:p>
            <a:pPr algn="ctr" defTabSz="454859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97007"/>
            <a:ext cx="12202584" cy="76893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 userDrawn="1"/>
        </p:nvSpPr>
        <p:spPr bwMode="auto">
          <a:xfrm>
            <a:off x="8266313" y="6674960"/>
            <a:ext cx="3759200" cy="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4859" eaLnBrk="1" hangingPunct="1"/>
            <a:r>
              <a:rPr lang="en-US" sz="800" dirty="0" smtClean="0">
                <a:solidFill>
                  <a:srgbClr val="C5EBF1"/>
                </a:solidFill>
                <a:cs typeface="Arial"/>
              </a:rPr>
              <a:t>www.socialprogressimperative.org</a:t>
            </a:r>
            <a:endParaRPr lang="en-US" sz="800" dirty="0">
              <a:solidFill>
                <a:srgbClr val="C5EBF1"/>
              </a:solidFill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051020"/>
            <a:ext cx="12192000" cy="46037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1" tIns="45488" rIns="90971" bIns="45488" anchor="ctr"/>
          <a:lstStyle/>
          <a:p>
            <a:pPr algn="ctr" defTabSz="454859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2" name="Picture 21" descr="GSPI_logo_white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164" y="6338323"/>
            <a:ext cx="1146349" cy="331826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543192" y="6153274"/>
            <a:ext cx="6070045" cy="241376"/>
            <a:chOff x="419103" y="6972915"/>
            <a:chExt cx="5007787" cy="273568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696799" y="6972915"/>
              <a:ext cx="1708223" cy="273568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4859"/>
              <a:r>
                <a:rPr lang="en-US" sz="900" dirty="0">
                  <a:solidFill>
                    <a:srgbClr val="FFFFFF"/>
                  </a:solidFill>
                  <a:cs typeface="Arial"/>
                </a:rPr>
                <a:t>Relative </a:t>
              </a:r>
              <a:r>
                <a:rPr lang="en-US" sz="900" dirty="0" smtClean="0">
                  <a:solidFill>
                    <a:srgbClr val="FFFFFF"/>
                  </a:solidFill>
                  <a:cs typeface="Arial"/>
                </a:rPr>
                <a:t>Strength</a:t>
              </a:r>
              <a:endParaRPr lang="en-US" sz="9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19103" y="7024143"/>
              <a:ext cx="277696" cy="154309"/>
            </a:xfrm>
            <a:prstGeom prst="rect">
              <a:avLst/>
            </a:prstGeom>
            <a:solidFill>
              <a:srgbClr val="61C10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82" tIns="50941" rIns="101882" bIns="50941" rtlCol="0" anchor="ctr"/>
            <a:lstStyle/>
            <a:p>
              <a:pPr algn="ctr" defTabSz="454859"/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2533223" y="6972915"/>
              <a:ext cx="1549400" cy="273568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4859"/>
              <a:r>
                <a:rPr lang="en-US" sz="900" dirty="0" smtClean="0">
                  <a:solidFill>
                    <a:srgbClr val="FFFFFF"/>
                  </a:solidFill>
                  <a:cs typeface="Arial"/>
                </a:rPr>
                <a:t>Neutral</a:t>
              </a:r>
              <a:endParaRPr lang="en-US" sz="9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56186" y="7021944"/>
              <a:ext cx="277696" cy="1587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82" tIns="50941" rIns="101882" bIns="50941" rtlCol="0" anchor="ctr"/>
            <a:lstStyle/>
            <a:p>
              <a:pPr algn="ctr" defTabSz="454859"/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3877490" y="6972915"/>
              <a:ext cx="1549400" cy="273568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4859">
                <a:defRPr/>
              </a:pPr>
              <a:r>
                <a:rPr lang="en-US" sz="900" dirty="0" smtClean="0">
                  <a:solidFill>
                    <a:srgbClr val="FFFFFF"/>
                  </a:solidFill>
                  <a:cs typeface="Arial"/>
                </a:rPr>
                <a:t>Relative Weakness</a:t>
              </a:r>
              <a:endParaRPr lang="en-US" sz="9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3599794" y="7024143"/>
              <a:ext cx="277696" cy="154309"/>
            </a:xfrm>
            <a:prstGeom prst="rect">
              <a:avLst/>
            </a:prstGeom>
            <a:solidFill>
              <a:srgbClr val="B54D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82" tIns="50941" rIns="101882" bIns="50941" rtlCol="0" anchor="ctr"/>
            <a:lstStyle/>
            <a:p>
              <a:pPr algn="ctr" defTabSz="454859"/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43254" y="6406675"/>
            <a:ext cx="38694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4859"/>
            <a:r>
              <a:rPr lang="en-GB" sz="900" b="1" i="1" dirty="0" smtClean="0">
                <a:solidFill>
                  <a:srgbClr val="FFFFFF"/>
                </a:solidFill>
                <a:cs typeface="Arial"/>
              </a:rPr>
              <a:t>Strengths and weaknesses are relative to 15 countries of similar GDP: </a:t>
            </a:r>
            <a:endParaRPr lang="en-US" sz="900" b="1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408777" y="6161887"/>
            <a:ext cx="1857536" cy="221359"/>
          </a:xfrm>
          <a:prstGeom prst="rect">
            <a:avLst/>
          </a:prstGeom>
          <a:noFill/>
        </p:spPr>
        <p:txBody>
          <a:bodyPr wrap="square" lIns="81661" tIns="40828" rIns="81661" bIns="40828" rtlCol="0">
            <a:spAutoFit/>
          </a:bodyPr>
          <a:lstStyle/>
          <a:p>
            <a:pPr defTabSz="454859"/>
            <a:r>
              <a:rPr lang="en-US" sz="900" dirty="0" smtClean="0">
                <a:solidFill>
                  <a:srgbClr val="FFFFFF"/>
                </a:solidFill>
                <a:cs typeface="Arial"/>
              </a:rPr>
              <a:t>n/a – no data available</a:t>
            </a:r>
            <a:endParaRPr lang="en-US" sz="900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91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 cap="all">
          <a:solidFill>
            <a:schemeClr val="tx1"/>
          </a:solidFill>
          <a:latin typeface="+mj-lt"/>
          <a:ea typeface="Arial" pitchFamily="6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5pPr>
      <a:lvl6pPr marL="45485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09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6456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1941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1646" indent="-271646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1pPr>
      <a:lvl2pPr marL="544875" indent="-27164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2pPr>
      <a:lvl3pPr marL="818102" indent="-27164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3pPr>
      <a:lvl4pPr marL="1091334" indent="-27164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4pPr>
      <a:lvl5pPr marL="1364563" indent="-27164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5pPr>
      <a:lvl6pPr marL="1715179" indent="-244803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170042" indent="-244803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624890" indent="-244803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079741" indent="-244803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9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59" algn="l" defTabSz="909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709" algn="l" defTabSz="909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563" algn="l" defTabSz="909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414" algn="l" defTabSz="909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269" algn="l" defTabSz="909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120" algn="l" defTabSz="909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977" algn="l" defTabSz="909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828" algn="l" defTabSz="909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  <a:alpha val="65000"/>
              </a:schemeClr>
            </a:gs>
            <a:gs pos="41000">
              <a:srgbClr val="FFFFFF">
                <a:alpha val="4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background for slide master.t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5941" y="-31748"/>
            <a:ext cx="13347217" cy="54948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47731"/>
            <a:ext cx="12192000" cy="229887"/>
          </a:xfrm>
          <a:prstGeom prst="rect">
            <a:avLst/>
          </a:prstGeom>
          <a:solidFill>
            <a:srgbClr val="059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715" tIns="40855" rIns="81715" bIns="40855" rtlCol="0" anchor="ctr"/>
          <a:lstStyle/>
          <a:p>
            <a:pPr algn="ctr" defTabSz="455178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97007"/>
            <a:ext cx="12202584" cy="76893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 userDrawn="1"/>
        </p:nvSpPr>
        <p:spPr bwMode="auto">
          <a:xfrm>
            <a:off x="8266313" y="6674960"/>
            <a:ext cx="3759200" cy="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5178" eaLnBrk="1" hangingPunct="1"/>
            <a:r>
              <a:rPr lang="en-US" sz="800" dirty="0" smtClean="0">
                <a:solidFill>
                  <a:srgbClr val="C5EBF1"/>
                </a:solidFill>
                <a:cs typeface="Arial"/>
              </a:rPr>
              <a:t>www.socialprogressimperative.org</a:t>
            </a:r>
            <a:endParaRPr lang="en-US" sz="800" dirty="0">
              <a:solidFill>
                <a:srgbClr val="C5EBF1"/>
              </a:solidFill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051014"/>
            <a:ext cx="12192000" cy="46037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5" tIns="45520" rIns="91035" bIns="45520" anchor="ctr"/>
          <a:lstStyle/>
          <a:p>
            <a:pPr algn="ctr" defTabSz="4551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2" name="Picture 21" descr="GSPI_logo_white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164" y="6338323"/>
            <a:ext cx="1146349" cy="331826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543192" y="6153152"/>
            <a:ext cx="6070045" cy="241376"/>
            <a:chOff x="419103" y="6972915"/>
            <a:chExt cx="5007787" cy="273568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696799" y="6972915"/>
              <a:ext cx="1708223" cy="273568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5178"/>
              <a:r>
                <a:rPr lang="en-US" sz="900" dirty="0">
                  <a:solidFill>
                    <a:srgbClr val="FFFFFF"/>
                  </a:solidFill>
                  <a:cs typeface="Arial"/>
                </a:rPr>
                <a:t>Relative </a:t>
              </a:r>
              <a:r>
                <a:rPr lang="en-US" sz="900" dirty="0" smtClean="0">
                  <a:solidFill>
                    <a:srgbClr val="FFFFFF"/>
                  </a:solidFill>
                  <a:cs typeface="Arial"/>
                </a:rPr>
                <a:t>Strength</a:t>
              </a:r>
              <a:endParaRPr lang="en-US" sz="9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19103" y="7024143"/>
              <a:ext cx="277696" cy="154309"/>
            </a:xfrm>
            <a:prstGeom prst="rect">
              <a:avLst/>
            </a:prstGeom>
            <a:solidFill>
              <a:srgbClr val="61C10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82" tIns="50941" rIns="101882" bIns="50941" rtlCol="0" anchor="ctr"/>
            <a:lstStyle/>
            <a:p>
              <a:pPr algn="ctr" defTabSz="455178"/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2533223" y="6972915"/>
              <a:ext cx="1549400" cy="273568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5178"/>
              <a:r>
                <a:rPr lang="en-US" sz="900" dirty="0" smtClean="0">
                  <a:solidFill>
                    <a:srgbClr val="FFFFFF"/>
                  </a:solidFill>
                  <a:cs typeface="Arial"/>
                </a:rPr>
                <a:t>Neutral</a:t>
              </a:r>
              <a:endParaRPr lang="en-US" sz="9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56186" y="7021944"/>
              <a:ext cx="277696" cy="1587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82" tIns="50941" rIns="101882" bIns="50941" rtlCol="0" anchor="ctr"/>
            <a:lstStyle/>
            <a:p>
              <a:pPr algn="ctr" defTabSz="455178"/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3877490" y="6972915"/>
              <a:ext cx="1549400" cy="273568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5178">
                <a:defRPr/>
              </a:pPr>
              <a:r>
                <a:rPr lang="en-US" sz="900" dirty="0" smtClean="0">
                  <a:solidFill>
                    <a:srgbClr val="FFFFFF"/>
                  </a:solidFill>
                  <a:cs typeface="Arial"/>
                </a:rPr>
                <a:t>Relative Weakness</a:t>
              </a:r>
              <a:endParaRPr lang="en-US" sz="9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3599794" y="7024143"/>
              <a:ext cx="277696" cy="154309"/>
            </a:xfrm>
            <a:prstGeom prst="rect">
              <a:avLst/>
            </a:prstGeom>
            <a:solidFill>
              <a:srgbClr val="B54D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82" tIns="50941" rIns="101882" bIns="50941" rtlCol="0" anchor="ctr"/>
            <a:lstStyle/>
            <a:p>
              <a:pPr algn="ctr" defTabSz="455178"/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43246" y="6406675"/>
            <a:ext cx="38694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5178"/>
            <a:r>
              <a:rPr lang="en-GB" sz="900" b="1" i="1" dirty="0" smtClean="0">
                <a:solidFill>
                  <a:srgbClr val="FFFFFF"/>
                </a:solidFill>
                <a:cs typeface="Arial"/>
              </a:rPr>
              <a:t>Strengths and weaknesses are relative to 15 countries of similar GDP: </a:t>
            </a:r>
            <a:endParaRPr lang="en-US" sz="900" b="1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408777" y="6161887"/>
            <a:ext cx="1857536" cy="221359"/>
          </a:xfrm>
          <a:prstGeom prst="rect">
            <a:avLst/>
          </a:prstGeom>
          <a:noFill/>
        </p:spPr>
        <p:txBody>
          <a:bodyPr wrap="square" lIns="81715" tIns="40855" rIns="81715" bIns="40855" rtlCol="0">
            <a:spAutoFit/>
          </a:bodyPr>
          <a:lstStyle/>
          <a:p>
            <a:pPr defTabSz="455178"/>
            <a:r>
              <a:rPr lang="en-US" sz="900" dirty="0" smtClean="0">
                <a:solidFill>
                  <a:srgbClr val="FFFFFF"/>
                </a:solidFill>
                <a:cs typeface="Arial"/>
              </a:rPr>
              <a:t>n/a – no data available</a:t>
            </a:r>
            <a:endParaRPr lang="en-US" sz="900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68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 cap="all">
          <a:solidFill>
            <a:schemeClr val="tx1"/>
          </a:solidFill>
          <a:latin typeface="+mj-lt"/>
          <a:ea typeface="Arial" pitchFamily="6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5pPr>
      <a:lvl6pPr marL="455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034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6552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0692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1836" indent="-271836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1pPr>
      <a:lvl2pPr marL="545258" indent="-27183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2pPr>
      <a:lvl3pPr marL="818678" indent="-27183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3pPr>
      <a:lvl4pPr marL="1092100" indent="-27183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4pPr>
      <a:lvl5pPr marL="1365520" indent="-27183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5pPr>
      <a:lvl6pPr marL="1716385" indent="-244974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171564" indent="-244974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626732" indent="-244974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081902" indent="-244974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0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78" algn="l" defTabSz="910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47" algn="l" defTabSz="910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20" algn="l" defTabSz="910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692" algn="l" defTabSz="910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865" algn="l" defTabSz="910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037" algn="l" defTabSz="910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212" algn="l" defTabSz="910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382" algn="l" defTabSz="910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  <a:alpha val="65000"/>
              </a:schemeClr>
            </a:gs>
            <a:gs pos="41000">
              <a:srgbClr val="FFFFFF">
                <a:alpha val="4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background for slide master.t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5941" y="-31748"/>
            <a:ext cx="13347217" cy="54948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47724"/>
            <a:ext cx="12192000" cy="229887"/>
          </a:xfrm>
          <a:prstGeom prst="rect">
            <a:avLst/>
          </a:prstGeom>
          <a:solidFill>
            <a:srgbClr val="059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782" tIns="40889" rIns="81782" bIns="40889" rtlCol="0" anchor="ctr"/>
          <a:lstStyle/>
          <a:p>
            <a:pPr algn="ctr" defTabSz="455550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97007"/>
            <a:ext cx="12202584" cy="76893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 userDrawn="1"/>
        </p:nvSpPr>
        <p:spPr bwMode="auto">
          <a:xfrm>
            <a:off x="8266313" y="6674960"/>
            <a:ext cx="3759200" cy="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5550" eaLnBrk="1" hangingPunct="1"/>
            <a:r>
              <a:rPr lang="en-US" sz="800" dirty="0" smtClean="0">
                <a:solidFill>
                  <a:srgbClr val="C5EBF1"/>
                </a:solidFill>
                <a:cs typeface="Arial"/>
              </a:rPr>
              <a:t>www.socialprogressimperative.org</a:t>
            </a:r>
            <a:endParaRPr lang="en-US" sz="800" dirty="0">
              <a:solidFill>
                <a:srgbClr val="C5EBF1"/>
              </a:solidFill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051007"/>
            <a:ext cx="12192000" cy="46037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09" tIns="45557" rIns="91109" bIns="45557" anchor="ctr"/>
          <a:lstStyle/>
          <a:p>
            <a:pPr algn="ctr" defTabSz="45555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2" name="Picture 21" descr="GSPI_logo_white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164" y="6338323"/>
            <a:ext cx="1146349" cy="331826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202046" y="6192580"/>
            <a:ext cx="35860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5550"/>
            <a:r>
              <a:rPr lang="en-GB" sz="900" dirty="0" smtClean="0">
                <a:solidFill>
                  <a:srgbClr val="FFFFFF"/>
                </a:solidFill>
                <a:latin typeface="Proxima Nova Extrabld It"/>
                <a:cs typeface="Proxima Nova Extrabld It"/>
              </a:rPr>
              <a:t>Strengths and weaknesses are relative to 15 countries of similar GDP: </a:t>
            </a:r>
            <a:endParaRPr lang="en-US" sz="900" dirty="0">
              <a:solidFill>
                <a:srgbClr val="FFFFFF"/>
              </a:solidFill>
              <a:latin typeface="Proxima Nova Extrabld It"/>
              <a:cs typeface="Proxima Nova Extrabld I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494654" y="6146988"/>
            <a:ext cx="3406705" cy="638755"/>
            <a:chOff x="5032007" y="6894229"/>
            <a:chExt cx="2810532" cy="796316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5032007" y="6894229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5550"/>
              <a:r>
                <a:rPr lang="en-US" sz="900" dirty="0">
                  <a:solidFill>
                    <a:srgbClr val="FFFFFF"/>
                  </a:solidFill>
                  <a:latin typeface="Proxima Nova Bold"/>
                  <a:cs typeface="Proxima Nova Bold"/>
                </a:rPr>
                <a:t>Relative </a:t>
              </a:r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Strength</a:t>
              </a:r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6310072" y="6897909"/>
              <a:ext cx="1532467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5550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n/a – no data available</a:t>
              </a:r>
              <a:endParaRPr lang="en-US" sz="900" dirty="0">
                <a:solidFill>
                  <a:srgbClr val="FFFFFF"/>
                </a:solidFill>
                <a:latin typeface="Proxima Nova Bold"/>
                <a:cs typeface="Proxima Nova Bold"/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5032007" y="7134185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5550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Neutral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032007" y="7389629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5550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Relative Weakness</a:t>
              </a: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6166023" y="6192572"/>
            <a:ext cx="328628" cy="135784"/>
          </a:xfrm>
          <a:prstGeom prst="rect">
            <a:avLst/>
          </a:prstGeom>
          <a:solidFill>
            <a:srgbClr val="00B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782" tIns="40889" rIns="81782" bIns="40889" rtlCol="0" anchor="ctr"/>
          <a:lstStyle/>
          <a:p>
            <a:pPr algn="ctr" defTabSz="455550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66023" y="6397187"/>
            <a:ext cx="328628" cy="135784"/>
          </a:xfrm>
          <a:prstGeom prst="rect">
            <a:avLst/>
          </a:prstGeom>
          <a:solidFill>
            <a:srgbClr val="FFFF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782" tIns="40889" rIns="81782" bIns="40889" rtlCol="0" anchor="ctr"/>
          <a:lstStyle/>
          <a:p>
            <a:pPr algn="ctr" defTabSz="455550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66023" y="6600834"/>
            <a:ext cx="328628" cy="1357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782" tIns="40889" rIns="81782" bIns="40889" rtlCol="0" anchor="ctr"/>
          <a:lstStyle/>
          <a:p>
            <a:pPr algn="ctr" defTabSz="455550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59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 cap="all">
          <a:solidFill>
            <a:schemeClr val="tx1"/>
          </a:solidFill>
          <a:latin typeface="+mj-lt"/>
          <a:ea typeface="Arial" pitchFamily="6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5pPr>
      <a:lvl6pPr marL="45555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1092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6663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21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2059" indent="-272059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1pPr>
      <a:lvl2pPr marL="545705" indent="-27205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2pPr>
      <a:lvl3pPr marL="819350" indent="-27205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3pPr>
      <a:lvl4pPr marL="1092995" indent="-27205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4pPr>
      <a:lvl5pPr marL="1366637" indent="-27205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5pPr>
      <a:lvl6pPr marL="1717792" indent="-245174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173341" indent="-245174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628882" indent="-245174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084426" indent="-245174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1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50" algn="l" defTabSz="911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92" algn="l" defTabSz="911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637" algn="l" defTabSz="911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183" algn="l" defTabSz="911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728" algn="l" defTabSz="911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273" algn="l" defTabSz="911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821" algn="l" defTabSz="911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364" algn="l" defTabSz="911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  <a:alpha val="65000"/>
              </a:schemeClr>
            </a:gs>
            <a:gs pos="41000">
              <a:srgbClr val="FFFFFF">
                <a:alpha val="4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background for slide master.t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5941" y="-31748"/>
            <a:ext cx="13347217" cy="54948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47714"/>
            <a:ext cx="12192000" cy="229887"/>
          </a:xfrm>
          <a:prstGeom prst="rect">
            <a:avLst/>
          </a:prstGeom>
          <a:solidFill>
            <a:srgbClr val="059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872" tIns="40935" rIns="81872" bIns="40935" rtlCol="0" anchor="ctr"/>
          <a:lstStyle/>
          <a:p>
            <a:pPr algn="ctr" defTabSz="456082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97007"/>
            <a:ext cx="12202584" cy="76893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050997"/>
            <a:ext cx="12192000" cy="46037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6" tIns="45609" rIns="91216" bIns="45609" anchor="ctr"/>
          <a:lstStyle/>
          <a:p>
            <a:pPr algn="ctr" defTabSz="45608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725346" y="6192580"/>
            <a:ext cx="35860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6082"/>
            <a:r>
              <a:rPr lang="en-GB" sz="900" dirty="0" smtClean="0">
                <a:solidFill>
                  <a:srgbClr val="FFFFFF"/>
                </a:solidFill>
                <a:latin typeface="Proxima Nova Extrabld It"/>
                <a:cs typeface="Proxima Nova Extrabld It"/>
              </a:rPr>
              <a:t>Strengths and weaknesses are relative to 15 countries of similar GDP: </a:t>
            </a:r>
            <a:endParaRPr lang="en-US" sz="900" dirty="0">
              <a:solidFill>
                <a:srgbClr val="FFFFFF"/>
              </a:solidFill>
              <a:latin typeface="Proxima Nova Extrabld It"/>
              <a:cs typeface="Proxima Nova Extrabld I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457177" y="6148257"/>
            <a:ext cx="3631287" cy="638755"/>
            <a:chOff x="5032007" y="6894229"/>
            <a:chExt cx="2995815" cy="796316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5032007" y="6894229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6082"/>
              <a:r>
                <a:rPr lang="en-US" sz="900" dirty="0">
                  <a:solidFill>
                    <a:srgbClr val="FFFFFF"/>
                  </a:solidFill>
                  <a:latin typeface="Proxima Nova Bold"/>
                  <a:cs typeface="Proxima Nova Bold"/>
                </a:rPr>
                <a:t>Relative </a:t>
              </a:r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Strength</a:t>
              </a:r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6495355" y="6897909"/>
              <a:ext cx="1532467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6082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n/a – no data available</a:t>
              </a:r>
              <a:endParaRPr lang="en-US" sz="900" dirty="0">
                <a:solidFill>
                  <a:srgbClr val="FFFFFF"/>
                </a:solidFill>
                <a:latin typeface="Proxima Nova Bold"/>
                <a:cs typeface="Proxima Nova Bold"/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5032007" y="7134185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6082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Neutral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032007" y="7389629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6082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Relative Weakness</a:t>
              </a: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7080423" y="6192572"/>
            <a:ext cx="328628" cy="135784"/>
          </a:xfrm>
          <a:prstGeom prst="rect">
            <a:avLst/>
          </a:prstGeom>
          <a:solidFill>
            <a:srgbClr val="00B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872" tIns="40935" rIns="81872" bIns="40935" rtlCol="0" anchor="ctr"/>
          <a:lstStyle/>
          <a:p>
            <a:pPr algn="ctr" defTabSz="456082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080423" y="6397187"/>
            <a:ext cx="328628" cy="135784"/>
          </a:xfrm>
          <a:prstGeom prst="rect">
            <a:avLst/>
          </a:prstGeom>
          <a:solidFill>
            <a:srgbClr val="FFFF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872" tIns="40935" rIns="81872" bIns="40935" rtlCol="0" anchor="ctr"/>
          <a:lstStyle/>
          <a:p>
            <a:pPr algn="ctr" defTabSz="456082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080423" y="6600834"/>
            <a:ext cx="328628" cy="1357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872" tIns="40935" rIns="81872" bIns="40935" rtlCol="0" anchor="ctr"/>
          <a:lstStyle/>
          <a:p>
            <a:pPr algn="ctr" defTabSz="456082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3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 cap="all">
          <a:solidFill>
            <a:schemeClr val="tx1"/>
          </a:solidFill>
          <a:latin typeface="+mj-lt"/>
          <a:ea typeface="Arial" pitchFamily="6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5pPr>
      <a:lvl6pPr marL="456082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21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6823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431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2379" indent="-272379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1pPr>
      <a:lvl2pPr marL="546344" indent="-2723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2pPr>
      <a:lvl3pPr marL="820309" indent="-2723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3pPr>
      <a:lvl4pPr marL="1094274" indent="-2723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4pPr>
      <a:lvl5pPr marL="1368237" indent="-2723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5pPr>
      <a:lvl6pPr marL="1719802" indent="-24546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175881" indent="-24546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631957" indent="-24546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088035" indent="-245460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2" algn="l" defTabSz="912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58" algn="l" defTabSz="912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37" algn="l" defTabSz="912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14" algn="l" defTabSz="912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393" algn="l" defTabSz="912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471" algn="l" defTabSz="912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52" algn="l" defTabSz="912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28" algn="l" defTabSz="912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  <a:alpha val="65000"/>
              </a:schemeClr>
            </a:gs>
            <a:gs pos="41000">
              <a:srgbClr val="FFFFFF">
                <a:alpha val="4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background for slide master.t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5941" y="-31748"/>
            <a:ext cx="13347217" cy="54948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47705"/>
            <a:ext cx="12192000" cy="229887"/>
          </a:xfrm>
          <a:prstGeom prst="rect">
            <a:avLst/>
          </a:prstGeom>
          <a:solidFill>
            <a:srgbClr val="059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958" tIns="40977" rIns="81958" bIns="40977" rtlCol="0" anchor="ctr"/>
          <a:lstStyle/>
          <a:p>
            <a:pPr algn="ctr" defTabSz="456560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97007"/>
            <a:ext cx="12202584" cy="76893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 userDrawn="1"/>
        </p:nvSpPr>
        <p:spPr bwMode="auto">
          <a:xfrm>
            <a:off x="8266313" y="6674960"/>
            <a:ext cx="3759200" cy="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6560" eaLnBrk="1" hangingPunct="1"/>
            <a:r>
              <a:rPr lang="en-US" sz="800" dirty="0" smtClean="0">
                <a:solidFill>
                  <a:srgbClr val="C5EBF1"/>
                </a:solidFill>
                <a:cs typeface="Arial"/>
              </a:rPr>
              <a:t>www.socialprogressimperative.org</a:t>
            </a:r>
            <a:endParaRPr lang="en-US" sz="800" dirty="0">
              <a:solidFill>
                <a:srgbClr val="C5EBF1"/>
              </a:solidFill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050988"/>
            <a:ext cx="12192000" cy="46037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1" tIns="45657" rIns="91311" bIns="45657" anchor="ctr"/>
          <a:lstStyle/>
          <a:p>
            <a:pPr algn="ctr" defTabSz="456560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2" name="Picture 21" descr="GSPI_logo_white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164" y="6338323"/>
            <a:ext cx="1146349" cy="331826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202046" y="6192580"/>
            <a:ext cx="35860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6560"/>
            <a:r>
              <a:rPr lang="en-GB" sz="900" dirty="0" smtClean="0">
                <a:solidFill>
                  <a:srgbClr val="FFFFFF"/>
                </a:solidFill>
                <a:latin typeface="Proxima Nova Extrabld It"/>
                <a:cs typeface="Proxima Nova Extrabld It"/>
              </a:rPr>
              <a:t>Strengths and weaknesses are relative to 15 countries of similar GDP: </a:t>
            </a:r>
            <a:endParaRPr lang="en-US" sz="900" dirty="0">
              <a:solidFill>
                <a:srgbClr val="FFFFFF"/>
              </a:solidFill>
              <a:latin typeface="Proxima Nova Extrabld It"/>
              <a:cs typeface="Proxima Nova Extrabld I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494654" y="6146988"/>
            <a:ext cx="3406705" cy="638755"/>
            <a:chOff x="5032007" y="6894229"/>
            <a:chExt cx="2810532" cy="796316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5032007" y="6894229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6560"/>
              <a:r>
                <a:rPr lang="en-US" sz="900" dirty="0">
                  <a:solidFill>
                    <a:srgbClr val="FFFFFF"/>
                  </a:solidFill>
                  <a:latin typeface="Proxima Nova Bold"/>
                  <a:cs typeface="Proxima Nova Bold"/>
                </a:rPr>
                <a:t>Relative </a:t>
              </a:r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Strength</a:t>
              </a:r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6310072" y="6897909"/>
              <a:ext cx="1532467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6560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n/a – no data available</a:t>
              </a:r>
              <a:endParaRPr lang="en-US" sz="900" dirty="0">
                <a:solidFill>
                  <a:srgbClr val="FFFFFF"/>
                </a:solidFill>
                <a:latin typeface="Proxima Nova Bold"/>
                <a:cs typeface="Proxima Nova Bold"/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5032007" y="7134185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6560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Neutral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032007" y="7389629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6560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Relative Weakness</a:t>
              </a: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6166023" y="6192572"/>
            <a:ext cx="328628" cy="135784"/>
          </a:xfrm>
          <a:prstGeom prst="rect">
            <a:avLst/>
          </a:prstGeom>
          <a:solidFill>
            <a:srgbClr val="00B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958" tIns="40977" rIns="81958" bIns="40977" rtlCol="0" anchor="ctr"/>
          <a:lstStyle/>
          <a:p>
            <a:pPr algn="ctr" defTabSz="456560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66023" y="6397187"/>
            <a:ext cx="328628" cy="135784"/>
          </a:xfrm>
          <a:prstGeom prst="rect">
            <a:avLst/>
          </a:prstGeom>
          <a:solidFill>
            <a:srgbClr val="FFFF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958" tIns="40977" rIns="81958" bIns="40977" rtlCol="0" anchor="ctr"/>
          <a:lstStyle/>
          <a:p>
            <a:pPr algn="ctr" defTabSz="456560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66023" y="6600834"/>
            <a:ext cx="328628" cy="1357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958" tIns="40977" rIns="81958" bIns="40977" rtlCol="0" anchor="ctr"/>
          <a:lstStyle/>
          <a:p>
            <a:pPr algn="ctr" defTabSz="456560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3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 cap="all">
          <a:solidFill>
            <a:schemeClr val="tx1"/>
          </a:solidFill>
          <a:latin typeface="+mj-lt"/>
          <a:ea typeface="Arial" pitchFamily="6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5pPr>
      <a:lvl6pPr marL="45656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31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696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6235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2666" indent="-272666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1pPr>
      <a:lvl2pPr marL="546920" indent="-27266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2pPr>
      <a:lvl3pPr marL="821173" indent="-27266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3pPr>
      <a:lvl4pPr marL="1095426" indent="-27266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4pPr>
      <a:lvl5pPr marL="1369677" indent="-27266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5pPr>
      <a:lvl6pPr marL="1721613" indent="-245718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178167" indent="-245718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634727" indent="-245718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091285" indent="-245718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7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77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35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96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52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3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0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  <a:alpha val="65000"/>
              </a:schemeClr>
            </a:gs>
            <a:gs pos="41000">
              <a:srgbClr val="FFFFFF">
                <a:alpha val="4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 background for slide master.t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5945" y="-31748"/>
            <a:ext cx="13347217" cy="54948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47695"/>
            <a:ext cx="12192000" cy="229887"/>
          </a:xfrm>
          <a:prstGeom prst="rect">
            <a:avLst/>
          </a:prstGeom>
          <a:solidFill>
            <a:srgbClr val="059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 defTabSz="457092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97006"/>
            <a:ext cx="12202584" cy="76893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 userDrawn="1"/>
        </p:nvSpPr>
        <p:spPr bwMode="auto">
          <a:xfrm>
            <a:off x="8266313" y="6674960"/>
            <a:ext cx="3759200" cy="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7092" eaLnBrk="1" hangingPunct="1"/>
            <a:r>
              <a:rPr lang="en-US" sz="800" dirty="0" smtClean="0">
                <a:solidFill>
                  <a:srgbClr val="C5EBF1"/>
                </a:solidFill>
                <a:cs typeface="Arial"/>
              </a:rPr>
              <a:t>www.socialprogressimperative.org</a:t>
            </a:r>
            <a:endParaRPr lang="en-US" sz="800" dirty="0">
              <a:solidFill>
                <a:srgbClr val="C5EBF1"/>
              </a:solidFill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050978"/>
            <a:ext cx="12192000" cy="46037"/>
          </a:xfrm>
          <a:prstGeom prst="rect">
            <a:avLst/>
          </a:prstGeom>
          <a:solidFill>
            <a:srgbClr val="58C6D6"/>
          </a:solidFill>
          <a:ln>
            <a:solidFill>
              <a:srgbClr val="58C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92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2" name="Picture 21" descr="GSPI_logo_white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164" y="6338323"/>
            <a:ext cx="1146349" cy="331826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202046" y="6192580"/>
            <a:ext cx="35860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092"/>
            <a:r>
              <a:rPr lang="en-GB" sz="900" dirty="0" smtClean="0">
                <a:solidFill>
                  <a:srgbClr val="FFFFFF"/>
                </a:solidFill>
                <a:latin typeface="Proxima Nova Extrabld It"/>
                <a:cs typeface="Proxima Nova Extrabld It"/>
              </a:rPr>
              <a:t>Strengths and weaknesses are relative to 15 countries of similar GDP: </a:t>
            </a:r>
            <a:endParaRPr lang="en-US" sz="900" dirty="0">
              <a:solidFill>
                <a:srgbClr val="FFFFFF"/>
              </a:solidFill>
              <a:latin typeface="Proxima Nova Extrabld It"/>
              <a:cs typeface="Proxima Nova Extrabld I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494654" y="6146987"/>
            <a:ext cx="3406705" cy="638755"/>
            <a:chOff x="5032007" y="6894229"/>
            <a:chExt cx="2810532" cy="796316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5032007" y="6894229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7092"/>
              <a:r>
                <a:rPr lang="en-US" sz="900" dirty="0">
                  <a:solidFill>
                    <a:srgbClr val="FFFFFF"/>
                  </a:solidFill>
                  <a:latin typeface="Proxima Nova Bold"/>
                  <a:cs typeface="Proxima Nova Bold"/>
                </a:rPr>
                <a:t>Relative </a:t>
              </a:r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Strength</a:t>
              </a:r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6310072" y="6897909"/>
              <a:ext cx="1532467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n/a – no data available</a:t>
              </a:r>
              <a:endParaRPr lang="en-US" sz="900" dirty="0">
                <a:solidFill>
                  <a:srgbClr val="FFFFFF"/>
                </a:solidFill>
                <a:latin typeface="Proxima Nova Bold"/>
                <a:cs typeface="Proxima Nova Bold"/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5032007" y="7134185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7092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Neutral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032007" y="7389629"/>
              <a:ext cx="1708223" cy="30091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defTabSz="457092"/>
              <a:r>
                <a:rPr lang="en-US" sz="900" dirty="0" smtClean="0">
                  <a:solidFill>
                    <a:srgbClr val="FFFFFF"/>
                  </a:solidFill>
                  <a:latin typeface="Proxima Nova Bold"/>
                  <a:cs typeface="Proxima Nova Bold"/>
                </a:rPr>
                <a:t>Relative Weakness</a:t>
              </a: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6166023" y="6192572"/>
            <a:ext cx="328628" cy="135784"/>
          </a:xfrm>
          <a:prstGeom prst="rect">
            <a:avLst/>
          </a:prstGeom>
          <a:solidFill>
            <a:srgbClr val="00B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 defTabSz="457092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66023" y="6397187"/>
            <a:ext cx="328628" cy="135784"/>
          </a:xfrm>
          <a:prstGeom prst="rect">
            <a:avLst/>
          </a:prstGeom>
          <a:solidFill>
            <a:srgbClr val="FFFF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 defTabSz="457092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66023" y="6600834"/>
            <a:ext cx="328628" cy="1357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 defTabSz="457092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22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 cap="all">
          <a:solidFill>
            <a:schemeClr val="tx1"/>
          </a:solidFill>
          <a:latin typeface="+mj-lt"/>
          <a:ea typeface="Arial" pitchFamily="6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Arial" pitchFamily="64" charset="0"/>
          <a:cs typeface="Arial" charset="0"/>
        </a:defRPr>
      </a:lvl5pPr>
      <a:lvl6pPr marL="457092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18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27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3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2986" indent="-272986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1pPr>
      <a:lvl2pPr marL="547560" indent="-27298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2pPr>
      <a:lvl3pPr marL="822133" indent="-27298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3pPr>
      <a:lvl4pPr marL="1096707" indent="-27298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4pPr>
      <a:lvl5pPr marL="1371279" indent="-272986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Arial" pitchFamily="64" charset="0"/>
          <a:cs typeface="+mn-cs"/>
        </a:defRPr>
      </a:lvl5pPr>
      <a:lvl6pPr marL="1723623" indent="-246005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180715" indent="-246005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637808" indent="-246005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094901" indent="-246005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ocialprogressimperative.org/pt/data/spi#performance/countries/spi/dim1,dim2,dim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samazonia.org.br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ted.com/talks/michael_green_how_we_can_make_the_world_a_better_place_by_20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&amp;v=QkCA6p7Bkm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glaucia.barros@avina.ne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694" y="4492427"/>
            <a:ext cx="6150225" cy="922936"/>
          </a:xfrm>
          <a:prstGeom prst="rect">
            <a:avLst/>
          </a:prstGeom>
          <a:noFill/>
        </p:spPr>
        <p:txBody>
          <a:bodyPr wrap="square" lIns="91046" tIns="45525" rIns="91046" bIns="45525" rtlCol="0">
            <a:spAutoFit/>
          </a:bodyPr>
          <a:lstStyle/>
          <a:p>
            <a:r>
              <a:rPr lang="en-US" b="1" dirty="0" smtClean="0"/>
              <a:t>TITLE HERE </a:t>
            </a:r>
          </a:p>
          <a:p>
            <a:r>
              <a:rPr lang="en-US" dirty="0" smtClean="0"/>
              <a:t>DATE/LOCATION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pic>
        <p:nvPicPr>
          <p:cNvPr id="6" name="Picture 5" descr="spi-2015-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"/>
            <a:ext cx="12229576" cy="5111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48671"/>
            <a:ext cx="12229576" cy="1665110"/>
          </a:xfrm>
          <a:prstGeom prst="rect">
            <a:avLst/>
          </a:prstGeom>
          <a:solidFill>
            <a:srgbClr val="B6C4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54" tIns="45431" rIns="90854" bIns="45431"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233" y="4327678"/>
            <a:ext cx="11193017" cy="1353823"/>
          </a:xfrm>
          <a:prstGeom prst="rect">
            <a:avLst/>
          </a:prstGeom>
          <a:noFill/>
        </p:spPr>
        <p:txBody>
          <a:bodyPr wrap="square" lIns="91046" tIns="45525" rIns="91046" bIns="45525" rtlCol="0">
            <a:spAutoFit/>
          </a:bodyPr>
          <a:lstStyle/>
          <a:p>
            <a:r>
              <a:rPr lang="en-US" sz="2800" b="1" dirty="0" smtClean="0"/>
              <a:t>ÍNDICE DE PROGRESSO SOCIAL</a:t>
            </a:r>
          </a:p>
          <a:p>
            <a:endParaRPr lang="pt-BR" dirty="0" smtClean="0"/>
          </a:p>
          <a:p>
            <a:r>
              <a:rPr lang="pt-BR" dirty="0" smtClean="0"/>
              <a:t>II </a:t>
            </a:r>
            <a:r>
              <a:rPr lang="pt-BR" dirty="0"/>
              <a:t>Seminário </a:t>
            </a:r>
            <a:r>
              <a:rPr lang="pt-BR" dirty="0" smtClean="0"/>
              <a:t>Internacional </a:t>
            </a:r>
            <a:r>
              <a:rPr lang="pt-BR" dirty="0" smtClean="0"/>
              <a:t>Governança </a:t>
            </a:r>
            <a:r>
              <a:rPr lang="pt-BR" dirty="0"/>
              <a:t>e</a:t>
            </a:r>
            <a:r>
              <a:rPr lang="pt-BR" dirty="0" smtClean="0"/>
              <a:t> </a:t>
            </a:r>
            <a:r>
              <a:rPr lang="pt-BR" dirty="0"/>
              <a:t>Desenvolvimento: Boas Práticas e o Papel do Controle </a:t>
            </a:r>
            <a:r>
              <a:rPr lang="pt-BR" dirty="0" smtClean="0"/>
              <a:t>Externo</a:t>
            </a:r>
          </a:p>
          <a:p>
            <a:pPr algn="r"/>
            <a:r>
              <a:rPr lang="en-US" dirty="0" smtClean="0"/>
              <a:t>3 e 4 de </a:t>
            </a:r>
            <a:r>
              <a:rPr lang="en-US" dirty="0" err="1" smtClean="0"/>
              <a:t>N</a:t>
            </a:r>
            <a:r>
              <a:rPr lang="en-US" dirty="0" err="1" smtClean="0"/>
              <a:t>ovembro</a:t>
            </a:r>
            <a:r>
              <a:rPr lang="en-US" dirty="0" smtClean="0"/>
              <a:t>, 2015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5"/>
          <a:stretch/>
        </p:blipFill>
        <p:spPr>
          <a:xfrm>
            <a:off x="0" y="5882041"/>
            <a:ext cx="12229576" cy="9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 descr="blog3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alphaModFix amt="36000"/>
          </a:blip>
          <a:stretch>
            <a:fillRect/>
          </a:stretch>
        </p:blipFill>
        <p:spPr>
          <a:xfrm>
            <a:off x="1847528" y="1134269"/>
            <a:ext cx="8640960" cy="52235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9192345" y="5877272"/>
            <a:ext cx="1357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*PIB per </a:t>
            </a:r>
            <a:r>
              <a:rPr lang="es-ES" sz="800" dirty="0" err="1"/>
              <a:t>capita</a:t>
            </a:r>
            <a:r>
              <a:rPr lang="es-ES" sz="800" dirty="0"/>
              <a:t> PPP 2013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DEZ PAÍSES COM MELHOR COLOCAÇÃO NO ÍNDICE</a:t>
            </a:r>
            <a:endParaRPr lang="pt-BR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3187700" y="1388259"/>
          <a:ext cx="5816600" cy="3328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797"/>
                <a:gridCol w="1645003"/>
                <a:gridCol w="1765300"/>
                <a:gridCol w="1206500"/>
              </a:tblGrid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Colocação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País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PIB per capita*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Pontuação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Noruega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US$ 62,448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88.36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Suécia 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US$ 43,741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88.06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Suíça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US$ 54,697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87.97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Islândia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US$ 41,250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87.62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1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Nova Zelândia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US$ 32,808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87.08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Canadá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US$ 41,894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86.89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Finlândia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US$ 38,846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86.75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Dinamarca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US$ 41,991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86.63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Holanda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US$ 44,945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86.50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Austrália</a:t>
                      </a:r>
                      <a:endParaRPr lang="pt-BR" sz="18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US$ 42,831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86.42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3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 descr="blog3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alphaModFix amt="36000"/>
          </a:blip>
          <a:stretch>
            <a:fillRect/>
          </a:stretch>
        </p:blipFill>
        <p:spPr>
          <a:xfrm>
            <a:off x="1847528" y="1052736"/>
            <a:ext cx="8640960" cy="52235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9192345" y="5877272"/>
            <a:ext cx="1357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*PIB per </a:t>
            </a:r>
            <a:r>
              <a:rPr lang="es-ES" sz="800" dirty="0" err="1"/>
              <a:t>capita</a:t>
            </a:r>
            <a:r>
              <a:rPr lang="es-ES" sz="800" dirty="0"/>
              <a:t> PPP 2013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127258" y="155448"/>
            <a:ext cx="7927975" cy="731520"/>
          </a:xfrm>
        </p:spPr>
        <p:txBody>
          <a:bodyPr/>
          <a:lstStyle/>
          <a:p>
            <a:r>
              <a:rPr lang="pt-BR" dirty="0"/>
              <a:t>Os DEZ PAÍSES COM </a:t>
            </a:r>
            <a:r>
              <a:rPr lang="pt-BR" dirty="0" smtClean="0"/>
              <a:t>PIOR COLOCAÇÃO </a:t>
            </a:r>
            <a:r>
              <a:rPr lang="pt-BR" dirty="0"/>
              <a:t>NO ÍNDICE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409664" y="1375559"/>
          <a:ext cx="7372672" cy="3328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3972"/>
                <a:gridCol w="2819400"/>
                <a:gridCol w="1714500"/>
                <a:gridCol w="1574800"/>
              </a:tblGrid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Colocação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País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PIB per capita*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Pontuação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124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Madagascar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1,369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44.50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125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Nigéria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5,423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43.31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126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Etiópia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1,336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41.04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127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Níger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887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40.56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1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128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Iêmen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3,832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40.30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129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Angola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7,488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40.00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130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Guiné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1,213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39.60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131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Afeganistão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1,884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35.40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132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Chade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2,022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33.17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133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República</a:t>
                      </a:r>
                      <a:r>
                        <a:rPr lang="pt-BR" sz="180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Centro-Africana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US$ </a:t>
                      </a:r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584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31.42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2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 descr="blog3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alphaModFix amt="36000"/>
          </a:blip>
          <a:stretch>
            <a:fillRect/>
          </a:stretch>
        </p:blipFill>
        <p:spPr>
          <a:xfrm>
            <a:off x="1847528" y="1052736"/>
            <a:ext cx="8640960" cy="52235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127258" y="155448"/>
            <a:ext cx="7927975" cy="731520"/>
          </a:xfrm>
        </p:spPr>
        <p:txBody>
          <a:bodyPr/>
          <a:lstStyle/>
          <a:p>
            <a:r>
              <a:rPr lang="pt-BR" dirty="0" smtClean="0"/>
              <a:t>A colocação dos maiores países emergentes (</a:t>
            </a:r>
            <a:r>
              <a:rPr lang="pt-BR" dirty="0" err="1" smtClean="0"/>
              <a:t>brics</a:t>
            </a:r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266914" y="1502167"/>
          <a:ext cx="5658172" cy="1804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3972"/>
                <a:gridCol w="2819400"/>
                <a:gridCol w="1574800"/>
              </a:tblGrid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Colocação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País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Pontuação</a:t>
                      </a:r>
                      <a:endParaRPr lang="pt-BR" sz="18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Brasil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70.89</a:t>
                      </a: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África do Sul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65.64</a:t>
                      </a: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71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Rússia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63.64</a:t>
                      </a: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China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59.07</a:t>
                      </a: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Índia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53.06</a:t>
                      </a:r>
                    </a:p>
                  </a:txBody>
                  <a:tcPr marL="14321" marR="14321" marT="14321" marB="0" anchor="b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7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s-ES_tradnl" smtClean="0"/>
              <a:pPr/>
              <a:t>13</a:t>
            </a:fld>
            <a:endParaRPr lang="es-ES_tradnl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1594340" y="969834"/>
          <a:ext cx="9022861" cy="53279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67861"/>
                <a:gridCol w="812800"/>
                <a:gridCol w="736600"/>
                <a:gridCol w="609600"/>
                <a:gridCol w="762000"/>
                <a:gridCol w="889000"/>
                <a:gridCol w="609600"/>
                <a:gridCol w="673100"/>
                <a:gridCol w="787400"/>
                <a:gridCol w="787400"/>
                <a:gridCol w="787400"/>
                <a:gridCol w="800100"/>
              </a:tblGrid>
              <a:tr h="376800"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Pontos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noProof="0" dirty="0" smtClean="0">
                          <a:latin typeface="+mj-lt"/>
                        </a:rPr>
                        <a:t>País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Pontos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noProof="0" dirty="0" smtClean="0">
                          <a:latin typeface="+mj-lt"/>
                        </a:rPr>
                        <a:t>País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Pontos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noProof="0" dirty="0" smtClean="0">
                          <a:latin typeface="+mj-lt"/>
                        </a:rPr>
                        <a:t>País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Pontos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noProof="0" dirty="0" smtClean="0">
                          <a:latin typeface="+mj-lt"/>
                        </a:rPr>
                        <a:t>País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78092"/>
                    </a:solidFill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88.36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Noruega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81.91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Portugal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Lituânia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68.19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Albânia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88.06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Suécia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81.62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Eslovênia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73.66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Maurício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67.79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Macedônia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87.97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Suíça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81.17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Espanha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Croácia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67.5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México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87.62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Islândia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80.82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França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73.08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Argentina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67.23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Peru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87.08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Nova Zelândia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80.59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República Tcheca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72.79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Emirados Árabes Unidos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67.1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Paraguai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86.89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Canadá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80.49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Estônia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72.6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Israel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66.34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Tailândia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86.75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Finlândia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79.21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Uruguai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71.79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Panamá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66.24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Turquia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86.63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Dinamarca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78.45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Eslováquia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70.89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Brasil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66.15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Bósnia e</a:t>
                      </a:r>
                      <a:r>
                        <a:rPr lang="pt-BR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Herzegovina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86.5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Holanda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78.29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Chile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70.19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Bulgária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65.89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Geórgia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86.42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Austrália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77.98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Polônia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69.83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Jamaica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Armênia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84.68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Reino Unido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77.88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Costa Rica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69.79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Sérvia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65.69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Ucrânia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84.66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Irlanda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República da Coreia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69.55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Malásia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65.64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África do Sul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84.45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Áustria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77.45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Chipre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69.19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Kuwait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65.46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Filipinas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84.04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Alemanha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77.38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Itália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69.01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Montenegro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65.22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Botsuana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83.15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Japão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Hungria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68.85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Colômbia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64.98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Bielorrússia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82.85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Estados</a:t>
                      </a:r>
                      <a:r>
                        <a:rPr lang="pt-BR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Unidos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74.12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Letônia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68.37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Romênia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64.92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Tunísia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82.83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Bélgica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74.03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Grécia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68.25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Equador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64.31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Salvador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1299" y="135181"/>
            <a:ext cx="4806750" cy="708854"/>
          </a:xfrm>
        </p:spPr>
        <p:txBody>
          <a:bodyPr/>
          <a:lstStyle/>
          <a:p>
            <a:r>
              <a:rPr lang="es-ES_tradnl" dirty="0" smtClean="0"/>
              <a:t>RESULTADOS </a:t>
            </a:r>
            <a:br>
              <a:rPr lang="es-ES_tradnl" dirty="0" smtClean="0"/>
            </a:br>
            <a:r>
              <a:rPr lang="es-ES_tradnl" dirty="0" smtClean="0"/>
              <a:t>ÍNDICE DE </a:t>
            </a:r>
            <a:r>
              <a:rPr lang="es-ES_tradnl" dirty="0" err="1" smtClean="0"/>
              <a:t>PROGREsSO</a:t>
            </a:r>
            <a:r>
              <a:rPr lang="es-ES_tradnl" dirty="0" smtClean="0"/>
              <a:t> SOCIAL 2015</a:t>
            </a:r>
            <a:endParaRPr lang="es-ES_tradnl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19953" y="106606"/>
            <a:ext cx="4248046" cy="807786"/>
            <a:chOff x="4823944" y="155812"/>
            <a:chExt cx="4248046" cy="807786"/>
          </a:xfrm>
        </p:grpSpPr>
        <p:sp>
          <p:nvSpPr>
            <p:cNvPr id="13" name="Rectangle 12"/>
            <p:cNvSpPr/>
            <p:nvPr/>
          </p:nvSpPr>
          <p:spPr>
            <a:xfrm>
              <a:off x="4823944" y="155812"/>
              <a:ext cx="269758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b="1" dirty="0">
                  <a:solidFill>
                    <a:srgbClr val="363739"/>
                  </a:solidFill>
                </a:rPr>
                <a:t>Classificação:</a:t>
              </a:r>
              <a:endParaRPr lang="pt-BR" sz="1000" b="1" dirty="0">
                <a:solidFill>
                  <a:srgbClr val="363739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95952" y="332656"/>
              <a:ext cx="212400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&gt; 85  muito alto	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&gt; 75  alto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&gt; 65  médio/alto</a:t>
              </a:r>
              <a:endParaRPr lang="pt-BR" sz="1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12175" y="332656"/>
              <a:ext cx="215981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&gt; 55  </a:t>
              </a:r>
              <a:r>
                <a:rPr lang="pt-BR" sz="1000" dirty="0">
                  <a:solidFill>
                    <a:srgbClr val="363739"/>
                  </a:solidFill>
                </a:rPr>
                <a:t>médio/baixo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</a:t>
              </a:r>
              <a:r>
                <a:rPr lang="pt-BR" sz="1000" dirty="0">
                  <a:solidFill>
                    <a:srgbClr val="363739"/>
                  </a:solidFill>
                </a:rPr>
                <a:t>&gt; 40  baixo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=</a:t>
              </a:r>
              <a:r>
                <a:rPr lang="pt-BR" sz="1000" dirty="0">
                  <a:solidFill>
                    <a:srgbClr val="363739"/>
                  </a:solidFill>
                </a:rPr>
                <a:t>&lt; 40  muito baixo</a:t>
              </a:r>
              <a:endParaRPr lang="pt-BR" sz="1000" dirty="0">
                <a:solidFill>
                  <a:srgbClr val="3637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23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1574800" y="1036017"/>
          <a:ext cx="9029700" cy="522562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3600"/>
                <a:gridCol w="825500"/>
                <a:gridCol w="889000"/>
                <a:gridCol w="673100"/>
                <a:gridCol w="698500"/>
                <a:gridCol w="812800"/>
                <a:gridCol w="660400"/>
                <a:gridCol w="596900"/>
                <a:gridCol w="787400"/>
                <a:gridCol w="635000"/>
                <a:gridCol w="571500"/>
                <a:gridCol w="1016000"/>
              </a:tblGrid>
              <a:tr h="376800"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Pontos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noProof="0" dirty="0" smtClean="0">
                          <a:latin typeface="+mj-lt"/>
                        </a:rPr>
                        <a:t>País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Pontos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noProof="0" dirty="0" smtClean="0">
                          <a:latin typeface="+mj-lt"/>
                        </a:rPr>
                        <a:t>País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Pontos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noProof="0" dirty="0" smtClean="0">
                          <a:latin typeface="+mj-lt"/>
                        </a:rPr>
                        <a:t>País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Pontos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8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noProof="0" dirty="0" smtClean="0">
                          <a:latin typeface="+mj-lt"/>
                        </a:rPr>
                        <a:t>País</a:t>
                      </a:r>
                      <a:endParaRPr lang="pt-BR" sz="900" b="1" noProof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78092"/>
                    </a:solidFill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64.27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Arábia Saudita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60.47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Indonésia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52.27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Lesoto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46.02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Moçambique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63.68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Moldávia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60.42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Guiana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51.67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Quênia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45.85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Mauritânia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63.64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Rússia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Sri Lanka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51.62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Zâmbia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45.66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Paquistão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63.45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Venezuela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59.91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Egito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Ruanda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44.89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Libéria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63.36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Bolívia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59.71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Uzbequistão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50.94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Suazilândia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Madagascar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63.31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Jordânia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59.56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Marrocos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50.04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Benin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43.31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Nigéria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62.71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Namíbia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59.07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China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49.6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República do Congo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41.04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Etiópia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62.62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Azerbaijão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58.58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Quirguistão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49.49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Uganda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40.56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Níger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62.47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República Dominicana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58.29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Gana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48.95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Malauí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Iêmen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62.2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Nicarágua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56.82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Irã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48.82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Burkina Faso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Angola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62.19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Guatemala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56.49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Tajiquistão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48.35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Iraque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Guiné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61.85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Líbano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56.46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Senegal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47.42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Camarões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Afeganistão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61.52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Mongólia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55.33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Nepal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47.27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Djibuti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33.17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Chade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61.44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Honduras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53.96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Camboja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47.14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Tanzânia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31.42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República Centro-africana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61.38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Cazaquistão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53.39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Bangladesh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46.66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Togo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60.83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Cuba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53.06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Índia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46.51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Mali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60.66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Argélia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52.41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Laos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46.12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Myanmar</a:t>
                      </a:r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1632094" y="73623"/>
            <a:ext cx="4895955" cy="770413"/>
          </a:xfrm>
        </p:spPr>
        <p:txBody>
          <a:bodyPr/>
          <a:lstStyle/>
          <a:p>
            <a:r>
              <a:rPr lang="es-ES_tradnl" dirty="0"/>
              <a:t>RESULTADOS </a:t>
            </a:r>
            <a:br>
              <a:rPr lang="es-ES_tradnl" dirty="0"/>
            </a:br>
            <a:r>
              <a:rPr lang="es-ES_tradnl" dirty="0"/>
              <a:t>ÍNDICE DE </a:t>
            </a:r>
            <a:r>
              <a:rPr lang="es-ES_tradnl" dirty="0" err="1"/>
              <a:t>PROGREsSO</a:t>
            </a:r>
            <a:r>
              <a:rPr lang="es-ES_tradnl" dirty="0"/>
              <a:t> SOCIAL 2015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19953" y="106606"/>
            <a:ext cx="4248046" cy="807786"/>
            <a:chOff x="4823944" y="155812"/>
            <a:chExt cx="4248046" cy="807786"/>
          </a:xfrm>
        </p:grpSpPr>
        <p:sp>
          <p:nvSpPr>
            <p:cNvPr id="13" name="Rectangle 12"/>
            <p:cNvSpPr/>
            <p:nvPr/>
          </p:nvSpPr>
          <p:spPr>
            <a:xfrm>
              <a:off x="4823944" y="155812"/>
              <a:ext cx="269758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b="1" dirty="0">
                  <a:solidFill>
                    <a:srgbClr val="363739"/>
                  </a:solidFill>
                </a:rPr>
                <a:t>Classificação:</a:t>
              </a:r>
              <a:endParaRPr lang="pt-BR" sz="1000" b="1" dirty="0">
                <a:solidFill>
                  <a:srgbClr val="363739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95952" y="332656"/>
              <a:ext cx="212400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&gt; 85  muito alto	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&gt; 75  alto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&gt; 65  médio/alto</a:t>
              </a:r>
              <a:endParaRPr lang="pt-BR" sz="1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12175" y="332656"/>
              <a:ext cx="215981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&gt; 55  </a:t>
              </a:r>
              <a:r>
                <a:rPr lang="pt-BR" sz="1000" dirty="0">
                  <a:solidFill>
                    <a:srgbClr val="363739"/>
                  </a:solidFill>
                </a:rPr>
                <a:t>médio/baixo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</a:t>
              </a:r>
              <a:r>
                <a:rPr lang="pt-BR" sz="1000" dirty="0">
                  <a:solidFill>
                    <a:srgbClr val="363739"/>
                  </a:solidFill>
                </a:rPr>
                <a:t>&gt; 40  baixo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IPS =</a:t>
              </a:r>
              <a:r>
                <a:rPr lang="pt-BR" sz="1000" dirty="0">
                  <a:solidFill>
                    <a:srgbClr val="363739"/>
                  </a:solidFill>
                </a:rPr>
                <a:t>&lt; 40  muito baixo</a:t>
              </a:r>
              <a:endParaRPr lang="pt-BR" sz="1000" dirty="0">
                <a:solidFill>
                  <a:srgbClr val="3637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06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3311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5" tIns="45683" rIns="91365" bIns="45683" spcCol="0" rtlCol="0" anchor="ctr"/>
          <a:lstStyle/>
          <a:p>
            <a:pPr algn="ctr"/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0" y="3005160"/>
            <a:ext cx="12192000" cy="33113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5" tIns="45683" rIns="91365" bIns="45683" spcCol="0" rtlCol="0" anchor="ctr"/>
          <a:lstStyle/>
          <a:p>
            <a:pPr algn="ctr"/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1861791" y="2404131"/>
            <a:ext cx="8458284" cy="369257"/>
          </a:xfrm>
          <a:prstGeom prst="rect">
            <a:avLst/>
          </a:prstGeom>
          <a:noFill/>
        </p:spPr>
        <p:txBody>
          <a:bodyPr wrap="square" lIns="91365" tIns="45683" rIns="91365" bIns="45683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ANÁLISE DE DESEMPENHO RELATIVO: BRASIL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2"/>
          <p:cNvSpPr>
            <a:spLocks noGrp="1"/>
          </p:cNvSpPr>
          <p:nvPr>
            <p:ph type="title"/>
          </p:nvPr>
        </p:nvSpPr>
        <p:spPr>
          <a:xfrm>
            <a:off x="6397891" y="352802"/>
            <a:ext cx="2410428" cy="521893"/>
          </a:xfrm>
        </p:spPr>
        <p:txBody>
          <a:bodyPr wrap="none" anchor="b" anchorCtr="0">
            <a:noAutofit/>
          </a:bodyPr>
          <a:lstStyle/>
          <a:p>
            <a:pPr algn="r"/>
            <a:r>
              <a:rPr lang="es-ES_tradnl" cap="none" dirty="0" smtClean="0">
                <a:solidFill>
                  <a:srgbClr val="3A676E"/>
                </a:solidFill>
                <a:latin typeface="Proxima Nova Regular"/>
                <a:cs typeface="Proxima Nova Regular"/>
              </a:rPr>
              <a:t>BRASIL</a:t>
            </a:r>
            <a:endParaRPr lang="es-ES_tradnl" cap="none" dirty="0">
              <a:solidFill>
                <a:srgbClr val="3A676E"/>
              </a:solidFill>
              <a:latin typeface="Proxima Nova Regular"/>
              <a:cs typeface="Proxima Nova Regular"/>
            </a:endParaRPr>
          </a:p>
        </p:txBody>
      </p:sp>
      <p:pic>
        <p:nvPicPr>
          <p:cNvPr id="2" name="Picture 1" descr="1000px-Flag_of_Brazil.sv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549" y="161904"/>
            <a:ext cx="1057692" cy="718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6" y="364601"/>
            <a:ext cx="5707561" cy="636788"/>
          </a:xfrm>
          <a:prstGeom prst="rect">
            <a:avLst/>
          </a:prstGeom>
          <a:noFill/>
        </p:spPr>
        <p:txBody>
          <a:bodyPr wrap="square" lIns="81994" tIns="40995" rIns="81994" bIns="40995" rtlCol="0">
            <a:spAutoFit/>
          </a:bodyPr>
          <a:lstStyle/>
          <a:p>
            <a:pPr defTabSz="456774"/>
            <a:r>
              <a:rPr lang="pt-BR" dirty="0">
                <a:solidFill>
                  <a:srgbClr val="525355"/>
                </a:solidFill>
                <a:latin typeface="Proxima Nova Semibold"/>
                <a:cs typeface="Proxima Nova Semibold"/>
              </a:rPr>
              <a:t>Posição do País: </a:t>
            </a:r>
            <a:r>
              <a:rPr lang="pt-BR" dirty="0">
                <a:solidFill>
                  <a:srgbClr val="FFFF00"/>
                </a:solidFill>
                <a:latin typeface="Proxima Nova Regular"/>
                <a:cs typeface="Proxima Nova Regular"/>
              </a:rPr>
              <a:t>42ª em 133 países</a:t>
            </a:r>
            <a:r>
              <a:rPr lang="pt-BR" dirty="0">
                <a:solidFill>
                  <a:srgbClr val="3A676E"/>
                </a:solidFill>
                <a:latin typeface="Proxima Nova Regular"/>
                <a:cs typeface="Proxima Nova Regular"/>
              </a:rPr>
              <a:t>; </a:t>
            </a:r>
            <a:r>
              <a:rPr lang="pt-BR" dirty="0">
                <a:solidFill>
                  <a:srgbClr val="525355"/>
                </a:solidFill>
                <a:latin typeface="Proxima Nova Semibold"/>
                <a:cs typeface="Proxima Nova Semibold"/>
              </a:rPr>
              <a:t>Pontos: </a:t>
            </a:r>
            <a:r>
              <a:rPr lang="pt-BR" dirty="0">
                <a:solidFill>
                  <a:srgbClr val="FFFF00"/>
                </a:solidFill>
                <a:latin typeface="Proxima Nova Regular"/>
                <a:cs typeface="Proxima Nova Regular"/>
              </a:rPr>
              <a:t>70.89</a:t>
            </a:r>
          </a:p>
          <a:p>
            <a:pPr defTabSz="456774"/>
            <a:r>
              <a:rPr lang="es-ES_tradnl" dirty="0" err="1" smtClean="0">
                <a:solidFill>
                  <a:srgbClr val="6D6E71">
                    <a:lumMod val="75000"/>
                  </a:srgbClr>
                </a:solidFill>
                <a:latin typeface="Proxima Nova Semibold"/>
                <a:cs typeface="Proxima Nova Semibold"/>
              </a:rPr>
              <a:t>Posição</a:t>
            </a:r>
            <a:r>
              <a:rPr lang="es-ES_tradnl" dirty="0" smtClean="0">
                <a:solidFill>
                  <a:srgbClr val="6D6E71">
                    <a:lumMod val="75000"/>
                  </a:srgbClr>
                </a:solidFill>
                <a:latin typeface="Proxima Nova Semibold"/>
                <a:cs typeface="Proxima Nova Semibold"/>
              </a:rPr>
              <a:t> do PIB per </a:t>
            </a:r>
            <a:r>
              <a:rPr lang="pt-BR" dirty="0" smtClean="0">
                <a:solidFill>
                  <a:srgbClr val="6D6E71">
                    <a:lumMod val="75000"/>
                  </a:srgbClr>
                </a:solidFill>
                <a:latin typeface="Proxima Nova Semibold"/>
                <a:cs typeface="Proxima Nova Semibold"/>
              </a:rPr>
              <a:t>capita</a:t>
            </a:r>
            <a:r>
              <a:rPr lang="es-ES_tradnl" dirty="0" smtClean="0">
                <a:solidFill>
                  <a:srgbClr val="6D6E71">
                    <a:lumMod val="75000"/>
                  </a:srgbClr>
                </a:solidFill>
                <a:latin typeface="Proxima Nova Semibold"/>
                <a:cs typeface="Proxima Nova Semibold"/>
              </a:rPr>
              <a:t>: </a:t>
            </a:r>
            <a:r>
              <a:rPr lang="es-ES_tradnl" dirty="0" smtClean="0">
                <a:solidFill>
                  <a:srgbClr val="FFFF00"/>
                </a:solidFill>
                <a:latin typeface="Proxima Nova Regular"/>
                <a:cs typeface="Proxima Nova Regular"/>
              </a:rPr>
              <a:t>54ª</a:t>
            </a:r>
            <a:endParaRPr lang="es-ES_tradnl" dirty="0">
              <a:solidFill>
                <a:srgbClr val="FFFF00"/>
              </a:solidFill>
              <a:latin typeface="Proxima Nova Regular"/>
              <a:cs typeface="Proxima Nova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5" y="8653"/>
            <a:ext cx="7692478" cy="390567"/>
          </a:xfrm>
          <a:prstGeom prst="rect">
            <a:avLst/>
          </a:prstGeom>
          <a:noFill/>
        </p:spPr>
        <p:txBody>
          <a:bodyPr wrap="square" lIns="81994" tIns="40995" rIns="81994" bIns="40995" rtlCol="0">
            <a:spAutoFit/>
          </a:bodyPr>
          <a:lstStyle/>
          <a:p>
            <a:pPr defTabSz="456774"/>
            <a:r>
              <a:rPr lang="pt-BR" sz="2000" dirty="0">
                <a:solidFill>
                  <a:srgbClr val="525355"/>
                </a:solidFill>
                <a:latin typeface="Proxima Nova Semibold"/>
                <a:cs typeface="Proxima Nova Semibold"/>
              </a:rPr>
              <a:t>Índice de Progresso Social 2015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13812" y="1160238"/>
          <a:ext cx="8763410" cy="4898979"/>
        </p:xfrm>
        <a:graphic>
          <a:graphicData uri="http://schemas.openxmlformats.org/drawingml/2006/table">
            <a:tbl>
              <a:tblPr/>
              <a:tblGrid>
                <a:gridCol w="1977886"/>
                <a:gridCol w="357809"/>
                <a:gridCol w="370640"/>
                <a:gridCol w="168495"/>
                <a:gridCol w="205637"/>
                <a:gridCol w="2011680"/>
                <a:gridCol w="361950"/>
                <a:gridCol w="385005"/>
                <a:gridCol w="180976"/>
                <a:gridCol w="230309"/>
                <a:gridCol w="1556385"/>
                <a:gridCol w="371475"/>
                <a:gridCol w="410428"/>
                <a:gridCol w="174735"/>
              </a:tblGrid>
              <a:tr h="102637"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noProof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Pontuação</a:t>
                      </a:r>
                      <a:endParaRPr lang="pt-BR" sz="600" b="1" i="0" u="none" strike="noStrike" noProof="0" dirty="0"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noProof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Colocação</a:t>
                      </a:r>
                      <a:endParaRPr lang="pt-BR" sz="600" b="1" i="0" u="none" strike="noStrike" noProof="0" dirty="0"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noProof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Pontuação</a:t>
                      </a:r>
                      <a:endParaRPr lang="pt-BR" sz="600" b="1" i="0" u="none" strike="noStrike" noProof="0" dirty="0"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noProof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Colocação</a:t>
                      </a:r>
                      <a:endParaRPr lang="pt-BR" sz="600" b="1" i="0" u="none" strike="noStrike" noProof="0" dirty="0"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noProof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Pontuação</a:t>
                      </a:r>
                      <a:endParaRPr lang="pt-BR" sz="600" b="1" i="0" u="none" strike="noStrike" noProof="0" dirty="0"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noProof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Colocação</a:t>
                      </a:r>
                      <a:endParaRPr lang="pt-BR" sz="600" b="1" i="0" u="none" strike="noStrike" noProof="0" dirty="0"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NECESSIDADES HUMANAS BÁSICAS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71.14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FUNDAMENTOS DE</a:t>
                      </a:r>
                      <a:r>
                        <a:rPr lang="pt-BR" sz="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BEM-ESTAR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76.21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  <a:endParaRPr lang="pt-BR" sz="600" b="0" i="0" u="none" strike="noStrike" noProof="0" dirty="0">
                        <a:solidFill>
                          <a:srgbClr val="00B05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OPORTUNIDADES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65.33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  <a:endParaRPr lang="pt-BR" sz="600" b="0" i="0" u="none" strike="noStrike" noProof="0" dirty="0">
                        <a:solidFill>
                          <a:srgbClr val="00B05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00"/>
                    </a:solidFill>
                  </a:tcPr>
                </a:tc>
              </a:tr>
              <a:tr h="86657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Nutrição e cuidados</a:t>
                      </a:r>
                      <a:r>
                        <a:rPr lang="pt-BR" sz="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médicos básicos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96.34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Acesso ao conhecimento básico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96.13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Direitos individuais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75.20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Desnutrição (% da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população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5.0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alfabetização adulta (% da população de 15 ou + anos)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92.6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Direitos políticos (1 = plenos direitos; 7 = sem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direitos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Intensidade do déficit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alimentar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(cal./pessoa desnutrida)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matrícula em educação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primária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(% de crianças)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95.0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Liberdade de expressão (0 = baixa; 2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mortalidade materna (mortes/100.000 nascimentos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vivos)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matrícula em educação secundária em nível inicial (% de crianças)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114.0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Liberdade de reunião/associação (0 = baixa; 2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mortalidade infantil (mortes/1.000 nascimentos vivos)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13.7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57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matrícula em educação secundária em nível de bacharelado (% de crianças)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95.3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Liberdade de movimento (0 = baixa; 4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Mortes por doenças infecciosas (mortes/100.000)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92.8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Igualdade de gênero na educação secundária (mulheres/homens)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Direito à propriedade privada (0 = sem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direitos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; 100 = plenos direitos)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04444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Água</a:t>
                      </a:r>
                      <a:r>
                        <a:rPr lang="pt-BR" sz="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 saneamento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84.98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Acesso à informação e comunicação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73.60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Liberdade individual e de escolha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71.63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Acesso a água potável (% da população)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92.1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Usuários de telefones celulares (assinaturas/100 pessoas)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135.3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Liberdade de decidir sobre sua vida (% satisfação)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70.4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67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Acesso rural a fontes de água de qualidade (% da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população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85.3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77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Usuários de internet (% da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população)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51.6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Liberdade de culto (1 = baixa; 4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74596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Acesso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a saneamento básico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(% da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população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81.3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Índice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de liberdade de Imprensa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(0 = maior liberdade; 100 = menor liberdade)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34.0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Matrimônio adolescente (% de mulheres entre os 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 e 19 anos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Satisfação quanto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às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opções de métodos anticoncepcionais (% de mulheres)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86.8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Corrupção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(0 = alta; 100 = baixa)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9281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255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Moradia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67.70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Saúde</a:t>
                      </a:r>
                      <a:r>
                        <a:rPr lang="pt-BR" sz="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 bem-estar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73.63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Tolerância e inclusão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66.45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  <a:endParaRPr lang="pt-BR" sz="600" b="0" i="0" u="none" strike="noStrike" noProof="0" dirty="0">
                        <a:solidFill>
                          <a:srgbClr val="00B05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00"/>
                    </a:solidFill>
                  </a:tcPr>
                </a:tc>
              </a:tr>
              <a:tr h="8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Disponibilidade de moradias a preços acessíveis (% satisfação)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41.5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Expectativa de vida ao nascer (anos)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73.6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Tolerância a imigrantes (0 = baixa; 100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66.6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Acesso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a energia elétrica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(% da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população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98.9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67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Mortes por doenças não-infecciosas (probabilidade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de morte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19.4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Tolerância a homossexuais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(0 = baixa; 100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64.2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  <a:endParaRPr lang="pt-BR" sz="600" b="0" i="0" u="none" strike="noStrike" noProof="0" dirty="0">
                        <a:solidFill>
                          <a:srgbClr val="00B05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0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Qualidade do serviço de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eletricidade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(1 = baixa; 7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4.1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77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obesidade (% da população)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19.5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Discriminação e violência com as minorias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(0 = baixa; 10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5.6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Mortes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por contaminação do ar em ambiente interno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(mortes/100.000)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12.0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Mortes por contaminação do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ar em ambientes externos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(mortes/100.000)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3.9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Tolerância religiosa (1 = baixa; 4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suicídios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(mortes/100.000)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6.4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Apoio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comunitário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(0 = baixa; 100 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89.6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Segurança</a:t>
                      </a:r>
                      <a:r>
                        <a:rPr lang="pt-BR" sz="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pessoal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35.55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Sustentabilidade dos</a:t>
                      </a:r>
                      <a:r>
                        <a:rPr lang="pt-BR" sz="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ecossistemas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61.49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Acesso à educação superior</a:t>
                      </a:r>
                      <a:endParaRPr lang="pt-BR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48.05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83573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homicídio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(1 = &lt;2/100.000; 5 = &gt;20/100.000)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Emissões de CO</a:t>
                      </a:r>
                      <a:r>
                        <a:rPr lang="pt-BR" sz="600" b="0" i="0" u="none" strike="noStrike" baseline="300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per capita 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(CO</a:t>
                      </a:r>
                      <a:r>
                        <a:rPr lang="pt-BR" sz="600" b="0" i="0" u="none" strike="noStrike" baseline="300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equivalente por PIB)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401.6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Anos de educação superior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de crimes violentos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(1 = baixo; 5 = alto)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Extração de água em % dos recursos hídricos disponíveis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46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Taxa de matrícula feminina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no ensino superior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9.3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77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Percepção de criminalidade (1 = baixo; 5 = alto)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Biodiversidade e habitat (0 = nenhuma</a:t>
                      </a:r>
                      <a:r>
                        <a:rPr lang="pt-BR" sz="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proteção</a:t>
                      </a:r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; 100 = alta proteção)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66.7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58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pt-BR" sz="600" b="0" i="0" u="none" strike="noStrike" noProof="0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Desigualdade na realização educacional (0 = baixa; 1= alta)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0.25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Terror político (1 = baixo; 5 = alto)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119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Universidades de classe mundial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22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  <a:endParaRPr lang="pt-BR" sz="600" b="0" i="0" u="none" strike="noStrike" noProof="0" dirty="0">
                        <a:solidFill>
                          <a:srgbClr val="00B05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0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Mortes nas estradas (mortes/100.000)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22.5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105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  <a:endParaRPr lang="pt-BR" sz="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pt-BR" sz="600" b="0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451" y="3957254"/>
            <a:ext cx="348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Pontos fortes e fracos estão relacionados para 15 países PIB similares: Botswana, Montenegro, Iraque, Tailândia, Bulgária, Costa Rica, Irã, Argélia, Maurício, México, Sérvia, Azerbaijão, Líbano, Bielorrússia e África do Sul.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56264" y="6151422"/>
            <a:ext cx="7788670" cy="690247"/>
            <a:chOff x="32264" y="6151421"/>
            <a:chExt cx="7788670" cy="690247"/>
          </a:xfrm>
        </p:grpSpPr>
        <p:sp>
          <p:nvSpPr>
            <p:cNvPr id="10" name="TextBox 9"/>
            <p:cNvSpPr txBox="1"/>
            <p:nvPr/>
          </p:nvSpPr>
          <p:spPr>
            <a:xfrm>
              <a:off x="151536" y="6361660"/>
              <a:ext cx="3324469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6774"/>
              <a:r>
                <a:rPr lang="es-ES_tradnl" sz="900" dirty="0">
                  <a:solidFill>
                    <a:srgbClr val="FFFFFF"/>
                  </a:solidFill>
                  <a:latin typeface="Proxima Nova Regular It"/>
                  <a:cs typeface="Proxima Nova Regular It"/>
                </a:rPr>
                <a:t>Botsuana, </a:t>
              </a:r>
              <a:r>
                <a:rPr lang="es-ES_tradnl" sz="900" dirty="0">
                  <a:solidFill>
                    <a:srgbClr val="FFFFFF"/>
                  </a:solidFill>
                  <a:latin typeface="Proxima Nova Regular It"/>
                  <a:cs typeface="Proxima Nova Regular It"/>
                </a:rPr>
                <a:t>Montenegro, Irak, Tailandia, Bulgaria, Costa Rica, Irán, Argelia, Mauricio, México, Serbia, Azerbaiyán, Líbano, Bielorrusia y Sudáfrica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019883" y="6151421"/>
              <a:ext cx="3672590" cy="606031"/>
            </a:xfrm>
            <a:prstGeom prst="rect">
              <a:avLst/>
            </a:prstGeom>
            <a:solidFill>
              <a:srgbClr val="3A676E"/>
            </a:solidFill>
            <a:ln>
              <a:solidFill>
                <a:srgbClr val="3A67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44012" y="6173450"/>
              <a:ext cx="1305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chemeClr val="bg1"/>
                  </a:solidFill>
                </a:rPr>
                <a:t>Forças relacionadas</a:t>
              </a:r>
              <a:endParaRPr lang="pt-BR" sz="9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1024" y="6544994"/>
              <a:ext cx="15620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chemeClr val="bg1"/>
                  </a:solidFill>
                </a:rPr>
                <a:t>Fraquezas relacionadas</a:t>
              </a:r>
              <a:endParaRPr lang="pt-BR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44012" y="6363867"/>
              <a:ext cx="15620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chemeClr val="bg1"/>
                  </a:solidFill>
                </a:rPr>
                <a:t>Neutro</a:t>
              </a:r>
              <a:endParaRPr lang="pt-BR" sz="9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8566" y="6291194"/>
              <a:ext cx="17323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chemeClr val="bg1"/>
                  </a:solidFill>
                </a:rPr>
                <a:t>N/a – sem dados disponíveis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277032" y="6219327"/>
              <a:ext cx="179883" cy="126166"/>
            </a:xfrm>
            <a:prstGeom prst="rect">
              <a:avLst/>
            </a:prstGeom>
            <a:solidFill>
              <a:srgbClr val="00B100"/>
            </a:solidFill>
            <a:ln>
              <a:solidFill>
                <a:srgbClr val="00B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74850" y="6416783"/>
              <a:ext cx="179883" cy="126166"/>
            </a:xfrm>
            <a:prstGeom prst="rect">
              <a:avLst/>
            </a:prstGeom>
            <a:solidFill>
              <a:srgbClr val="FFFF74"/>
            </a:solidFill>
            <a:ln>
              <a:solidFill>
                <a:srgbClr val="FFFF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77032" y="6612992"/>
              <a:ext cx="179883" cy="1261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264" y="6173450"/>
              <a:ext cx="3914532" cy="655717"/>
            </a:xfrm>
            <a:prstGeom prst="rect">
              <a:avLst/>
            </a:prstGeom>
            <a:solidFill>
              <a:srgbClr val="3A676E"/>
            </a:solidFill>
            <a:ln>
              <a:solidFill>
                <a:srgbClr val="3A67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052" y="6195337"/>
              <a:ext cx="3687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chemeClr val="bg1"/>
                  </a:solidFill>
                </a:rPr>
                <a:t>Pontos fortes e fracos estão relacionados para 15 </a:t>
              </a:r>
              <a:r>
                <a:rPr lang="pt-BR" sz="900" dirty="0">
                  <a:solidFill>
                    <a:schemeClr val="bg1"/>
                  </a:solidFill>
                </a:rPr>
                <a:t>países de </a:t>
              </a:r>
              <a:r>
                <a:rPr lang="pt-BR" sz="900" dirty="0">
                  <a:solidFill>
                    <a:schemeClr val="bg1"/>
                  </a:solidFill>
                </a:rPr>
                <a:t>PIB similares: Botswana, Montenegro, Iraque, Tailândia, Bulgária, Costa Rica, Irã, Argélia, Maurício, México, Sérvia, Azerbaijão, Líbano, Bielorrússia e África do Sul.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703928" y="1160238"/>
            <a:ext cx="0" cy="48989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72484" y="1164965"/>
            <a:ext cx="0" cy="48989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7387" y="3880235"/>
            <a:ext cx="8161573" cy="2201319"/>
          </a:xfrm>
          <a:prstGeom prst="rect">
            <a:avLst/>
          </a:prstGeom>
          <a:noFill/>
        </p:spPr>
        <p:txBody>
          <a:bodyPr wrap="square" lIns="81994" tIns="40995" rIns="81994" bIns="40995" rtlCol="0">
            <a:spAutoFit/>
          </a:bodyPr>
          <a:lstStyle/>
          <a:p>
            <a:r>
              <a:rPr lang="es-ES_tradnl" sz="1300" b="1" dirty="0">
                <a:solidFill>
                  <a:srgbClr val="328197"/>
                </a:solidFill>
              </a:rPr>
              <a:t>Brasil</a:t>
            </a:r>
          </a:p>
          <a:p>
            <a:pPr marL="0" lvl="1">
              <a:spcBef>
                <a:spcPts val="538"/>
              </a:spcBef>
            </a:pP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O perfil apresentado pelo Brasil demonstra desafios-chave para o progresso social nos próximos anos. Na dimensão de necessidades humanas básicas, o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País deve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trabalhar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especialmente em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segurança pessoal, e também em ar, água e saneamento, nutrição e cuidados médicos básicos e moradia. Em fundamentos de bem-estar, o Brasil precisa endereçar questões em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acesso a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cuidados médicos de qualidade e preservar o bom desempenho em sustentabilidade dos ecossistemas.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Na dimensão de oportunidades, o País deve melhorar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os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índices relacionados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ao respeito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</a:rPr>
              <a:t>às mulheres e acesso à educação superior</a:t>
            </a:r>
            <a:r>
              <a:rPr lang="pt-BR" sz="12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0" lvl="1">
              <a:spcBef>
                <a:spcPts val="538"/>
              </a:spcBef>
            </a:pPr>
            <a:endParaRPr lang="pt-BR" sz="1200" dirty="0">
              <a:solidFill>
                <a:schemeClr val="tx1">
                  <a:lumMod val="75000"/>
                </a:schemeClr>
              </a:solidFill>
            </a:endParaRPr>
          </a:p>
          <a:p>
            <a:pPr marL="0" lvl="1" algn="ctr">
              <a:spcBef>
                <a:spcPts val="538"/>
              </a:spcBef>
            </a:pPr>
            <a:endParaRPr lang="pt-BR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lvl="1" algn="ctr">
              <a:spcBef>
                <a:spcPts val="538"/>
              </a:spcBef>
            </a:pPr>
            <a:r>
              <a:rPr lang="es-ES_tradnl" sz="1200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http://www.socialprogressimperative.org/pt/data/spi#performance/countries/spi/dim1,dim2,dim3</a:t>
            </a:r>
            <a:endParaRPr lang="es-ES_tradnl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1797386" y="358589"/>
            <a:ext cx="7924800" cy="528379"/>
          </a:xfrm>
          <a:prstGeom prst="rect">
            <a:avLst/>
          </a:prstGeom>
        </p:spPr>
        <p:txBody>
          <a:bodyPr lIns="91354" tIns="45678" rIns="91354" bIns="45678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 cap="all">
                <a:solidFill>
                  <a:schemeClr val="tx1"/>
                </a:solidFill>
                <a:latin typeface="+mj-lt"/>
                <a:ea typeface="Arial" pitchFamily="64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5pPr>
            <a:lvl6pPr marL="509412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018824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528237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037649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19911"/>
            <a:r>
              <a:rPr lang="es-ES_tradnl" dirty="0" smtClean="0"/>
              <a:t>Brasil</a:t>
            </a:r>
            <a:endParaRPr lang="es-ES_tradnl" kern="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273" t="37980" r="13229" b="22828"/>
          <a:stretch/>
        </p:blipFill>
        <p:spPr>
          <a:xfrm>
            <a:off x="2798324" y="1388528"/>
            <a:ext cx="6159697" cy="24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O </a:t>
            </a:r>
            <a:r>
              <a:rPr lang="en-US" sz="2400" dirty="0" err="1" smtClean="0"/>
              <a:t>Índice</a:t>
            </a:r>
            <a:r>
              <a:rPr lang="en-US" sz="2400" dirty="0" smtClean="0"/>
              <a:t> de Progresso Social no </a:t>
            </a:r>
            <a:r>
              <a:rPr lang="en-US" sz="2400" dirty="0" err="1" smtClean="0"/>
              <a:t>Brasil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Rede</a:t>
            </a:r>
            <a:r>
              <a:rPr lang="en-US" dirty="0" smtClean="0"/>
              <a:t> #</a:t>
            </a:r>
            <a:r>
              <a:rPr lang="en-US" dirty="0" err="1" smtClean="0"/>
              <a:t>progressosocialbrasil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10800" y="6472238"/>
            <a:ext cx="457200" cy="385762"/>
          </a:xfrm>
          <a:prstGeom prst="rect">
            <a:avLst/>
          </a:prstGeom>
        </p:spPr>
        <p:txBody>
          <a:bodyPr/>
          <a:lstStyle/>
          <a:p>
            <a:fld id="{B74B9874-4E4A-49B9-875E-84783B23E8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50" y="152146"/>
            <a:ext cx="8270301" cy="73152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1E6E79"/>
                </a:solidFill>
              </a:rPr>
              <a:t>Índice</a:t>
            </a:r>
            <a:r>
              <a:rPr lang="en-US" sz="2000" dirty="0" smtClean="0">
                <a:solidFill>
                  <a:srgbClr val="1E6E79"/>
                </a:solidFill>
              </a:rPr>
              <a:t> de </a:t>
            </a:r>
            <a:r>
              <a:rPr lang="en-US" sz="2000" dirty="0" err="1" smtClean="0">
                <a:solidFill>
                  <a:srgbClr val="1E6E79"/>
                </a:solidFill>
              </a:rPr>
              <a:t>progresso</a:t>
            </a:r>
            <a:r>
              <a:rPr lang="en-US" sz="2000" dirty="0" smtClean="0">
                <a:solidFill>
                  <a:srgbClr val="1E6E79"/>
                </a:solidFill>
              </a:rPr>
              <a:t> social </a:t>
            </a:r>
            <a:r>
              <a:rPr lang="en-US" sz="2000" dirty="0" err="1" smtClean="0">
                <a:solidFill>
                  <a:srgbClr val="1E6E79"/>
                </a:solidFill>
              </a:rPr>
              <a:t>na</a:t>
            </a:r>
            <a:r>
              <a:rPr lang="en-US" sz="2000" dirty="0" smtClean="0">
                <a:solidFill>
                  <a:srgbClr val="1E6E79"/>
                </a:solidFill>
              </a:rPr>
              <a:t> </a:t>
            </a:r>
            <a:r>
              <a:rPr lang="en-US" sz="2000" dirty="0" err="1" smtClean="0">
                <a:solidFill>
                  <a:srgbClr val="1E6E79"/>
                </a:solidFill>
              </a:rPr>
              <a:t>américa</a:t>
            </a:r>
            <a:r>
              <a:rPr lang="en-US" sz="2000" dirty="0" smtClean="0">
                <a:solidFill>
                  <a:srgbClr val="1E6E79"/>
                </a:solidFill>
              </a:rPr>
              <a:t> </a:t>
            </a:r>
            <a:r>
              <a:rPr lang="en-US" sz="2000" dirty="0" err="1" smtClean="0">
                <a:solidFill>
                  <a:srgbClr val="1E6E79"/>
                </a:solidFill>
              </a:rPr>
              <a:t>latina</a:t>
            </a:r>
            <a:endParaRPr lang="en-US" sz="2000" dirty="0">
              <a:solidFill>
                <a:srgbClr val="1E6E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982" y="1127198"/>
            <a:ext cx="3971718" cy="481854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741374" y="1714573"/>
            <a:ext cx="4519001" cy="235198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organizações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civil.</a:t>
            </a:r>
          </a:p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Latina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990160" y="3933849"/>
            <a:ext cx="3788191" cy="235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2" tIns="18090" rIns="90463" bIns="45237" numCol="2" anchor="t" anchorCtr="0" compatLnSpc="1">
            <a:prstTxWarp prst="textNoShape">
              <a:avLst/>
            </a:prstTxWarp>
            <a:noAutofit/>
          </a:bodyPr>
          <a:lstStyle>
            <a:lvl1pPr marL="272762" indent="-272762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1pPr>
            <a:lvl2pPr marL="547112" indent="-272762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2pPr>
            <a:lvl3pPr marL="821461" indent="-272762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3pPr>
            <a:lvl4pPr marL="1095810" indent="-272762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4pPr>
            <a:lvl5pPr marL="1370158" indent="-272762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5pPr>
            <a:lvl6pPr marL="1722216" indent="-245803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178930" indent="-245803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635651" indent="-245803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092369" indent="-245803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 Rica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Salvador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Panama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Paraguay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Trinidad Tobago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_BRASIL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pic>
        <p:nvPicPr>
          <p:cNvPr id="10" name="Picture 9" descr="Captura de Tela 2015-10-19 às 18.26.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" y="2079956"/>
            <a:ext cx="4270375" cy="32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9900" y="5352075"/>
            <a:ext cx="11480800" cy="1020150"/>
          </a:xfrm>
        </p:spPr>
        <p:txBody>
          <a:bodyPr/>
          <a:lstStyle/>
          <a:p>
            <a:pPr marL="286817" indent="-286817" defTabSz="858870">
              <a:buFontTx/>
              <a:buChar char="•"/>
            </a:pPr>
            <a:endParaRPr lang="en-US" sz="1400" dirty="0"/>
          </a:p>
          <a:p>
            <a:pPr marL="0" indent="0" defTabSz="858870">
              <a:buNone/>
            </a:pPr>
            <a:endParaRPr lang="en-US" sz="1400" dirty="0" smtClean="0"/>
          </a:p>
          <a:p>
            <a:pPr marL="0" indent="0" defTabSz="858870">
              <a:buNone/>
            </a:pPr>
            <a:endParaRPr lang="en-US" sz="1400" dirty="0"/>
          </a:p>
          <a:p>
            <a:pPr marL="0" indent="0" defTabSz="858870"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25" y="3939960"/>
            <a:ext cx="10175875" cy="20290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1600" dirty="0" smtClean="0"/>
              <a:t>Qual é a relação entre desenvolvimento econômico e PROGRESSO SOCIAL ?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O Atual paradigma diz que o desenvolvimento econômico medido pelo PIB levará a PROGRESSO SOCIAL.</a:t>
            </a:r>
            <a:br>
              <a:rPr lang="pt-BR" sz="1600" dirty="0" smtClean="0"/>
            </a:br>
            <a:r>
              <a:rPr lang="pt-BR" sz="1600" dirty="0" smtClean="0"/>
              <a:t>Mas às vezes essa </a:t>
            </a:r>
            <a:r>
              <a:rPr lang="pt-BR" sz="1600" dirty="0" err="1" smtClean="0"/>
              <a:t>relaçÃO</a:t>
            </a:r>
            <a:r>
              <a:rPr lang="pt-BR" sz="1600" dirty="0" smtClean="0"/>
              <a:t> NÃO É VERDADEIRA. O DESENVOLVIMENTO ECONÔMICO nem sempre leva Ao progresso social ...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... E muitas vezes </a:t>
            </a:r>
            <a:r>
              <a:rPr lang="pt-BR" sz="1600" dirty="0" smtClean="0"/>
              <a:t>PROGRESSO social influencia </a:t>
            </a:r>
            <a:r>
              <a:rPr lang="pt-BR" sz="1600" dirty="0" smtClean="0"/>
              <a:t>o desenvolvimento econômico.</a:t>
            </a:r>
            <a:endParaRPr lang="pt-BR" sz="1600" dirty="0"/>
          </a:p>
        </p:txBody>
      </p:sp>
      <p:sp>
        <p:nvSpPr>
          <p:cNvPr id="5" name="Oval 4"/>
          <p:cNvSpPr>
            <a:spLocks noChangeAspect="1" noChangeArrowheads="1"/>
          </p:cNvSpPr>
          <p:nvPr/>
        </p:nvSpPr>
        <p:spPr bwMode="auto">
          <a:xfrm>
            <a:off x="1785514" y="1218171"/>
            <a:ext cx="2341615" cy="2382360"/>
          </a:xfrm>
          <a:prstGeom prst="ellipse">
            <a:avLst/>
          </a:prstGeom>
          <a:solidFill>
            <a:srgbClr val="078092">
              <a:alpha val="69804"/>
            </a:srgbClr>
          </a:solidFill>
          <a:ln w="12700" algn="ctr">
            <a:noFill/>
            <a:round/>
            <a:headEnd/>
            <a:tailEnd/>
          </a:ln>
        </p:spPr>
        <p:txBody>
          <a:bodyPr lIns="91275" tIns="45637" rIns="91275" bIns="45637" anchor="ctr"/>
          <a:lstStyle/>
          <a:p>
            <a:pPr algn="ctr" eaLnBrk="0" fontAlgn="auto" hangingPunct="0">
              <a:spcBef>
                <a:spcPct val="10000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prstClr val="white"/>
                </a:solidFill>
                <a:latin typeface="+mn-lt"/>
              </a:rPr>
              <a:t>Desenvolvimento</a:t>
            </a:r>
            <a:r>
              <a:rPr lang="en-US" sz="1400" b="1" dirty="0" smtClean="0">
                <a:solidFill>
                  <a:prstClr val="white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latin typeface="+mn-lt"/>
              </a:rPr>
              <a:t>Econômico</a:t>
            </a:r>
            <a:endParaRPr lang="en-US" sz="1400" b="1" dirty="0">
              <a:solidFill>
                <a:prstClr val="white"/>
              </a:solidFill>
              <a:latin typeface="+mn-lt"/>
            </a:endParaRPr>
          </a:p>
          <a:p>
            <a:pPr algn="ctr" eaLnBrk="0" fontAlgn="auto" hangingPunct="0">
              <a:spcBef>
                <a:spcPct val="1000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+mn-lt"/>
              </a:rPr>
              <a:t>PIB per capita</a:t>
            </a:r>
            <a:endParaRPr lang="en-US" sz="14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7318375" y="1228900"/>
            <a:ext cx="2365375" cy="2372983"/>
          </a:xfrm>
          <a:prstGeom prst="ellipse">
            <a:avLst/>
          </a:prstGeom>
          <a:solidFill>
            <a:srgbClr val="B6C469">
              <a:alpha val="69804"/>
            </a:srgbClr>
          </a:solidFill>
          <a:ln w="12700" algn="ctr">
            <a:noFill/>
            <a:round/>
            <a:headEnd/>
            <a:tailEnd/>
          </a:ln>
        </p:spPr>
        <p:txBody>
          <a:bodyPr lIns="91275" tIns="45637" rIns="91275" bIns="45637" anchor="ctr"/>
          <a:lstStyle/>
          <a:p>
            <a:pPr algn="ctr" eaLnBrk="0" fontAlgn="auto" hangingPunct="0">
              <a:spcBef>
                <a:spcPct val="1000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accent2"/>
                </a:solidFill>
                <a:latin typeface="+mn-lt"/>
              </a:rPr>
              <a:t>Progresso Social</a:t>
            </a:r>
            <a:endParaRPr lang="en-US" sz="1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6096000" y="6472238"/>
            <a:ext cx="609600" cy="385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5EBF1"/>
                </a:solidFill>
                <a:latin typeface="Arial" pitchFamily="8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fld id="{E97B537A-1740-2544-B58F-F60281617B8A}" type="slidenum">
              <a:rPr lang="en-US" smtClean="0">
                <a:latin typeface="Arial" pitchFamily="-111" charset="0"/>
              </a:rPr>
              <a:pPr/>
              <a:t>2</a:t>
            </a:fld>
            <a:endParaRPr lang="en-US" dirty="0" smtClean="0">
              <a:latin typeface="Arial" pitchFamily="-111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04360" y="155448"/>
            <a:ext cx="1057063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" tIns="0" rIns="91269" bIns="4563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 cap="all">
                <a:solidFill>
                  <a:schemeClr val="tx1"/>
                </a:solidFill>
                <a:latin typeface="+mj-lt"/>
                <a:ea typeface="Arial" pitchFamily="64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5pPr>
            <a:lvl6pPr marL="45709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18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27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3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duplo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desafio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Desenvolvimento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Crescimento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Inclusivo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91974" y="2266992"/>
            <a:ext cx="1693001" cy="5651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1" tIns="45646" rIns="91291" bIns="45646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GO_BRASIL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50" y="152146"/>
            <a:ext cx="8270301" cy="73152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1E6E79"/>
                </a:solidFill>
              </a:rPr>
              <a:t>Rede</a:t>
            </a:r>
            <a:r>
              <a:rPr lang="en-US" sz="2000" dirty="0" smtClean="0">
                <a:solidFill>
                  <a:srgbClr val="1E6E79"/>
                </a:solidFill>
              </a:rPr>
              <a:t> #</a:t>
            </a:r>
            <a:r>
              <a:rPr lang="en-US" sz="2000" dirty="0" err="1" smtClean="0">
                <a:solidFill>
                  <a:srgbClr val="1E6E79"/>
                </a:solidFill>
              </a:rPr>
              <a:t>progressosocialbrasil</a:t>
            </a:r>
            <a:endParaRPr lang="en-US" sz="2000" dirty="0">
              <a:solidFill>
                <a:srgbClr val="1E6E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 descr="LOGO_BRASIL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pic>
        <p:nvPicPr>
          <p:cNvPr id="11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731" y="5317006"/>
            <a:ext cx="1596161" cy="338760"/>
          </a:xfrm>
          <a:prstGeom prst="rect">
            <a:avLst/>
          </a:prstGeom>
        </p:spPr>
      </p:pic>
      <p:pic>
        <p:nvPicPr>
          <p:cNvPr id="12" name="Picture 11" descr="avin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50" y="5317005"/>
            <a:ext cx="1295644" cy="604370"/>
          </a:xfrm>
          <a:prstGeom prst="rect">
            <a:avLst/>
          </a:prstGeom>
        </p:spPr>
      </p:pic>
      <p:pic>
        <p:nvPicPr>
          <p:cNvPr id="13" name="Image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722" y="5084208"/>
            <a:ext cx="1301027" cy="7223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67500" y="1733523"/>
            <a:ext cx="5711825" cy="4158131"/>
            <a:chOff x="6238875" y="1193773"/>
            <a:chExt cx="5711825" cy="4158131"/>
          </a:xfrm>
        </p:grpSpPr>
        <p:sp>
          <p:nvSpPr>
            <p:cNvPr id="14" name="TextBox 13"/>
            <p:cNvSpPr txBox="1"/>
            <p:nvPr/>
          </p:nvSpPr>
          <p:spPr>
            <a:xfrm>
              <a:off x="6238875" y="1193773"/>
              <a:ext cx="2800350" cy="415498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Agenda Pública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Banco do Brasil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BASF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Caixa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Camargo Correa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CEBDS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Coca Cola Brasil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err="1" smtClean="0">
                  <a:solidFill>
                    <a:srgbClr val="1E6E79"/>
                  </a:solidFill>
                </a:rPr>
                <a:t>Comunitas</a:t>
              </a:r>
              <a:endParaRPr lang="pt-BR" sz="1200" dirty="0" smtClean="0">
                <a:solidFill>
                  <a:srgbClr val="1E6E79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Deloitte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Eco Social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IDS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Instituto Ethos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FIESP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Fundação Amazônia Sustentável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Fundação </a:t>
              </a:r>
              <a:r>
                <a:rPr lang="pt-BR" sz="1200" dirty="0" err="1" smtClean="0">
                  <a:solidFill>
                    <a:srgbClr val="1E6E79"/>
                  </a:solidFill>
                </a:rPr>
                <a:t>Avina</a:t>
              </a:r>
              <a:endParaRPr lang="pt-BR" sz="1200" dirty="0" smtClean="0">
                <a:solidFill>
                  <a:srgbClr val="1E6E79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Fundação Dom Cabral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Fundação Getúlio Vargas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>
                  <a:solidFill>
                    <a:srgbClr val="1E6E79"/>
                  </a:solidFill>
                  <a:latin typeface="Arial"/>
                  <a:ea typeface="Arial"/>
                </a:rPr>
                <a:t>Fundação </a:t>
              </a:r>
              <a:r>
                <a:rPr lang="pt-BR" sz="1200" dirty="0" err="1" smtClean="0">
                  <a:solidFill>
                    <a:srgbClr val="1E6E79"/>
                  </a:solidFill>
                  <a:latin typeface="Arial"/>
                  <a:ea typeface="Arial"/>
                </a:rPr>
                <a:t>Sicredi</a:t>
              </a:r>
              <a:endParaRPr lang="pt-BR" sz="1200" dirty="0" smtClean="0">
                <a:solidFill>
                  <a:srgbClr val="1E6E79"/>
                </a:solidFill>
                <a:latin typeface="Arial"/>
                <a:ea typeface="Arial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  <a:latin typeface="Arial"/>
                  <a:ea typeface="Arial"/>
                </a:rPr>
                <a:t>Fundação Telefônica</a:t>
              </a:r>
              <a:endParaRPr lang="pt-BR" sz="1200" dirty="0" smtClean="0">
                <a:solidFill>
                  <a:srgbClr val="1E6E79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GIFE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err="1" smtClean="0">
                  <a:solidFill>
                    <a:srgbClr val="1E6E79"/>
                  </a:solidFill>
                </a:rPr>
                <a:t>Giral</a:t>
              </a:r>
              <a:r>
                <a:rPr lang="pt-BR" sz="1200" dirty="0" smtClean="0">
                  <a:solidFill>
                    <a:srgbClr val="1E6E79"/>
                  </a:solidFill>
                </a:rPr>
                <a:t> Viveiro de Projetos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BR" sz="1200" dirty="0" smtClean="0">
                  <a:solidFill>
                    <a:srgbClr val="1E6E79"/>
                  </a:solidFill>
                </a:rPr>
                <a:t>ICE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39225" y="1196921"/>
              <a:ext cx="2911475" cy="415498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err="1" smtClean="0">
                  <a:solidFill>
                    <a:srgbClr val="1E6E79"/>
                  </a:solidFill>
                </a:rPr>
                <a:t>Imaflora</a:t>
              </a:r>
              <a:endParaRPr lang="pt-BR" sz="1200" dirty="0" smtClean="0">
                <a:solidFill>
                  <a:srgbClr val="1E6E79"/>
                </a:solidFill>
              </a:endParaRP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err="1" smtClean="0">
                  <a:solidFill>
                    <a:srgbClr val="1E6E79"/>
                  </a:solidFill>
                </a:rPr>
                <a:t>Imazon</a:t>
              </a:r>
              <a:endParaRPr lang="pt-BR" sz="1200" dirty="0" smtClean="0">
                <a:solidFill>
                  <a:srgbClr val="1E6E79"/>
                </a:solidFill>
              </a:endParaRP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Instituto </a:t>
              </a:r>
              <a:r>
                <a:rPr lang="pt-BR" sz="1200" dirty="0" err="1" smtClean="0">
                  <a:solidFill>
                    <a:srgbClr val="1E6E79"/>
                  </a:solidFill>
                </a:rPr>
                <a:t>Arapyaú</a:t>
              </a:r>
              <a:endParaRPr lang="pt-BR" sz="1200" dirty="0" smtClean="0">
                <a:solidFill>
                  <a:srgbClr val="1E6E79"/>
                </a:solidFill>
              </a:endParaRP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Instituto Cidade Democrática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Instituto Coca Cola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Instituto </a:t>
              </a:r>
              <a:r>
                <a:rPr lang="pt-BR" sz="1200" dirty="0" err="1" smtClean="0">
                  <a:solidFill>
                    <a:srgbClr val="1E6E79"/>
                  </a:solidFill>
                </a:rPr>
                <a:t>Ipsos</a:t>
              </a:r>
              <a:endParaRPr lang="pt-BR" sz="1200" dirty="0" smtClean="0">
                <a:solidFill>
                  <a:srgbClr val="1E6E79"/>
                </a:solidFill>
              </a:endParaRP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Instituto PDR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Instituto Pereira Passos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Instituto Votorantim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IPEA-USP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ISA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err="1" smtClean="0">
                  <a:solidFill>
                    <a:srgbClr val="1E6E79"/>
                  </a:solidFill>
                </a:rPr>
                <a:t>Mgov</a:t>
              </a:r>
              <a:r>
                <a:rPr lang="pt-BR" sz="1200" dirty="0" smtClean="0">
                  <a:solidFill>
                    <a:srgbClr val="1E6E79"/>
                  </a:solidFill>
                </a:rPr>
                <a:t> Brasil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Natura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err="1">
                  <a:solidFill>
                    <a:srgbClr val="1E6E79"/>
                  </a:solidFill>
                  <a:latin typeface="Arial"/>
                  <a:ea typeface="Arial"/>
                </a:rPr>
                <a:t>Plan</a:t>
              </a:r>
              <a:r>
                <a:rPr lang="pt-BR" sz="1200" dirty="0">
                  <a:solidFill>
                    <a:srgbClr val="1E6E79"/>
                  </a:solidFill>
                  <a:latin typeface="Arial"/>
                  <a:ea typeface="Arial"/>
                </a:rPr>
                <a:t> Políticas </a:t>
              </a:r>
              <a:r>
                <a:rPr lang="pt-BR" sz="1200" dirty="0" smtClean="0">
                  <a:solidFill>
                    <a:srgbClr val="1E6E79"/>
                  </a:solidFill>
                  <a:latin typeface="Arial"/>
                  <a:ea typeface="Arial"/>
                </a:rPr>
                <a:t>Públicas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  <a:latin typeface="Arial"/>
                  <a:ea typeface="Arial"/>
                </a:rPr>
                <a:t>PNUD</a:t>
              </a:r>
              <a:endParaRPr lang="pt-BR" sz="1200" dirty="0" smtClean="0">
                <a:solidFill>
                  <a:srgbClr val="1E6E79"/>
                </a:solidFill>
              </a:endParaRP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PUC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Sistema </a:t>
              </a:r>
              <a:r>
                <a:rPr lang="pt-BR" sz="1200" dirty="0" err="1" smtClean="0">
                  <a:solidFill>
                    <a:srgbClr val="1E6E79"/>
                  </a:solidFill>
                </a:rPr>
                <a:t>B</a:t>
              </a:r>
              <a:endParaRPr lang="pt-BR" sz="1200" dirty="0" smtClean="0">
                <a:solidFill>
                  <a:srgbClr val="1E6E79"/>
                </a:solidFill>
              </a:endParaRP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SPI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UFSC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USP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Vale</a:t>
              </a:r>
            </a:p>
            <a:p>
              <a:pPr marL="228600" indent="-228600">
                <a:buFont typeface="+mj-lt"/>
                <a:buAutoNum type="arabicPeriod" startAt="23"/>
              </a:pPr>
              <a:r>
                <a:rPr lang="pt-BR" sz="1200" dirty="0" smtClean="0">
                  <a:solidFill>
                    <a:srgbClr val="1E6E79"/>
                  </a:solidFill>
                </a:rPr>
                <a:t>Votorantim</a:t>
              </a:r>
            </a:p>
          </p:txBody>
        </p:sp>
      </p:grpSp>
      <p:sp>
        <p:nvSpPr>
          <p:cNvPr id="16" name="Subtitle 2"/>
          <p:cNvSpPr txBox="1">
            <a:spLocks/>
          </p:cNvSpPr>
          <p:nvPr/>
        </p:nvSpPr>
        <p:spPr bwMode="auto">
          <a:xfrm>
            <a:off x="6729438" y="1290287"/>
            <a:ext cx="2525688" cy="53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" tIns="18169" rIns="90864" bIns="45436" numCol="1" anchor="t" anchorCtr="0" compatLnSpc="1">
            <a:prstTxWarp prst="textNoShape">
              <a:avLst/>
            </a:prstTxWarp>
            <a:noAutofit/>
          </a:bodyPr>
          <a:lstStyle>
            <a:lvl1pPr marL="271328" indent="-271328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1pPr>
            <a:lvl2pPr marL="544241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2pPr>
            <a:lvl3pPr marL="817145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3pPr>
            <a:lvl4pPr marL="1090058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4pPr>
            <a:lvl5pPr marL="1362968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5pPr>
            <a:lvl6pPr marL="1713173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167505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621821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076144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pt-BR" b="1" dirty="0" smtClean="0"/>
              <a:t>Membros atuais:</a:t>
            </a:r>
            <a:endParaRPr lang="pt-BR" dirty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253220" y="1460573"/>
            <a:ext cx="5730825" cy="446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" tIns="18169" rIns="90864" bIns="45436" numCol="1" anchor="t" anchorCtr="0" compatLnSpc="1">
            <a:prstTxWarp prst="textNoShape">
              <a:avLst/>
            </a:prstTxWarp>
            <a:noAutofit/>
          </a:bodyPr>
          <a:lstStyle>
            <a:lvl1pPr marL="271328" indent="-271328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1pPr>
            <a:lvl2pPr marL="544241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2pPr>
            <a:lvl3pPr marL="817145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3pPr>
            <a:lvl4pPr marL="1090058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4pPr>
            <a:lvl5pPr marL="1362968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5pPr>
            <a:lvl6pPr marL="1713173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167505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621821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076144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pt-BR" b="1" kern="0" dirty="0" smtClean="0"/>
              <a:t>Objetivo da Rede #</a:t>
            </a:r>
            <a:r>
              <a:rPr lang="pt-BR" b="1" kern="0" dirty="0" err="1" smtClean="0"/>
              <a:t>ProgressoSocialBrasil</a:t>
            </a:r>
            <a:r>
              <a:rPr lang="pt-BR" kern="0" dirty="0" smtClean="0"/>
              <a:t>: Posicionar o Índice de Progresso Social como conceito e metodologia para tomadores de decisão de interesse público.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pt-BR" kern="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pt-BR" b="1" kern="0" dirty="0" smtClean="0"/>
              <a:t>Objetivos Específicos em 2015:</a:t>
            </a:r>
            <a:endParaRPr lang="pt-BR" kern="0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pt-BR" kern="0" dirty="0" smtClean="0"/>
              <a:t>Capacitar um corpo técnico no Brasil e homologar a metodologia de estudo.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pt-BR" kern="0" dirty="0" smtClean="0"/>
              <a:t>Posicionar os resultados do IPS Amazônia.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pt-BR" kern="0" dirty="0" smtClean="0"/>
              <a:t>Realizar novos IPS subnacionais: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pt-BR" kern="0" dirty="0" smtClean="0"/>
              <a:t>Lançar e posicionar o IPS Comunidades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pt-BR" kern="0" dirty="0" smtClean="0"/>
              <a:t>Apurar o IPS Rio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pt-BR" kern="0" dirty="0" smtClean="0"/>
              <a:t>Apurar o IPS para todos os Municípios brasileiros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8532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IPS Amazonia e IPS </a:t>
            </a:r>
            <a:r>
              <a:rPr lang="en-US" sz="2400" dirty="0" err="1" smtClean="0"/>
              <a:t>Comunidades</a:t>
            </a:r>
            <a:r>
              <a:rPr lang="en-US" sz="2400" dirty="0" smtClean="0"/>
              <a:t> – </a:t>
            </a:r>
            <a:r>
              <a:rPr lang="en-US" sz="2400" dirty="0" err="1" smtClean="0"/>
              <a:t>Médio</a:t>
            </a:r>
            <a:r>
              <a:rPr lang="en-US" sz="2400" dirty="0" smtClean="0"/>
              <a:t> </a:t>
            </a:r>
            <a:r>
              <a:rPr lang="en-US" sz="2400" dirty="0" err="1" smtClean="0"/>
              <a:t>Juruá</a:t>
            </a:r>
            <a:r>
              <a:rPr lang="en-US" sz="2400" dirty="0" smtClean="0"/>
              <a:t> (AM)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brasileiros</a:t>
            </a:r>
            <a:r>
              <a:rPr lang="en-US" dirty="0" smtClean="0"/>
              <a:t> </a:t>
            </a:r>
            <a:r>
              <a:rPr lang="en-US" dirty="0" err="1" smtClean="0"/>
              <a:t>realizados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10800" y="6472238"/>
            <a:ext cx="457200" cy="385762"/>
          </a:xfrm>
          <a:prstGeom prst="rect">
            <a:avLst/>
          </a:prstGeom>
        </p:spPr>
        <p:txBody>
          <a:bodyPr/>
          <a:lstStyle/>
          <a:p>
            <a:fld id="{B74B9874-4E4A-49B9-875E-84783B23E8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1E6E79"/>
                </a:solidFill>
              </a:rPr>
              <a:t>IPS </a:t>
            </a:r>
            <a:r>
              <a:rPr lang="en-US" sz="2000" dirty="0" err="1">
                <a:solidFill>
                  <a:srgbClr val="1E6E79"/>
                </a:solidFill>
              </a:rPr>
              <a:t>AMAZôNIA</a:t>
            </a:r>
            <a:r>
              <a:rPr lang="en-US" sz="2000" dirty="0">
                <a:solidFill>
                  <a:srgbClr val="1E6E79"/>
                </a:solidFill>
              </a:rPr>
              <a:t> </a:t>
            </a:r>
            <a:r>
              <a:rPr lang="en-US" sz="2000" dirty="0" smtClean="0">
                <a:solidFill>
                  <a:srgbClr val="1E6E79"/>
                </a:solidFill>
              </a:rPr>
              <a:t>(2014) - PRINCIPAIS </a:t>
            </a:r>
            <a:r>
              <a:rPr lang="en-US" sz="2000" dirty="0">
                <a:solidFill>
                  <a:srgbClr val="1E6E79"/>
                </a:solidFill>
              </a:rPr>
              <a:t>RESULTADOS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1C2-5328-4846-8BD2-B757C2417E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25" y="1055189"/>
            <a:ext cx="9144000" cy="496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z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5507996"/>
            <a:ext cx="1539875" cy="513292"/>
          </a:xfrm>
          <a:prstGeom prst="rect">
            <a:avLst/>
          </a:prstGeom>
        </p:spPr>
      </p:pic>
      <p:pic>
        <p:nvPicPr>
          <p:cNvPr id="8" name="Picture 7" descr="LOGO_BRASIL_col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pic>
        <p:nvPicPr>
          <p:cNvPr id="9" name="Picture 8" descr="LOGO_BRASIL_col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4832223"/>
            <a:ext cx="1496219" cy="5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1E6E79"/>
                </a:solidFill>
              </a:rPr>
              <a:t>IPS </a:t>
            </a:r>
            <a:r>
              <a:rPr lang="en-US" sz="2000" dirty="0" err="1" smtClean="0">
                <a:solidFill>
                  <a:srgbClr val="1E6E79"/>
                </a:solidFill>
              </a:rPr>
              <a:t>MUNICípios</a:t>
            </a:r>
            <a:r>
              <a:rPr lang="en-US" sz="2000" dirty="0" smtClean="0">
                <a:solidFill>
                  <a:srgbClr val="1E6E79"/>
                </a:solidFill>
              </a:rPr>
              <a:t> – </a:t>
            </a:r>
            <a:r>
              <a:rPr lang="en-US" sz="2000" dirty="0" err="1" smtClean="0">
                <a:solidFill>
                  <a:srgbClr val="1E6E79"/>
                </a:solidFill>
              </a:rPr>
              <a:t>amazonas</a:t>
            </a:r>
            <a:r>
              <a:rPr lang="en-US" sz="2000" dirty="0" smtClean="0">
                <a:solidFill>
                  <a:srgbClr val="1E6E79"/>
                </a:solidFill>
              </a:rPr>
              <a:t> (2014)</a:t>
            </a:r>
            <a:endParaRPr lang="en-US" sz="2000" dirty="0">
              <a:solidFill>
                <a:srgbClr val="1E6E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30" y="1027844"/>
            <a:ext cx="6965031" cy="5421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03047" y="2620437"/>
            <a:ext cx="547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www.ipsamazonia.org.br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8" name="Picture 7" descr="imaz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5507996"/>
            <a:ext cx="1539875" cy="513292"/>
          </a:xfrm>
          <a:prstGeom prst="rect">
            <a:avLst/>
          </a:prstGeom>
        </p:spPr>
      </p:pic>
      <p:pic>
        <p:nvPicPr>
          <p:cNvPr id="9" name="Picture 8" descr="LOGO_BRASIL_colo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pic>
        <p:nvPicPr>
          <p:cNvPr id="10" name="Picture 9" descr="LOGO_BRASIL_colo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4784598"/>
            <a:ext cx="1496219" cy="5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700486" y="3653142"/>
            <a:ext cx="10453886" cy="1948518"/>
            <a:chOff x="251520" y="3867331"/>
            <a:chExt cx="8575498" cy="2254546"/>
          </a:xfrm>
        </p:grpSpPr>
        <p:sp>
          <p:nvSpPr>
            <p:cNvPr id="17" name="Retângulo 16"/>
            <p:cNvSpPr/>
            <p:nvPr/>
          </p:nvSpPr>
          <p:spPr>
            <a:xfrm>
              <a:off x="251520" y="4393685"/>
              <a:ext cx="8575498" cy="1728192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8" name="Título 1"/>
            <p:cNvSpPr txBox="1">
              <a:spLocks/>
            </p:cNvSpPr>
            <p:nvPr/>
          </p:nvSpPr>
          <p:spPr>
            <a:xfrm>
              <a:off x="251520" y="4609709"/>
              <a:ext cx="4176464" cy="12241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GOVERNANÇA </a:t>
              </a:r>
            </a:p>
            <a:p>
              <a:pPr algn="l" fontAlgn="auto">
                <a:spcAft>
                  <a:spcPts val="0"/>
                </a:spcAft>
              </a:pP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COMPARTILHADA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51520" y="3867331"/>
              <a:ext cx="8575498" cy="480641"/>
            </a:xfrm>
            <a:prstGeom prst="rect">
              <a:avLst/>
            </a:prstGeom>
            <a:noFill/>
            <a:ln>
              <a:solidFill>
                <a:srgbClr val="004F71"/>
              </a:solidFill>
            </a:ln>
          </p:spPr>
          <p:txBody>
            <a:bodyPr wrap="square" lIns="145152" tIns="72576" rIns="145152" bIns="72576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srgbClr val="004F7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2015 – EM DIANTE</a:t>
              </a:r>
              <a:endParaRPr lang="pt-BR" sz="2000" dirty="0">
                <a:solidFill>
                  <a:srgbClr val="004F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700485" y="1291769"/>
            <a:ext cx="5354625" cy="2198704"/>
            <a:chOff x="251520" y="1196752"/>
            <a:chExt cx="4392488" cy="2404845"/>
          </a:xfrm>
        </p:grpSpPr>
        <p:sp>
          <p:nvSpPr>
            <p:cNvPr id="4" name="Retângulo 3"/>
            <p:cNvSpPr/>
            <p:nvPr/>
          </p:nvSpPr>
          <p:spPr>
            <a:xfrm>
              <a:off x="251520" y="1729389"/>
              <a:ext cx="2094778" cy="1872208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Título 1"/>
            <p:cNvSpPr txBox="1">
              <a:spLocks/>
            </p:cNvSpPr>
            <p:nvPr/>
          </p:nvSpPr>
          <p:spPr>
            <a:xfrm>
              <a:off x="251520" y="2089429"/>
              <a:ext cx="223224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FÓRUM DE </a:t>
              </a: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DESENVOLVIMENTO </a:t>
              </a: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TERRITORIAL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411760" y="1729389"/>
              <a:ext cx="2094778" cy="1872208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8" name="Título 1"/>
            <p:cNvSpPr txBox="1">
              <a:spLocks/>
            </p:cNvSpPr>
            <p:nvPr/>
          </p:nvSpPr>
          <p:spPr>
            <a:xfrm>
              <a:off x="2411760" y="2089429"/>
              <a:ext cx="223224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DIAGNÓSTICO</a:t>
              </a:r>
            </a:p>
            <a:p>
              <a:pPr algn="l" fontAlgn="auto">
                <a:spcAft>
                  <a:spcPts val="0"/>
                </a:spcAft>
              </a:pP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PARTICIPATIVO</a:t>
              </a:r>
              <a:endParaRPr lang="pt-BR" sz="1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51520" y="1196752"/>
              <a:ext cx="4255018" cy="454346"/>
            </a:xfrm>
            <a:prstGeom prst="rect">
              <a:avLst/>
            </a:prstGeom>
            <a:noFill/>
            <a:ln>
              <a:solidFill>
                <a:srgbClr val="004F71"/>
              </a:solidFill>
            </a:ln>
          </p:spPr>
          <p:txBody>
            <a:bodyPr wrap="square" lIns="145152" tIns="72576" rIns="145152" bIns="72576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>
                  <a:solidFill>
                    <a:srgbClr val="004F7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Junho a Setembro 2014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913582" y="1297512"/>
            <a:ext cx="5405294" cy="2192960"/>
            <a:chOff x="4530435" y="1203035"/>
            <a:chExt cx="4434053" cy="2398562"/>
          </a:xfrm>
        </p:grpSpPr>
        <p:sp>
          <p:nvSpPr>
            <p:cNvPr id="9" name="Retângulo 8"/>
            <p:cNvSpPr/>
            <p:nvPr/>
          </p:nvSpPr>
          <p:spPr>
            <a:xfrm>
              <a:off x="4572000" y="1729389"/>
              <a:ext cx="2094778" cy="1872208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0" name="Título 1"/>
            <p:cNvSpPr txBox="1">
              <a:spLocks/>
            </p:cNvSpPr>
            <p:nvPr/>
          </p:nvSpPr>
          <p:spPr>
            <a:xfrm>
              <a:off x="4530435" y="2089429"/>
              <a:ext cx="223224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PRIMEIRA MATRIZ </a:t>
              </a:r>
            </a:p>
            <a:p>
              <a:pPr algn="l" fontAlgn="auto">
                <a:spcAft>
                  <a:spcPts val="0"/>
                </a:spcAft>
              </a:pP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MATERIALIDADE</a:t>
              </a:r>
              <a:endParaRPr lang="pt-BR" sz="1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6732240" y="1729389"/>
              <a:ext cx="2094778" cy="1872208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5" name="Título 1"/>
            <p:cNvSpPr txBox="1">
              <a:spLocks/>
            </p:cNvSpPr>
            <p:nvPr/>
          </p:nvSpPr>
          <p:spPr>
            <a:xfrm>
              <a:off x="6732240" y="2089429"/>
              <a:ext cx="223224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pt-BR" sz="1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PLANO DE </a:t>
              </a:r>
              <a:r>
                <a:rPr lang="pt-BR" sz="1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DT</a:t>
              </a:r>
            </a:p>
            <a:p>
              <a:pPr algn="l" fontAlgn="auto">
                <a:spcAft>
                  <a:spcPts val="0"/>
                </a:spcAft>
              </a:pPr>
              <a:endParaRPr lang="pt-BR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 algn="l" fontAlgn="auto">
                <a:spcAft>
                  <a:spcPts val="0"/>
                </a:spcAft>
                <a:buFont typeface="Verdana" pitchFamily="34" charset="0"/>
                <a:buChar char="√"/>
              </a:pPr>
              <a:r>
                <a:rPr lang="pt-BR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INICIATIVAS</a:t>
              </a:r>
            </a:p>
            <a:p>
              <a:pPr marL="285750" indent="-285750" algn="l" fontAlgn="auto">
                <a:spcAft>
                  <a:spcPts val="0"/>
                </a:spcAft>
                <a:buFont typeface="Verdana" pitchFamily="34" charset="0"/>
                <a:buChar char="√"/>
              </a:pPr>
              <a:r>
                <a:rPr lang="pt-BR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INDICADORES</a:t>
              </a:r>
            </a:p>
            <a:p>
              <a:pPr marL="285750" indent="-285750" algn="l" fontAlgn="auto">
                <a:spcAft>
                  <a:spcPts val="0"/>
                </a:spcAft>
                <a:buFont typeface="Verdana" pitchFamily="34" charset="0"/>
                <a:buChar char="√"/>
              </a:pPr>
              <a:r>
                <a:rPr lang="pt-BR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METAS</a:t>
              </a:r>
            </a:p>
            <a:p>
              <a:pPr marL="285750" indent="-285750" algn="l" fontAlgn="auto">
                <a:spcAft>
                  <a:spcPts val="0"/>
                </a:spcAft>
                <a:buFont typeface="Verdana" pitchFamily="34" charset="0"/>
                <a:buChar char="√"/>
              </a:pPr>
              <a:r>
                <a:rPr lang="pt-BR" sz="1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AGENDA DE COMPROMISSOS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572000" y="1203035"/>
              <a:ext cx="4255018" cy="454346"/>
            </a:xfrm>
            <a:prstGeom prst="rect">
              <a:avLst/>
            </a:prstGeom>
            <a:noFill/>
            <a:ln>
              <a:solidFill>
                <a:srgbClr val="004F71"/>
              </a:solidFill>
            </a:ln>
          </p:spPr>
          <p:txBody>
            <a:bodyPr wrap="square" lIns="145152" tIns="72576" rIns="145152" bIns="72576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srgbClr val="004F7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Outubro a Dezembro 2014</a:t>
              </a:r>
              <a:endParaRPr lang="pt-BR" sz="2000" dirty="0">
                <a:solidFill>
                  <a:srgbClr val="004F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308997" y="4324383"/>
            <a:ext cx="6624736" cy="1244610"/>
            <a:chOff x="3707904" y="4435508"/>
            <a:chExt cx="4968552" cy="1244610"/>
          </a:xfrm>
        </p:grpSpPr>
        <p:sp>
          <p:nvSpPr>
            <p:cNvPr id="23" name="Título 1"/>
            <p:cNvSpPr txBox="1">
              <a:spLocks/>
            </p:cNvSpPr>
            <p:nvPr/>
          </p:nvSpPr>
          <p:spPr>
            <a:xfrm>
              <a:off x="3707904" y="4797152"/>
              <a:ext cx="4968552" cy="8829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5750" indent="-285750" fontAlgn="auto">
                <a:spcAft>
                  <a:spcPts val="0"/>
                </a:spcAft>
                <a:buFont typeface="Verdana" pitchFamily="34" charset="0"/>
                <a:buChar char="√"/>
              </a:pPr>
              <a:r>
                <a:rPr lang="pt-BR" sz="16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INTRUMENTO DE DIAGNÓSTICO E GESTÃO</a:t>
              </a:r>
            </a:p>
          </p:txBody>
        </p:sp>
        <p:sp>
          <p:nvSpPr>
            <p:cNvPr id="24" name="Título 1"/>
            <p:cNvSpPr txBox="1">
              <a:spLocks/>
            </p:cNvSpPr>
            <p:nvPr/>
          </p:nvSpPr>
          <p:spPr>
            <a:xfrm>
              <a:off x="4499992" y="4435508"/>
              <a:ext cx="4176464" cy="9662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pt-BR" sz="28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IPS COMUNIDADES</a:t>
              </a:r>
            </a:p>
            <a:p>
              <a:pPr algn="l" fontAlgn="auto">
                <a:spcAft>
                  <a:spcPts val="0"/>
                </a:spcAft>
              </a:pPr>
              <a:endParaRPr lang="pt-BR" sz="1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916" y="5680118"/>
            <a:ext cx="3628628" cy="52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 descr="LOGO_BRASIL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804412" y="266573"/>
            <a:ext cx="10570633" cy="7315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 cap="all">
                <a:solidFill>
                  <a:schemeClr val="tx1"/>
                </a:solidFill>
                <a:latin typeface="+mj-lt"/>
                <a:ea typeface="Arial" pitchFamily="64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5pPr>
            <a:lvl6pPr marL="454328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0864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62968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172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rgbClr val="1E6E79"/>
                </a:solidFill>
              </a:rPr>
              <a:t>IPS </a:t>
            </a:r>
            <a:r>
              <a:rPr lang="en-US" sz="2000" dirty="0" err="1" smtClean="0">
                <a:solidFill>
                  <a:srgbClr val="1E6E79"/>
                </a:solidFill>
              </a:rPr>
              <a:t>comunidades</a:t>
            </a:r>
            <a:r>
              <a:rPr lang="en-US" sz="2000" dirty="0" smtClean="0">
                <a:solidFill>
                  <a:srgbClr val="1E6E79"/>
                </a:solidFill>
              </a:rPr>
              <a:t> – </a:t>
            </a:r>
            <a:r>
              <a:rPr lang="en-US" sz="2000" dirty="0" err="1" smtClean="0">
                <a:solidFill>
                  <a:srgbClr val="1E6E79"/>
                </a:solidFill>
              </a:rPr>
              <a:t>médio</a:t>
            </a:r>
            <a:r>
              <a:rPr lang="en-US" sz="2000" dirty="0" smtClean="0">
                <a:solidFill>
                  <a:srgbClr val="1E6E79"/>
                </a:solidFill>
              </a:rPr>
              <a:t> </a:t>
            </a:r>
            <a:r>
              <a:rPr lang="en-US" sz="2000" dirty="0" err="1" smtClean="0">
                <a:solidFill>
                  <a:srgbClr val="1E6E79"/>
                </a:solidFill>
              </a:rPr>
              <a:t>juruá</a:t>
            </a:r>
            <a:r>
              <a:rPr lang="en-US" sz="2000" dirty="0" smtClean="0">
                <a:solidFill>
                  <a:srgbClr val="1E6E79"/>
                </a:solidFill>
              </a:rPr>
              <a:t> (2015)</a:t>
            </a:r>
            <a:endParaRPr lang="en-US" sz="2000" dirty="0">
              <a:solidFill>
                <a:srgbClr val="1E6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26" y="986954"/>
            <a:ext cx="722549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202" y="3152477"/>
            <a:ext cx="37846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OGO_BRASIL_col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041" y="5680118"/>
            <a:ext cx="3628628" cy="52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04412" y="266573"/>
            <a:ext cx="10570633" cy="7315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 cap="all">
                <a:solidFill>
                  <a:schemeClr val="tx1"/>
                </a:solidFill>
                <a:latin typeface="+mj-lt"/>
                <a:ea typeface="Arial" pitchFamily="64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5pPr>
            <a:lvl6pPr marL="454328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0864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62968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172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rgbClr val="1E6E79"/>
                </a:solidFill>
              </a:rPr>
              <a:t>IPS </a:t>
            </a:r>
            <a:r>
              <a:rPr lang="en-US" sz="2000" dirty="0" err="1" smtClean="0">
                <a:solidFill>
                  <a:srgbClr val="1E6E79"/>
                </a:solidFill>
              </a:rPr>
              <a:t>comunidades</a:t>
            </a:r>
            <a:r>
              <a:rPr lang="en-US" sz="2000" dirty="0" smtClean="0">
                <a:solidFill>
                  <a:srgbClr val="1E6E79"/>
                </a:solidFill>
              </a:rPr>
              <a:t> – </a:t>
            </a:r>
            <a:r>
              <a:rPr lang="en-US" sz="2000" dirty="0" err="1" smtClean="0">
                <a:solidFill>
                  <a:srgbClr val="1E6E79"/>
                </a:solidFill>
              </a:rPr>
              <a:t>médio</a:t>
            </a:r>
            <a:r>
              <a:rPr lang="en-US" sz="2000" dirty="0" smtClean="0">
                <a:solidFill>
                  <a:srgbClr val="1E6E79"/>
                </a:solidFill>
              </a:rPr>
              <a:t> </a:t>
            </a:r>
            <a:r>
              <a:rPr lang="en-US" sz="2000" dirty="0" err="1" smtClean="0">
                <a:solidFill>
                  <a:srgbClr val="1E6E79"/>
                </a:solidFill>
              </a:rPr>
              <a:t>juruá</a:t>
            </a:r>
            <a:r>
              <a:rPr lang="en-US" sz="2000" dirty="0" smtClean="0">
                <a:solidFill>
                  <a:srgbClr val="1E6E79"/>
                </a:solidFill>
              </a:rPr>
              <a:t> (2015) – </a:t>
            </a:r>
            <a:r>
              <a:rPr lang="en-US" sz="2000" dirty="0" err="1" smtClean="0">
                <a:solidFill>
                  <a:srgbClr val="1E6E79"/>
                </a:solidFill>
              </a:rPr>
              <a:t>principais</a:t>
            </a:r>
            <a:r>
              <a:rPr lang="en-US" sz="2000" dirty="0" smtClean="0">
                <a:solidFill>
                  <a:srgbClr val="1E6E79"/>
                </a:solidFill>
              </a:rPr>
              <a:t> </a:t>
            </a:r>
            <a:r>
              <a:rPr lang="en-US" sz="2000" dirty="0" err="1" smtClean="0">
                <a:solidFill>
                  <a:srgbClr val="1E6E79"/>
                </a:solidFill>
              </a:rPr>
              <a:t>resultados</a:t>
            </a:r>
            <a:endParaRPr lang="en-US" sz="2000" dirty="0">
              <a:solidFill>
                <a:srgbClr val="1E6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IPS Rio e IPS </a:t>
            </a:r>
            <a:r>
              <a:rPr lang="en-US" sz="2400" dirty="0" err="1" smtClean="0"/>
              <a:t>Municípios</a:t>
            </a:r>
            <a:r>
              <a:rPr lang="en-US" sz="2400" dirty="0" smtClean="0"/>
              <a:t> </a:t>
            </a:r>
            <a:r>
              <a:rPr lang="en-US" sz="2400" dirty="0" err="1" smtClean="0"/>
              <a:t>Brasileiros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brasileiros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desenvolvimento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10800" y="6472238"/>
            <a:ext cx="457200" cy="385762"/>
          </a:xfrm>
          <a:prstGeom prst="rect">
            <a:avLst/>
          </a:prstGeom>
        </p:spPr>
        <p:txBody>
          <a:bodyPr/>
          <a:lstStyle/>
          <a:p>
            <a:fld id="{B74B9874-4E4A-49B9-875E-84783B23E8A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rgbClr val="1E6E79"/>
                </a:solidFill>
              </a:rPr>
              <a:t>Ips</a:t>
            </a:r>
            <a:r>
              <a:rPr lang="en-US" sz="2000" dirty="0" smtClean="0">
                <a:solidFill>
                  <a:srgbClr val="1E6E79"/>
                </a:solidFill>
              </a:rPr>
              <a:t> </a:t>
            </a:r>
            <a:r>
              <a:rPr lang="en-US" sz="2000" dirty="0" err="1" smtClean="0">
                <a:solidFill>
                  <a:srgbClr val="1E6E79"/>
                </a:solidFill>
              </a:rPr>
              <a:t>rio</a:t>
            </a:r>
            <a:r>
              <a:rPr lang="en-US" sz="2000" dirty="0" smtClean="0">
                <a:solidFill>
                  <a:srgbClr val="1E6E79"/>
                </a:solidFill>
              </a:rPr>
              <a:t> (2015 – 2016)</a:t>
            </a:r>
            <a:endParaRPr lang="en-US" sz="2000" dirty="0">
              <a:solidFill>
                <a:srgbClr val="1E6E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04411" y="1263355"/>
            <a:ext cx="10990714" cy="4658943"/>
          </a:xfrm>
        </p:spPr>
        <p:txBody>
          <a:bodyPr>
            <a:noAutofit/>
          </a:bodyPr>
          <a:lstStyle/>
          <a:p>
            <a:r>
              <a:rPr lang="pt-BR" sz="1600" dirty="0">
                <a:latin typeface="+mj-lt"/>
              </a:rPr>
              <a:t>Ferramenta prática para melhorar o bem-estar dos cidadãos do Rio de Janeiro, auxiliando na coordenação e priorização de intervenções sociais;</a:t>
            </a:r>
          </a:p>
          <a:p>
            <a:r>
              <a:rPr lang="pt-BR" sz="1600" dirty="0">
                <a:latin typeface="+mj-lt"/>
              </a:rPr>
              <a:t>Auxiliar líderes no governo, empresas e sociedade civil na criação de padrões de referência de desempenho social de modo a facilitar a implantação de políticas públicas;</a:t>
            </a:r>
          </a:p>
          <a:p>
            <a:r>
              <a:rPr lang="pt-BR" sz="1600" b="1" dirty="0">
                <a:latin typeface="+mj-lt"/>
              </a:rPr>
              <a:t>Unidade Territorial :  </a:t>
            </a:r>
            <a:r>
              <a:rPr lang="pt-BR" sz="1600" dirty="0">
                <a:latin typeface="+mj-lt"/>
              </a:rPr>
              <a:t>Região Administrativa (33) com desagregação para bairros (161) para 21 dos 49 indicadores</a:t>
            </a:r>
            <a:r>
              <a:rPr lang="pt-BR" sz="1600" dirty="0" smtClean="0">
                <a:latin typeface="+mj-lt"/>
              </a:rPr>
              <a:t>;</a:t>
            </a:r>
            <a:endParaRPr lang="pt-BR" sz="1600" b="1" dirty="0">
              <a:latin typeface="+mj-lt"/>
            </a:endParaRPr>
          </a:p>
          <a:p>
            <a:r>
              <a:rPr lang="pt-BR" sz="1600" b="1" dirty="0">
                <a:latin typeface="+mj-lt"/>
              </a:rPr>
              <a:t>Periodicidade de publicação prevista </a:t>
            </a:r>
            <a:r>
              <a:rPr lang="pt-BR" sz="1600" dirty="0">
                <a:latin typeface="+mj-lt"/>
              </a:rPr>
              <a:t>: Anual, com disponibilidade mensal de dados para 16 dos 49 indicadores;</a:t>
            </a:r>
          </a:p>
          <a:p>
            <a:endParaRPr lang="pt-BR" sz="1600" dirty="0" smtClean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pt-BR" sz="1600" dirty="0" smtClean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pt-BR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5306" y="5124441"/>
            <a:ext cx="804070" cy="6794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/>
        </p:spPr>
      </p:pic>
      <p:pic>
        <p:nvPicPr>
          <p:cNvPr id="3" name="Picture 2" descr="LOGO_BRASIL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374" y="5172066"/>
            <a:ext cx="1496219" cy="551797"/>
          </a:xfrm>
          <a:prstGeom prst="rect">
            <a:avLst/>
          </a:prstGeom>
        </p:spPr>
      </p:pic>
      <p:pic>
        <p:nvPicPr>
          <p:cNvPr id="10" name="Picture 9" descr="LOGO_BRASIL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pic>
        <p:nvPicPr>
          <p:cNvPr id="11" name="Imagem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54" y="3503549"/>
            <a:ext cx="2484162" cy="2433701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3279776" y="3572007"/>
            <a:ext cx="8229600" cy="226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" tIns="18169" rIns="90864" bIns="45436" numCol="1" anchor="t" anchorCtr="0" compatLnSpc="1">
            <a:prstTxWarp prst="textNoShape">
              <a:avLst/>
            </a:prstTxWarp>
            <a:noAutofit/>
          </a:bodyPr>
          <a:lstStyle>
            <a:lvl1pPr marL="271328" indent="-271328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1pPr>
            <a:lvl2pPr marL="544241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2pPr>
            <a:lvl3pPr marL="817145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3pPr>
            <a:lvl4pPr marL="1090058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4pPr>
            <a:lvl5pPr marL="1362968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5pPr>
            <a:lvl6pPr marL="1713173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167505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621821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076144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1400" b="1" dirty="0" smtClean="0"/>
              <a:t>Comparativo com Plano Estratégico da Prefeitura 2013-2016</a:t>
            </a:r>
          </a:p>
          <a:p>
            <a:pPr marL="0" indent="0">
              <a:buFont typeface="Arial"/>
              <a:buNone/>
            </a:pPr>
            <a:r>
              <a:rPr lang="pt-BR" sz="1400" dirty="0" smtClean="0"/>
              <a:t>O Plano tem 56 metas: 16 de ordem econômico-financeira e 20 de ordem administrativa e operacional</a:t>
            </a:r>
          </a:p>
          <a:p>
            <a:pPr marL="0" indent="0">
              <a:buFont typeface="Arial"/>
              <a:buNone/>
            </a:pPr>
            <a:r>
              <a:rPr lang="pt-BR" sz="1400" dirty="0" smtClean="0"/>
              <a:t>Das 30 metas não-econômicas e não-operacionais resultantes:</a:t>
            </a:r>
          </a:p>
          <a:p>
            <a:r>
              <a:rPr lang="pt-BR" sz="1400" dirty="0" smtClean="0"/>
              <a:t>14 metas coincidem plenamente com o IPS Rio</a:t>
            </a:r>
          </a:p>
          <a:p>
            <a:r>
              <a:rPr lang="pt-BR" sz="1400" dirty="0" smtClean="0"/>
              <a:t>3 metas estão diretamente relacionadas com o IPS Rio</a:t>
            </a:r>
          </a:p>
          <a:p>
            <a:r>
              <a:rPr lang="pt-BR" sz="1400" dirty="0" smtClean="0"/>
              <a:t>13 metas não coincidem com o IPS Rio</a:t>
            </a:r>
          </a:p>
          <a:p>
            <a:pPr marL="0" indent="0">
              <a:buFont typeface="Arial"/>
              <a:buNone/>
            </a:pPr>
            <a:endParaRPr lang="pt-BR" sz="1400" dirty="0" smtClean="0"/>
          </a:p>
          <a:p>
            <a:pPr marL="0" indent="0">
              <a:buFont typeface="Arial"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745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rgbClr val="1E6E79"/>
                </a:solidFill>
              </a:rPr>
              <a:t>Ips</a:t>
            </a:r>
            <a:r>
              <a:rPr lang="en-US" sz="2000" dirty="0" smtClean="0">
                <a:solidFill>
                  <a:srgbClr val="1E6E79"/>
                </a:solidFill>
              </a:rPr>
              <a:t> </a:t>
            </a:r>
            <a:r>
              <a:rPr lang="en-US" sz="2000" dirty="0" err="1" smtClean="0">
                <a:solidFill>
                  <a:srgbClr val="1E6E79"/>
                </a:solidFill>
              </a:rPr>
              <a:t>municípios</a:t>
            </a:r>
            <a:r>
              <a:rPr lang="en-US" sz="2000" dirty="0" smtClean="0">
                <a:solidFill>
                  <a:srgbClr val="1E6E79"/>
                </a:solidFill>
              </a:rPr>
              <a:t> (2015 – 2016)</a:t>
            </a:r>
            <a:endParaRPr lang="en-US" sz="2000" dirty="0">
              <a:solidFill>
                <a:srgbClr val="1E6E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04411" y="1549105"/>
            <a:ext cx="10990714" cy="4658943"/>
          </a:xfrm>
        </p:spPr>
        <p:txBody>
          <a:bodyPr>
            <a:noAutofit/>
          </a:bodyPr>
          <a:lstStyle/>
          <a:p>
            <a:r>
              <a:rPr lang="pt-BR" sz="1600" dirty="0" smtClean="0">
                <a:latin typeface="+mj-lt"/>
              </a:rPr>
              <a:t>O IPS Municípios tem </a:t>
            </a:r>
            <a:r>
              <a:rPr lang="pt-BR" sz="1600" dirty="0" smtClean="0"/>
              <a:t>o </a:t>
            </a:r>
            <a:r>
              <a:rPr lang="pt-BR" sz="1600" dirty="0"/>
              <a:t>objetivo de gerar uma ferramenta pragmática aos municípios brasileiros e que possa ser de fato implementada para melhorar o bem-estar dos cidadãos do Brasil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Coordenação: Ricardo </a:t>
            </a:r>
            <a:r>
              <a:rPr lang="pt-BR" sz="1600" dirty="0" err="1" smtClean="0"/>
              <a:t>Abramovay</a:t>
            </a:r>
            <a:r>
              <a:rPr lang="pt-BR" sz="1600" dirty="0" smtClean="0"/>
              <a:t>, professor titular da USP.</a:t>
            </a:r>
          </a:p>
          <a:p>
            <a:r>
              <a:rPr lang="pt-BR" sz="1600" dirty="0" smtClean="0"/>
              <a:t>Parceiros: </a:t>
            </a:r>
            <a:r>
              <a:rPr lang="pt-BR" sz="1600" dirty="0"/>
              <a:t>Social </a:t>
            </a:r>
            <a:r>
              <a:rPr lang="pt-BR" sz="1600" dirty="0" err="1"/>
              <a:t>Progress</a:t>
            </a:r>
            <a:r>
              <a:rPr lang="pt-BR" sz="1600" dirty="0"/>
              <a:t> </a:t>
            </a:r>
            <a:r>
              <a:rPr lang="pt-BR" sz="1600" dirty="0" err="1"/>
              <a:t>Imperative</a:t>
            </a:r>
            <a:r>
              <a:rPr lang="pt-BR" sz="1600" dirty="0"/>
              <a:t> (SPI), a </a:t>
            </a:r>
            <a:r>
              <a:rPr lang="pt-BR" sz="1600" dirty="0" err="1"/>
              <a:t>Avina</a:t>
            </a:r>
            <a:r>
              <a:rPr lang="pt-BR" sz="1600" dirty="0"/>
              <a:t>, Instituto Democracia e Sustentabilidade (IDS Brasil) com suporte executivo da </a:t>
            </a:r>
            <a:r>
              <a:rPr lang="pt-BR" sz="1600" dirty="0" err="1"/>
              <a:t>Giral</a:t>
            </a:r>
            <a:r>
              <a:rPr lang="pt-BR" sz="1600" dirty="0"/>
              <a:t> V</a:t>
            </a:r>
            <a:r>
              <a:rPr lang="pt-BR" sz="1600" dirty="0" smtClean="0"/>
              <a:t>iveiro </a:t>
            </a:r>
            <a:r>
              <a:rPr lang="pt-BR" sz="1600" dirty="0"/>
              <a:t>de </a:t>
            </a:r>
            <a:r>
              <a:rPr lang="pt-BR" sz="1600" dirty="0" smtClean="0"/>
              <a:t>Projetos </a:t>
            </a:r>
            <a:r>
              <a:rPr lang="pt-BR" sz="1600" dirty="0"/>
              <a:t>por meio da Secretaria Executiva da Rede #</a:t>
            </a:r>
            <a:r>
              <a:rPr lang="pt-BR" sz="1600" dirty="0" err="1" smtClean="0"/>
              <a:t>ProgressoSocialBrasil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5.500 municípios, dados secundários.</a:t>
            </a:r>
          </a:p>
          <a:p>
            <a:r>
              <a:rPr lang="pt-BR" sz="1600" dirty="0"/>
              <a:t>A ferramenta será acionável para influenciar no plano de governo dos candidatos as eleições municipais de 2016, além de ser um índice de monitoramento de melhoria do bem-estar dos cidadãos brasileiros a longo </a:t>
            </a:r>
            <a:r>
              <a:rPr lang="pt-BR" sz="1600" dirty="0" smtClean="0"/>
              <a:t>prazo.</a:t>
            </a:r>
          </a:p>
          <a:p>
            <a:r>
              <a:rPr lang="pt-BR" sz="1600" dirty="0" smtClean="0"/>
              <a:t>Resultados públicos em plataforma dinâmica, desenvolvida para o IPS Municípios.</a:t>
            </a:r>
          </a:p>
          <a:p>
            <a:r>
              <a:rPr lang="pt-BR" sz="1600" dirty="0" smtClean="0"/>
              <a:t>Status: captação de recurso para o estudo.</a:t>
            </a:r>
          </a:p>
          <a:p>
            <a:endParaRPr lang="pt-BR" sz="1600" dirty="0"/>
          </a:p>
          <a:p>
            <a:endParaRPr lang="pt-BR" sz="1600" dirty="0">
              <a:latin typeface="+mj-lt"/>
            </a:endParaRPr>
          </a:p>
          <a:p>
            <a:endParaRPr lang="pt-BR" sz="1600" dirty="0" smtClean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pt-BR" sz="1600" dirty="0" smtClean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pt-BR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 descr="LOGO_BRASIL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28" y="5321625"/>
            <a:ext cx="1201924" cy="443263"/>
          </a:xfrm>
          <a:prstGeom prst="rect">
            <a:avLst/>
          </a:prstGeom>
        </p:spPr>
      </p:pic>
      <p:pic>
        <p:nvPicPr>
          <p:cNvPr id="10" name="Picture 9" descr="LOGO_BRASIL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pic>
        <p:nvPicPr>
          <p:cNvPr id="13" name="Picture 12" descr="avi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552" y="5288200"/>
            <a:ext cx="1040801" cy="485495"/>
          </a:xfrm>
          <a:prstGeom prst="rect">
            <a:avLst/>
          </a:prstGeom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972" y="5147619"/>
            <a:ext cx="1045125" cy="580275"/>
          </a:xfrm>
          <a:prstGeom prst="rect">
            <a:avLst/>
          </a:prstGeom>
        </p:spPr>
      </p:pic>
      <p:pic>
        <p:nvPicPr>
          <p:cNvPr id="5" name="Picture 4" descr="logo_i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297" y="5291700"/>
            <a:ext cx="1335130" cy="4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1E6E79"/>
                </a:solidFill>
              </a:rPr>
              <a:t>IPS e </a:t>
            </a:r>
            <a:r>
              <a:rPr lang="en-US" sz="2000" dirty="0" err="1" smtClean="0">
                <a:solidFill>
                  <a:srgbClr val="1E6E79"/>
                </a:solidFill>
              </a:rPr>
              <a:t>Os</a:t>
            </a:r>
            <a:r>
              <a:rPr lang="en-US" sz="2000" dirty="0" smtClean="0">
                <a:solidFill>
                  <a:srgbClr val="1E6E79"/>
                </a:solidFill>
              </a:rPr>
              <a:t> ODS (ONU)</a:t>
            </a:r>
            <a:endParaRPr lang="en-US" sz="2000" dirty="0">
              <a:solidFill>
                <a:srgbClr val="1E6E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55625" y="1422105"/>
            <a:ext cx="4095749" cy="4658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/>
              <a:t>O Índice de Progresso Social está em sinergia com os Objetivos de Desenvolvimento Sustentável da ONU.</a:t>
            </a:r>
            <a:endParaRPr lang="pt-BR" dirty="0"/>
          </a:p>
          <a:p>
            <a:pPr>
              <a:buFontTx/>
              <a:buChar char="•"/>
            </a:pPr>
            <a:r>
              <a:rPr lang="pt-BR" b="1" dirty="0" err="1" smtClean="0"/>
              <a:t>People's</a:t>
            </a:r>
            <a:r>
              <a:rPr lang="pt-BR" b="1" dirty="0" smtClean="0"/>
              <a:t> </a:t>
            </a:r>
            <a:r>
              <a:rPr lang="pt-BR" b="1" dirty="0" err="1"/>
              <a:t>Report</a:t>
            </a:r>
            <a:r>
              <a:rPr lang="pt-BR" b="1" dirty="0"/>
              <a:t> </a:t>
            </a:r>
            <a:r>
              <a:rPr lang="pt-BR" b="1" dirty="0" err="1" smtClean="0"/>
              <a:t>Card</a:t>
            </a:r>
            <a:r>
              <a:rPr lang="pt-BR" dirty="0" smtClean="0"/>
              <a:t>: uma </a:t>
            </a:r>
            <a:r>
              <a:rPr lang="pt-BR" dirty="0"/>
              <a:t>forma simples de monitorar o progresso social no mundo, no seu país e nas suas atitudes rumo aos Objetivos Globais da ONU</a:t>
            </a:r>
            <a:r>
              <a:rPr lang="pt-BR" dirty="0" smtClean="0"/>
              <a:t>.</a:t>
            </a:r>
          </a:p>
          <a:p>
            <a:pPr>
              <a:buFontTx/>
              <a:buChar char="•"/>
            </a:pPr>
            <a:r>
              <a:rPr lang="pt-BR" b="1" dirty="0"/>
              <a:t>P</a:t>
            </a:r>
            <a:r>
              <a:rPr lang="pt-BR" b="1" dirty="0" smtClean="0"/>
              <a:t>arceria </a:t>
            </a:r>
            <a:r>
              <a:rPr lang="pt-BR" b="1" dirty="0"/>
              <a:t>com a </a:t>
            </a:r>
            <a:r>
              <a:rPr lang="pt-BR" b="1" dirty="0" smtClean="0"/>
              <a:t>Deloitte</a:t>
            </a:r>
            <a:r>
              <a:rPr lang="pt-BR" dirty="0" smtClean="0"/>
              <a:t>: utilizar </a:t>
            </a:r>
            <a:r>
              <a:rPr lang="pt-BR" dirty="0"/>
              <a:t>o Índice de Progresso Social e prever se </a:t>
            </a:r>
            <a:r>
              <a:rPr lang="pt-BR" dirty="0" smtClean="0"/>
              <a:t>os Objetivos Globais </a:t>
            </a:r>
            <a:r>
              <a:rPr lang="pt-BR" dirty="0"/>
              <a:t>podem ser alcançadas até </a:t>
            </a:r>
            <a:r>
              <a:rPr lang="pt-BR" dirty="0" smtClean="0"/>
              <a:t>2030.</a:t>
            </a:r>
          </a:p>
          <a:p>
            <a:pPr>
              <a:buFontTx/>
              <a:buChar char="•"/>
            </a:pPr>
            <a:r>
              <a:rPr lang="pt-BR" dirty="0" smtClean="0"/>
              <a:t>Hoje, segundo o </a:t>
            </a:r>
            <a:r>
              <a:rPr lang="pt-BR" dirty="0" err="1" smtClean="0"/>
              <a:t>People’s</a:t>
            </a:r>
            <a:r>
              <a:rPr lang="pt-BR" dirty="0" smtClean="0"/>
              <a:t> </a:t>
            </a:r>
            <a:r>
              <a:rPr lang="pt-BR" dirty="0" err="1" smtClean="0"/>
              <a:t>Report</a:t>
            </a:r>
            <a:r>
              <a:rPr lang="pt-BR" dirty="0" smtClean="0"/>
              <a:t> </a:t>
            </a:r>
            <a:r>
              <a:rPr lang="pt-BR" dirty="0" err="1" smtClean="0"/>
              <a:t>Card</a:t>
            </a:r>
            <a:r>
              <a:rPr lang="pt-BR" dirty="0" smtClean="0"/>
              <a:t>, temos um “C-” e até 2030 devemos conseguir um “A”.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>
              <a:latin typeface="+mj-lt"/>
            </a:endParaRPr>
          </a:p>
          <a:p>
            <a:endParaRPr lang="pt-BR" dirty="0" smtClean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pt-BR" dirty="0" smtClean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pt-BR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9" descr="LOGO_BRASIL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pic>
        <p:nvPicPr>
          <p:cNvPr id="9" name="Picture 8" descr="Peoples%20Report%20Card%20-%20Twitter%20Fina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920" y="1420811"/>
            <a:ext cx="6588125" cy="3294063"/>
          </a:xfrm>
          <a:prstGeom prst="rect">
            <a:avLst/>
          </a:prstGeom>
        </p:spPr>
      </p:pic>
      <p:sp>
        <p:nvSpPr>
          <p:cNvPr id="15" name="Espaço Reservado para Conteúdo 2">
            <a:hlinkClick r:id="rId4"/>
          </p:cNvPr>
          <p:cNvSpPr txBox="1">
            <a:spLocks/>
          </p:cNvSpPr>
          <p:nvPr/>
        </p:nvSpPr>
        <p:spPr bwMode="auto">
          <a:xfrm>
            <a:off x="6350000" y="5258133"/>
            <a:ext cx="5746750" cy="9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" tIns="18169" rIns="90864" bIns="45436" numCol="1" anchor="t" anchorCtr="0" compatLnSpc="1">
            <a:prstTxWarp prst="textNoShape">
              <a:avLst/>
            </a:prstTxWarp>
            <a:noAutofit/>
          </a:bodyPr>
          <a:lstStyle>
            <a:lvl1pPr marL="271328" indent="-271328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1pPr>
            <a:lvl2pPr marL="544241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2pPr>
            <a:lvl3pPr marL="817145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3pPr>
            <a:lvl4pPr marL="1090058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4pPr>
            <a:lvl5pPr marL="1362968" indent="-271328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Arial" pitchFamily="64" charset="0"/>
                <a:cs typeface="+mn-cs"/>
              </a:defRPr>
            </a:lvl5pPr>
            <a:lvl6pPr marL="1713173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167505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621821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076144" indent="-244517" algn="l" rtl="0" eaLnBrk="1" fontAlgn="base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F134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dirty="0" smtClean="0">
                <a:solidFill>
                  <a:srgbClr val="DD0303"/>
                </a:solidFill>
              </a:rPr>
              <a:t>MICHAEL GREEN - </a:t>
            </a:r>
            <a:r>
              <a:rPr lang="pt-BR" dirty="0" err="1" smtClean="0">
                <a:solidFill>
                  <a:srgbClr val="DD0303"/>
                </a:solidFill>
              </a:rPr>
              <a:t>How</a:t>
            </a:r>
            <a:r>
              <a:rPr lang="pt-BR" dirty="0" smtClean="0">
                <a:solidFill>
                  <a:srgbClr val="DD0303"/>
                </a:solidFill>
              </a:rPr>
              <a:t> </a:t>
            </a:r>
            <a:r>
              <a:rPr lang="pt-BR" dirty="0" err="1" smtClean="0">
                <a:solidFill>
                  <a:srgbClr val="DD0303"/>
                </a:solidFill>
              </a:rPr>
              <a:t>We</a:t>
            </a:r>
            <a:r>
              <a:rPr lang="pt-BR" dirty="0" smtClean="0">
                <a:solidFill>
                  <a:srgbClr val="DD0303"/>
                </a:solidFill>
              </a:rPr>
              <a:t> </a:t>
            </a:r>
            <a:r>
              <a:rPr lang="pt-BR" dirty="0" err="1" smtClean="0">
                <a:solidFill>
                  <a:srgbClr val="DD0303"/>
                </a:solidFill>
              </a:rPr>
              <a:t>Can</a:t>
            </a:r>
            <a:r>
              <a:rPr lang="pt-BR" dirty="0" smtClean="0">
                <a:solidFill>
                  <a:srgbClr val="DD0303"/>
                </a:solidFill>
              </a:rPr>
              <a:t> </a:t>
            </a:r>
            <a:r>
              <a:rPr lang="pt-BR" dirty="0" err="1" smtClean="0">
                <a:solidFill>
                  <a:srgbClr val="DD0303"/>
                </a:solidFill>
              </a:rPr>
              <a:t>Make</a:t>
            </a:r>
            <a:r>
              <a:rPr lang="pt-BR" dirty="0" smtClean="0">
                <a:solidFill>
                  <a:srgbClr val="DD0303"/>
                </a:solidFill>
              </a:rPr>
              <a:t> </a:t>
            </a:r>
            <a:r>
              <a:rPr lang="pt-BR" dirty="0" err="1" smtClean="0">
                <a:solidFill>
                  <a:srgbClr val="DD0303"/>
                </a:solidFill>
              </a:rPr>
              <a:t>the</a:t>
            </a:r>
            <a:r>
              <a:rPr lang="pt-BR" dirty="0" smtClean="0">
                <a:solidFill>
                  <a:srgbClr val="DD0303"/>
                </a:solidFill>
              </a:rPr>
              <a:t> World a </a:t>
            </a:r>
            <a:r>
              <a:rPr lang="pt-BR" dirty="0" err="1" smtClean="0">
                <a:solidFill>
                  <a:srgbClr val="DD0303"/>
                </a:solidFill>
              </a:rPr>
              <a:t>Better</a:t>
            </a:r>
            <a:r>
              <a:rPr lang="pt-BR" dirty="0" smtClean="0">
                <a:solidFill>
                  <a:srgbClr val="DD0303"/>
                </a:solidFill>
              </a:rPr>
              <a:t> </a:t>
            </a:r>
            <a:r>
              <a:rPr lang="pt-BR" dirty="0" err="1" smtClean="0">
                <a:solidFill>
                  <a:srgbClr val="DD0303"/>
                </a:solidFill>
              </a:rPr>
              <a:t>Place</a:t>
            </a:r>
            <a:r>
              <a:rPr lang="pt-BR" dirty="0" smtClean="0">
                <a:solidFill>
                  <a:srgbClr val="DD0303"/>
                </a:solidFill>
              </a:rPr>
              <a:t> </a:t>
            </a:r>
            <a:r>
              <a:rPr lang="pt-BR" dirty="0" err="1" smtClean="0">
                <a:solidFill>
                  <a:srgbClr val="DD0303"/>
                </a:solidFill>
              </a:rPr>
              <a:t>by</a:t>
            </a:r>
            <a:r>
              <a:rPr lang="pt-BR" dirty="0" smtClean="0">
                <a:solidFill>
                  <a:srgbClr val="DD0303"/>
                </a:solidFill>
              </a:rPr>
              <a:t> 2030.</a:t>
            </a:r>
            <a:endParaRPr lang="pt-BR" dirty="0" smtClean="0">
              <a:solidFill>
                <a:srgbClr val="DD0303"/>
              </a:solidFill>
              <a:latin typeface="+mj-lt"/>
            </a:endParaRPr>
          </a:p>
          <a:p>
            <a:endParaRPr lang="pt-BR" dirty="0" smtClean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pt-BR" dirty="0" smtClean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pt-BR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143" y="5274008"/>
            <a:ext cx="1262063" cy="4568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999" y="136271"/>
            <a:ext cx="2225675" cy="5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9900" y="5352075"/>
            <a:ext cx="11480800" cy="1020150"/>
          </a:xfrm>
        </p:spPr>
        <p:txBody>
          <a:bodyPr/>
          <a:lstStyle/>
          <a:p>
            <a:pPr marL="286817" indent="-286817" defTabSz="858870">
              <a:buFontTx/>
              <a:buChar char="•"/>
            </a:pPr>
            <a:endParaRPr lang="en-US" sz="1400" dirty="0"/>
          </a:p>
          <a:p>
            <a:pPr marL="0" indent="0" defTabSz="858870"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5" y="5104541"/>
            <a:ext cx="10728483" cy="843030"/>
          </a:xfrm>
        </p:spPr>
        <p:txBody>
          <a:bodyPr/>
          <a:lstStyle/>
          <a:p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/>
              <a:t>entender</a:t>
            </a:r>
            <a:r>
              <a:rPr lang="en-US" dirty="0"/>
              <a:t> </a:t>
            </a:r>
            <a:r>
              <a:rPr lang="en-US" dirty="0" smtClean="0"/>
              <a:t>o DESENVOLVIMENTO INCLUSIVO </a:t>
            </a:r>
            <a:r>
              <a:rPr lang="en-US" dirty="0" err="1"/>
              <a:t>Precisamos</a:t>
            </a:r>
            <a:r>
              <a:rPr lang="en-US" dirty="0"/>
              <a:t> </a:t>
            </a:r>
            <a:r>
              <a:rPr lang="en-US" dirty="0" err="1"/>
              <a:t>medir</a:t>
            </a:r>
            <a:r>
              <a:rPr lang="en-US" dirty="0"/>
              <a:t> o </a:t>
            </a:r>
            <a:r>
              <a:rPr lang="en-US" dirty="0" err="1"/>
              <a:t>progresso</a:t>
            </a:r>
            <a:r>
              <a:rPr lang="en-US" dirty="0"/>
              <a:t> social </a:t>
            </a:r>
            <a:r>
              <a:rPr lang="en-US" dirty="0" err="1"/>
              <a:t>diretamente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6096000" y="6472238"/>
            <a:ext cx="609600" cy="385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5EBF1"/>
                </a:solidFill>
                <a:latin typeface="Arial" pitchFamily="8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fld id="{E97B537A-1740-2544-B58F-F60281617B8A}" type="slidenum">
              <a:rPr lang="en-US" smtClean="0">
                <a:latin typeface="Arial" pitchFamily="-111" charset="0"/>
              </a:rPr>
              <a:pPr/>
              <a:t>3</a:t>
            </a:fld>
            <a:endParaRPr lang="en-US" dirty="0" smtClean="0">
              <a:latin typeface="Arial" pitchFamily="-111" charset="0"/>
            </a:endParaRPr>
          </a:p>
        </p:txBody>
      </p:sp>
      <p:sp>
        <p:nvSpPr>
          <p:cNvPr id="13" name="Oval 12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76726" y="1641650"/>
            <a:ext cx="2978150" cy="2987729"/>
          </a:xfrm>
          <a:prstGeom prst="ellipse">
            <a:avLst/>
          </a:prstGeom>
          <a:solidFill>
            <a:srgbClr val="B6C469">
              <a:alpha val="69804"/>
            </a:srgbClr>
          </a:solidFill>
          <a:ln w="12700" algn="ctr">
            <a:noFill/>
            <a:round/>
            <a:headEnd/>
            <a:tailEnd/>
          </a:ln>
        </p:spPr>
        <p:txBody>
          <a:bodyPr lIns="91275" tIns="45637" rIns="91275" bIns="45637" anchor="ctr"/>
          <a:lstStyle/>
          <a:p>
            <a:pPr algn="ctr" eaLnBrk="0" fontAlgn="auto" hangingPunct="0">
              <a:spcBef>
                <a:spcPct val="1000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Progresso Social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" name="Picture 8" descr="LOGO_BRASIL_col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804360" y="155448"/>
            <a:ext cx="1057063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" tIns="0" rIns="91269" bIns="4563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 cap="all">
                <a:solidFill>
                  <a:schemeClr val="tx1"/>
                </a:solidFill>
                <a:latin typeface="+mj-lt"/>
                <a:ea typeface="Arial" pitchFamily="64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5pPr>
            <a:lvl6pPr marL="45709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18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27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3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duplo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desafio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Desenvolvimento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Crescimento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Inclusivo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694" y="4492427"/>
            <a:ext cx="6150225" cy="922936"/>
          </a:xfrm>
          <a:prstGeom prst="rect">
            <a:avLst/>
          </a:prstGeom>
          <a:noFill/>
        </p:spPr>
        <p:txBody>
          <a:bodyPr wrap="square" lIns="91046" tIns="45525" rIns="91046" bIns="45525" rtlCol="0">
            <a:spAutoFit/>
          </a:bodyPr>
          <a:lstStyle/>
          <a:p>
            <a:r>
              <a:rPr lang="en-US" b="1" dirty="0" smtClean="0"/>
              <a:t>TITLE HERE </a:t>
            </a:r>
          </a:p>
          <a:p>
            <a:r>
              <a:rPr lang="en-US" dirty="0" smtClean="0"/>
              <a:t>DATE/LOCATION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pic>
        <p:nvPicPr>
          <p:cNvPr id="6" name="Picture 5" descr="spi-2015-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"/>
            <a:ext cx="12229576" cy="5111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73500"/>
            <a:ext cx="12229576" cy="2984499"/>
          </a:xfrm>
          <a:prstGeom prst="rect">
            <a:avLst/>
          </a:prstGeom>
          <a:solidFill>
            <a:srgbClr val="B6C4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54" tIns="45431" rIns="90854" bIns="45431"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233" y="4327678"/>
            <a:ext cx="11193017" cy="2123264"/>
          </a:xfrm>
          <a:prstGeom prst="rect">
            <a:avLst/>
          </a:prstGeom>
          <a:noFill/>
        </p:spPr>
        <p:txBody>
          <a:bodyPr wrap="square" lIns="91046" tIns="45525" rIns="91046" bIns="45525" rtlCol="0">
            <a:spAutoFit/>
          </a:bodyPr>
          <a:lstStyle/>
          <a:p>
            <a:r>
              <a:rPr lang="en-US" sz="3200" b="1" dirty="0" smtClean="0"/>
              <a:t>Grata</a:t>
            </a:r>
            <a:r>
              <a:rPr lang="en-US" sz="3200" b="1" dirty="0" smtClean="0"/>
              <a:t>!</a:t>
            </a:r>
            <a:endParaRPr lang="en-US" sz="3200" b="1" dirty="0" smtClean="0"/>
          </a:p>
          <a:p>
            <a:endParaRPr lang="pt-BR" sz="2000" dirty="0" smtClean="0"/>
          </a:p>
          <a:p>
            <a:r>
              <a:rPr lang="pt-BR" sz="2000" dirty="0" smtClean="0"/>
              <a:t>Glaucia Barros</a:t>
            </a:r>
          </a:p>
          <a:p>
            <a:r>
              <a:rPr lang="pt-BR" sz="2000" dirty="0">
                <a:hlinkClick r:id="rId3"/>
              </a:rPr>
              <a:t>g</a:t>
            </a:r>
            <a:r>
              <a:rPr lang="pt-BR" sz="2000" dirty="0" smtClean="0">
                <a:hlinkClick r:id="rId3"/>
              </a:rPr>
              <a:t>laucia.barros</a:t>
            </a:r>
            <a:r>
              <a:rPr lang="pt-BR" sz="2000" dirty="0">
                <a:hlinkClick r:id="rId3"/>
              </a:rPr>
              <a:t>@</a:t>
            </a:r>
            <a:r>
              <a:rPr lang="pt-BR" sz="2000" dirty="0" smtClean="0">
                <a:hlinkClick r:id="rId3"/>
              </a:rPr>
              <a:t>avina.net</a:t>
            </a:r>
            <a:endParaRPr lang="pt-BR" sz="2000" dirty="0" smtClean="0"/>
          </a:p>
          <a:p>
            <a:r>
              <a:rPr lang="pt-BR" sz="2000" dirty="0" smtClean="0"/>
              <a:t>55 11</a:t>
            </a:r>
            <a:r>
              <a:rPr lang="pt-BR" sz="2000" dirty="0"/>
              <a:t> </a:t>
            </a:r>
            <a:r>
              <a:rPr lang="pt-BR" sz="2000" dirty="0" smtClean="0"/>
              <a:t>941 301 331</a:t>
            </a:r>
            <a:endParaRPr lang="pt-BR" sz="2000" dirty="0"/>
          </a:p>
          <a:p>
            <a:endParaRPr lang="en-US" sz="2000" dirty="0"/>
          </a:p>
        </p:txBody>
      </p:sp>
      <p:pic>
        <p:nvPicPr>
          <p:cNvPr id="7" name="Picture 6" descr="LOGO_BRASIL_col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69" y="4596327"/>
            <a:ext cx="3334387" cy="12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456827"/>
            <a:r>
              <a:rPr lang="en-US" sz="2000" kern="1200" dirty="0" err="1" smtClean="0">
                <a:solidFill>
                  <a:schemeClr val="accent1">
                    <a:lumMod val="50000"/>
                  </a:schemeClr>
                </a:solidFill>
              </a:rPr>
              <a:t>PRINCípios</a:t>
            </a:r>
            <a:r>
              <a:rPr lang="en-US" sz="2000" kern="1200" dirty="0" smtClean="0">
                <a:solidFill>
                  <a:schemeClr val="accent1">
                    <a:lumMod val="50000"/>
                  </a:schemeClr>
                </a:solidFill>
              </a:rPr>
              <a:t> do </a:t>
            </a:r>
            <a:r>
              <a:rPr lang="en-US" sz="2000" kern="1200" dirty="0" err="1" smtClean="0">
                <a:solidFill>
                  <a:schemeClr val="accent1">
                    <a:lumMod val="50000"/>
                  </a:schemeClr>
                </a:solidFill>
              </a:rPr>
              <a:t>índice</a:t>
            </a:r>
            <a:r>
              <a:rPr lang="en-US" sz="2000" kern="1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000" kern="1200" dirty="0" err="1" smtClean="0">
                <a:solidFill>
                  <a:schemeClr val="accent1">
                    <a:lumMod val="50000"/>
                  </a:schemeClr>
                </a:solidFill>
              </a:rPr>
              <a:t>progresso</a:t>
            </a:r>
            <a:r>
              <a:rPr lang="en-US" sz="2000" kern="1200" dirty="0" smtClean="0">
                <a:solidFill>
                  <a:schemeClr val="accent1">
                    <a:lumMod val="50000"/>
                  </a:schemeClr>
                </a:solidFill>
              </a:rPr>
              <a:t> social</a:t>
            </a:r>
            <a:endParaRPr lang="en-US" sz="20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2046107" y="1143000"/>
            <a:ext cx="184599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LOGO_BRASIL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38864" y="1193136"/>
            <a:ext cx="8298128" cy="467261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9" rIns="91418" bIns="45709" spcCol="0" rtlCol="0" anchor="ctr"/>
          <a:lstStyle/>
          <a:p>
            <a:pPr marL="342900" indent="-342900" algn="ctr">
              <a:buAutoNum type="arabicPeriod"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Indicadores exclusivamente sociais e ambientais: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seu objetivo é medir o progresso social diretamente e não por meio de variáveis econômicas.</a:t>
            </a:r>
          </a:p>
          <a:p>
            <a:pPr marL="342900" indent="-342900" algn="ctr">
              <a:buAutoNum type="arabi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pt-BR" b="1" dirty="0" smtClean="0">
                <a:solidFill>
                  <a:srgbClr val="034049"/>
                </a:solidFill>
              </a:rPr>
              <a:t>Foco nos resultados: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seu objetivo é medir os resultados que são importantes para a vida das pessoas (</a:t>
            </a:r>
            <a:r>
              <a:rPr lang="pt-BR" i="1" dirty="0" smtClean="0">
                <a:solidFill>
                  <a:schemeClr val="bg1">
                    <a:lumMod val="85000"/>
                  </a:schemeClr>
                </a:solidFill>
              </a:rPr>
              <a:t>outputs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), não os investimentos ou esforços realizados (</a:t>
            </a:r>
            <a:r>
              <a:rPr lang="pt-BR" i="1" dirty="0" smtClean="0">
                <a:solidFill>
                  <a:schemeClr val="bg1">
                    <a:lumMod val="85000"/>
                  </a:schemeClr>
                </a:solidFill>
              </a:rPr>
              <a:t>inputs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).</a:t>
            </a:r>
          </a:p>
          <a:p>
            <a:pPr marL="342900" indent="-342900" algn="ctr">
              <a:buAutoNum type="arabi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pt-BR" b="1" dirty="0" smtClean="0">
                <a:solidFill>
                  <a:srgbClr val="034049"/>
                </a:solidFill>
              </a:rPr>
              <a:t>Factibilidade: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o índice pretende ser uma ferramenta prática que possa ajudar dirigentes públicos, líderes empresariais e da sociedade civil a propor e apoiar a implementação de políticas públicas e programas que acelerem o progresso social.</a:t>
            </a:r>
          </a:p>
          <a:p>
            <a:pPr marL="342900" indent="-342900" algn="ctr">
              <a:buAutoNum type="arabi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pt-BR" b="1" dirty="0" smtClean="0">
                <a:solidFill>
                  <a:srgbClr val="034049"/>
                </a:solidFill>
              </a:rPr>
              <a:t>Relevância: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seu objetivo é medir o progresso social de forma holística e abrangente, englobando todas as regiões/territórios independente de seu nível de desenvolvimento econômico.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1E6E79"/>
                </a:solidFill>
              </a:rPr>
              <a:t>CONCEITO DO </a:t>
            </a:r>
            <a:r>
              <a:rPr lang="en-US" sz="2000" dirty="0" err="1" smtClean="0">
                <a:solidFill>
                  <a:srgbClr val="1E6E79"/>
                </a:solidFill>
              </a:rPr>
              <a:t>índice</a:t>
            </a:r>
            <a:r>
              <a:rPr lang="en-US" sz="2000" dirty="0" smtClean="0">
                <a:solidFill>
                  <a:srgbClr val="1E6E79"/>
                </a:solidFill>
              </a:rPr>
              <a:t> de </a:t>
            </a:r>
            <a:r>
              <a:rPr lang="en-US" sz="2000" dirty="0" err="1" smtClean="0">
                <a:solidFill>
                  <a:srgbClr val="1E6E79"/>
                </a:solidFill>
              </a:rPr>
              <a:t>progresso</a:t>
            </a:r>
            <a:r>
              <a:rPr lang="en-US" sz="2000" dirty="0" smtClean="0">
                <a:solidFill>
                  <a:srgbClr val="1E6E79"/>
                </a:solidFill>
              </a:rPr>
              <a:t> social</a:t>
            </a:r>
            <a:endParaRPr lang="en-US" sz="2000" dirty="0">
              <a:solidFill>
                <a:srgbClr val="1E6E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CD6B-5628-4F7A-B005-9223CB2915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12704" y="3023729"/>
            <a:ext cx="3620021" cy="148324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18" tIns="45709" rIns="91418" bIns="45709" spcCol="0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   </a:t>
            </a:r>
            <a:r>
              <a:rPr lang="en-US" sz="1400" b="1" dirty="0" smtClean="0">
                <a:solidFill>
                  <a:srgbClr val="FFFFFF"/>
                </a:solidFill>
              </a:rPr>
              <a:t>A </a:t>
            </a:r>
            <a:r>
              <a:rPr lang="en-US" sz="1400" b="1" dirty="0" err="1" smtClean="0">
                <a:solidFill>
                  <a:srgbClr val="FFFFFF"/>
                </a:solidFill>
              </a:rPr>
              <a:t>sociedade</a:t>
            </a:r>
            <a:r>
              <a:rPr lang="en-US" sz="1400" b="1" dirty="0" smtClean="0">
                <a:solidFill>
                  <a:srgbClr val="FFFFFF"/>
                </a:solidFill>
              </a:rPr>
              <a:t> tem </a:t>
            </a:r>
            <a:r>
              <a:rPr lang="en-US" sz="1400" b="1" dirty="0" err="1" smtClean="0">
                <a:solidFill>
                  <a:srgbClr val="FFFFFF"/>
                </a:solidFill>
              </a:rPr>
              <a:t>os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fundamentos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básicos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que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permitem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a</a:t>
            </a:r>
            <a:r>
              <a:rPr lang="en-US" sz="1400" b="1" dirty="0" err="1" smtClean="0">
                <a:solidFill>
                  <a:srgbClr val="FFFFFF"/>
                </a:solidFill>
              </a:rPr>
              <a:t>os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cidad</a:t>
            </a:r>
            <a:r>
              <a:rPr lang="pt-BR" sz="1400" b="1" dirty="0" smtClean="0">
                <a:solidFill>
                  <a:srgbClr val="FFFFFF"/>
                </a:solidFill>
              </a:rPr>
              <a:t>ã</a:t>
            </a:r>
            <a:r>
              <a:rPr lang="en-US" sz="1400" b="1" dirty="0" err="1" smtClean="0">
                <a:solidFill>
                  <a:srgbClr val="FFFFFF"/>
                </a:solidFill>
              </a:rPr>
              <a:t>os</a:t>
            </a:r>
            <a:r>
              <a:rPr lang="en-US" sz="1400" b="1" dirty="0" smtClean="0">
                <a:solidFill>
                  <a:srgbClr val="FFFFFF"/>
                </a:solidFill>
              </a:rPr>
              <a:t> e </a:t>
            </a:r>
            <a:r>
              <a:rPr lang="en-US" sz="1400" b="1" dirty="0" err="1" smtClean="0">
                <a:solidFill>
                  <a:srgbClr val="FFFFFF"/>
                </a:solidFill>
              </a:rPr>
              <a:t>às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comunidades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melhorarem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sua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qualidade</a:t>
            </a:r>
            <a:r>
              <a:rPr lang="en-US" sz="1400" b="1" dirty="0" smtClean="0">
                <a:solidFill>
                  <a:srgbClr val="FFFFFF"/>
                </a:solidFill>
              </a:rPr>
              <a:t> de </a:t>
            </a:r>
            <a:r>
              <a:rPr lang="en-US" sz="1400" b="1" dirty="0" err="1" smtClean="0">
                <a:solidFill>
                  <a:srgbClr val="FFFFFF"/>
                </a:solidFill>
              </a:rPr>
              <a:t>vida</a:t>
            </a:r>
            <a:r>
              <a:rPr lang="en-US" sz="1400" b="1" dirty="0" smtClean="0">
                <a:solidFill>
                  <a:srgbClr val="FFFFFF"/>
                </a:solidFill>
              </a:rPr>
              <a:t>?  </a:t>
            </a:r>
            <a:endParaRPr lang="en-US" sz="1400" b="1" dirty="0">
              <a:solidFill>
                <a:srgbClr val="FFFFFF"/>
              </a:solidFill>
            </a:endParaRPr>
          </a:p>
          <a:p>
            <a:pPr algn="ctr" defTabSz="45613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12704" y="4642723"/>
            <a:ext cx="3620021" cy="130923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18" tIns="45709" rIns="91418" bIns="45709" spcCol="0" rtlCol="0" anchor="ctr"/>
          <a:lstStyle/>
          <a:p>
            <a:pPr algn="ctr"/>
            <a:r>
              <a:rPr lang="es-CR" sz="1400" b="1" dirty="0" smtClean="0">
                <a:solidFill>
                  <a:srgbClr val="FFFFFF"/>
                </a:solidFill>
                <a:ea typeface="Arial"/>
                <a:sym typeface="Arial"/>
              </a:rPr>
              <a:t>A </a:t>
            </a:r>
            <a:r>
              <a:rPr lang="es-CR" sz="1400" b="1" dirty="0" err="1" smtClean="0">
                <a:solidFill>
                  <a:srgbClr val="FFFFFF"/>
                </a:solidFill>
                <a:ea typeface="Arial"/>
                <a:sym typeface="Arial"/>
              </a:rPr>
              <a:t>sociedade</a:t>
            </a:r>
            <a:r>
              <a:rPr lang="es-CR" sz="1400" b="1" dirty="0" smtClean="0">
                <a:solidFill>
                  <a:srgbClr val="FFFFFF"/>
                </a:solidFill>
                <a:ea typeface="Arial"/>
                <a:sym typeface="Arial"/>
              </a:rPr>
              <a:t> </a:t>
            </a:r>
            <a:r>
              <a:rPr lang="es-CR" sz="1400" b="1" dirty="0" err="1" smtClean="0">
                <a:solidFill>
                  <a:srgbClr val="FFFFFF"/>
                </a:solidFill>
                <a:ea typeface="Arial"/>
                <a:sym typeface="Arial"/>
              </a:rPr>
              <a:t>cria</a:t>
            </a:r>
            <a:r>
              <a:rPr lang="es-CR" sz="1400" b="1" dirty="0" smtClean="0">
                <a:solidFill>
                  <a:srgbClr val="FFFFFF"/>
                </a:solidFill>
                <a:ea typeface="Arial"/>
                <a:sym typeface="Arial"/>
              </a:rPr>
              <a:t> as </a:t>
            </a:r>
            <a:r>
              <a:rPr lang="es-CR" sz="1400" b="1" dirty="0" err="1" smtClean="0">
                <a:solidFill>
                  <a:srgbClr val="FFFFFF"/>
                </a:solidFill>
                <a:ea typeface="Arial"/>
                <a:sym typeface="Arial"/>
              </a:rPr>
              <a:t>condi</a:t>
            </a:r>
            <a:r>
              <a:rPr lang="en-US" sz="1400" b="1" dirty="0"/>
              <a:t>ç</a:t>
            </a:r>
            <a:r>
              <a:rPr lang="es-CR" sz="1400" b="1" dirty="0" smtClean="0">
                <a:solidFill>
                  <a:srgbClr val="FFFFFF"/>
                </a:solidFill>
                <a:ea typeface="Arial"/>
                <a:sym typeface="Arial"/>
              </a:rPr>
              <a:t>oes para que todos </a:t>
            </a:r>
            <a:r>
              <a:rPr lang="es-CR" sz="1400" b="1" dirty="0" err="1" smtClean="0">
                <a:solidFill>
                  <a:srgbClr val="FFFFFF"/>
                </a:solidFill>
                <a:ea typeface="Arial"/>
                <a:sym typeface="Arial"/>
              </a:rPr>
              <a:t>seus</a:t>
            </a:r>
            <a:r>
              <a:rPr lang="es-CR" sz="1400" b="1" dirty="0" smtClean="0">
                <a:solidFill>
                  <a:srgbClr val="FFFFFF"/>
                </a:solidFill>
                <a:ea typeface="Arial"/>
                <a:sym typeface="Arial"/>
              </a:rPr>
              <a:t> </a:t>
            </a:r>
            <a:r>
              <a:rPr lang="es-CR" sz="1400" b="1" dirty="0" err="1" smtClean="0">
                <a:solidFill>
                  <a:srgbClr val="FFFFFF"/>
                </a:solidFill>
                <a:ea typeface="Arial"/>
                <a:sym typeface="Arial"/>
              </a:rPr>
              <a:t>cidad</a:t>
            </a:r>
            <a:r>
              <a:rPr lang="pt-BR" sz="1400" b="1" dirty="0" err="1" smtClean="0">
                <a:solidFill>
                  <a:srgbClr val="FFFFFF"/>
                </a:solidFill>
              </a:rPr>
              <a:t>ão</a:t>
            </a:r>
            <a:r>
              <a:rPr lang="es-CR" sz="1400" b="1" dirty="0" smtClean="0">
                <a:solidFill>
                  <a:srgbClr val="FFFFFF"/>
                </a:solidFill>
                <a:ea typeface="Arial"/>
                <a:sym typeface="Arial"/>
              </a:rPr>
              <a:t>s </a:t>
            </a:r>
            <a:r>
              <a:rPr lang="es-CR" sz="1400" b="1" dirty="0" err="1" smtClean="0">
                <a:solidFill>
                  <a:srgbClr val="FFFFFF"/>
                </a:solidFill>
                <a:ea typeface="Arial"/>
                <a:sym typeface="Arial"/>
              </a:rPr>
              <a:t>atinjam</a:t>
            </a:r>
            <a:r>
              <a:rPr lang="es-CR" sz="1400" b="1" dirty="0" smtClean="0">
                <a:solidFill>
                  <a:srgbClr val="FFFFFF"/>
                </a:solidFill>
                <a:ea typeface="Arial"/>
                <a:sym typeface="Arial"/>
              </a:rPr>
              <a:t> </a:t>
            </a:r>
            <a:r>
              <a:rPr lang="es-CR" sz="1400" b="1" dirty="0" err="1" smtClean="0">
                <a:solidFill>
                  <a:srgbClr val="FFFFFF"/>
                </a:solidFill>
                <a:ea typeface="Arial"/>
                <a:sym typeface="Arial"/>
              </a:rPr>
              <a:t>seu</a:t>
            </a:r>
            <a:r>
              <a:rPr lang="es-CR" sz="1400" b="1" dirty="0" smtClean="0">
                <a:solidFill>
                  <a:srgbClr val="FFFFFF"/>
                </a:solidFill>
                <a:ea typeface="Arial"/>
                <a:sym typeface="Arial"/>
              </a:rPr>
              <a:t> pleno potencial?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12704" y="1427224"/>
            <a:ext cx="3620021" cy="14237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9" rIns="91418" bIns="45709" spcCol="0"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/>
            </a:r>
            <a:br>
              <a:rPr lang="en-US" sz="1400" b="1" dirty="0">
                <a:solidFill>
                  <a:srgbClr val="FFFFFF"/>
                </a:solidFill>
              </a:rPr>
            </a:br>
            <a:r>
              <a:rPr lang="en-US" sz="1400" b="1" dirty="0" smtClean="0">
                <a:solidFill>
                  <a:srgbClr val="FFFFFF"/>
                </a:solidFill>
              </a:rPr>
              <a:t>A </a:t>
            </a:r>
            <a:r>
              <a:rPr lang="en-US" sz="1400" b="1" dirty="0" err="1" smtClean="0">
                <a:solidFill>
                  <a:srgbClr val="FFFFFF"/>
                </a:solidFill>
              </a:rPr>
              <a:t>Sociedade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pode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atender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às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necessidades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básicas</a:t>
            </a:r>
            <a:r>
              <a:rPr lang="en-US" sz="1400" b="1" dirty="0" smtClean="0">
                <a:solidFill>
                  <a:srgbClr val="FFFFFF"/>
                </a:solidFill>
              </a:rPr>
              <a:t> de </a:t>
            </a:r>
            <a:r>
              <a:rPr lang="en-US" sz="1400" b="1" dirty="0" err="1" smtClean="0">
                <a:solidFill>
                  <a:srgbClr val="FFFFFF"/>
                </a:solidFill>
              </a:rPr>
              <a:t>seus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cidad</a:t>
            </a:r>
            <a:r>
              <a:rPr lang="pt-BR" sz="1400" b="1" dirty="0">
                <a:solidFill>
                  <a:srgbClr val="FFFFFF"/>
                </a:solidFill>
              </a:rPr>
              <a:t>ã</a:t>
            </a:r>
            <a:r>
              <a:rPr lang="en-US" sz="1400" b="1" dirty="0" err="1" smtClean="0">
                <a:solidFill>
                  <a:srgbClr val="FFFFFF"/>
                </a:solidFill>
              </a:rPr>
              <a:t>os</a:t>
            </a:r>
            <a:r>
              <a:rPr lang="en-US" sz="1400" b="1" dirty="0" smtClean="0">
                <a:solidFill>
                  <a:srgbClr val="FFFFFF"/>
                </a:solidFill>
              </a:rPr>
              <a:t>?</a:t>
            </a:r>
            <a:endParaRPr lang="en-US" sz="1400" b="1" dirty="0">
              <a:solidFill>
                <a:srgbClr val="FFFFFF"/>
              </a:solidFill>
            </a:endParaRPr>
          </a:p>
          <a:p>
            <a:pPr algn="ctr" defTabSz="456135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8"/>
          <a:stretch/>
        </p:blipFill>
        <p:spPr>
          <a:xfrm>
            <a:off x="1454193" y="1077468"/>
            <a:ext cx="5172032" cy="5181600"/>
          </a:xfrm>
          <a:prstGeom prst="rect">
            <a:avLst/>
          </a:prstGeom>
        </p:spPr>
      </p:pic>
      <p:pic>
        <p:nvPicPr>
          <p:cNvPr id="9" name="Picture 8" descr="LOGO_BRASIL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dirty="0" smtClean="0">
                <a:solidFill>
                  <a:srgbClr val="1E6E79"/>
                </a:solidFill>
              </a:rPr>
              <a:t>ESTRUTURA DO </a:t>
            </a:r>
            <a:r>
              <a:rPr lang="en-US" sz="2000" kern="1200" dirty="0" err="1" smtClean="0">
                <a:solidFill>
                  <a:srgbClr val="1E6E79"/>
                </a:solidFill>
              </a:rPr>
              <a:t>índice</a:t>
            </a:r>
            <a:r>
              <a:rPr lang="en-US" sz="2000" kern="1200" dirty="0" smtClean="0">
                <a:solidFill>
                  <a:srgbClr val="1E6E79"/>
                </a:solidFill>
              </a:rPr>
              <a:t> de </a:t>
            </a:r>
            <a:r>
              <a:rPr lang="en-US" sz="2000" kern="1200" dirty="0" err="1" smtClean="0">
                <a:solidFill>
                  <a:srgbClr val="1E6E79"/>
                </a:solidFill>
              </a:rPr>
              <a:t>progresso</a:t>
            </a:r>
            <a:r>
              <a:rPr lang="en-US" sz="2000" kern="1200" dirty="0" smtClean="0">
                <a:solidFill>
                  <a:srgbClr val="1E6E79"/>
                </a:solidFill>
              </a:rPr>
              <a:t> social</a:t>
            </a:r>
            <a:endParaRPr lang="en-US" sz="2000" kern="1200" dirty="0">
              <a:solidFill>
                <a:srgbClr val="1E6E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500" y="2766090"/>
            <a:ext cx="3049863" cy="338532"/>
          </a:xfrm>
          <a:prstGeom prst="rect">
            <a:avLst/>
          </a:prstGeom>
          <a:solidFill>
            <a:srgbClr val="347D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Necessidades humanas básicas</a:t>
            </a:r>
            <a:endParaRPr lang="pt-BR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6671" y="2766090"/>
            <a:ext cx="2437953" cy="341697"/>
          </a:xfrm>
          <a:prstGeom prst="rect">
            <a:avLst/>
          </a:prstGeom>
          <a:solidFill>
            <a:srgbClr val="818F4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Calibri" pitchFamily="34" charset="0"/>
              </a:rPr>
              <a:t>Oportunidades</a:t>
            </a:r>
            <a:endParaRPr lang="pt-BR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9" name="Elbow Connector 8"/>
          <p:cNvCxnSpPr>
            <a:stCxn id="6" idx="0"/>
          </p:cNvCxnSpPr>
          <p:nvPr/>
        </p:nvCxnSpPr>
        <p:spPr>
          <a:xfrm rot="5400000" flipH="1" flipV="1">
            <a:off x="4089530" y="948494"/>
            <a:ext cx="205498" cy="3429694"/>
          </a:xfrm>
          <a:prstGeom prst="bentConnector2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5907125" y="2560587"/>
            <a:ext cx="3208523" cy="205503"/>
          </a:xfrm>
          <a:prstGeom prst="bentConnector2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516801" y="2222500"/>
            <a:ext cx="2769260" cy="885288"/>
            <a:chOff x="3508824" y="19675"/>
            <a:chExt cx="2162793" cy="885290"/>
          </a:xfrm>
        </p:grpSpPr>
        <p:sp>
          <p:nvSpPr>
            <p:cNvPr id="12" name="TextBox 11"/>
            <p:cNvSpPr txBox="1"/>
            <p:nvPr/>
          </p:nvSpPr>
          <p:spPr>
            <a:xfrm>
              <a:off x="3508824" y="566410"/>
              <a:ext cx="2162793" cy="338555"/>
            </a:xfrm>
            <a:prstGeom prst="rect">
              <a:avLst/>
            </a:prstGeom>
            <a:solidFill>
              <a:srgbClr val="DF862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  <a:latin typeface="Calibri" pitchFamily="34" charset="0"/>
                </a:rPr>
                <a:t>Fundamentos de bem-estar</a:t>
              </a:r>
              <a:endParaRPr lang="pt-BR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594668" y="19675"/>
              <a:ext cx="2733" cy="3505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52500" y="3222318"/>
            <a:ext cx="2732449" cy="172352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pt-BR" sz="1400" b="1" dirty="0" smtClean="0">
                <a:solidFill>
                  <a:srgbClr val="347D94"/>
                </a:solidFill>
                <a:latin typeface="Calibri" pitchFamily="34" charset="0"/>
              </a:rPr>
              <a:t>Nutrição e cuidados médicos básicos</a:t>
            </a:r>
          </a:p>
          <a:p>
            <a:r>
              <a:rPr lang="pt-B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sz="1400" b="1" dirty="0" smtClean="0">
              <a:solidFill>
                <a:srgbClr val="347D94"/>
              </a:solidFill>
              <a:latin typeface="Calibri" pitchFamily="34" charset="0"/>
            </a:endParaRPr>
          </a:p>
          <a:p>
            <a:r>
              <a:rPr lang="pt-BR" sz="1400" b="1" dirty="0" smtClean="0">
                <a:solidFill>
                  <a:srgbClr val="347D94"/>
                </a:solidFill>
                <a:latin typeface="Calibri" pitchFamily="34" charset="0"/>
              </a:rPr>
              <a:t>Água e saneamento</a:t>
            </a:r>
          </a:p>
          <a:p>
            <a:endParaRPr lang="pt-BR" sz="1100" dirty="0" smtClean="0">
              <a:solidFill>
                <a:srgbClr val="0594A2"/>
              </a:solidFill>
              <a:latin typeface="Calibri" pitchFamily="34" charset="0"/>
            </a:endParaRPr>
          </a:p>
          <a:p>
            <a:r>
              <a:rPr lang="pt-BR" sz="1400" b="1" dirty="0" smtClean="0">
                <a:solidFill>
                  <a:srgbClr val="347D94"/>
                </a:solidFill>
                <a:latin typeface="Calibri" pitchFamily="34" charset="0"/>
              </a:rPr>
              <a:t>Moradia</a:t>
            </a:r>
          </a:p>
          <a:p>
            <a:endParaRPr lang="pt-BR" sz="1100" b="1" dirty="0" smtClean="0">
              <a:solidFill>
                <a:srgbClr val="0594A2"/>
              </a:solidFill>
              <a:latin typeface="Calibri" pitchFamily="34" charset="0"/>
            </a:endParaRPr>
          </a:p>
          <a:p>
            <a:r>
              <a:rPr lang="pt-BR" sz="1400" b="1" dirty="0" smtClean="0">
                <a:solidFill>
                  <a:srgbClr val="347D94"/>
                </a:solidFill>
                <a:latin typeface="Calibri" pitchFamily="34" charset="0"/>
              </a:rPr>
              <a:t>Segurança pessoal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6801" y="3222318"/>
            <a:ext cx="3100884" cy="150808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pt-BR" sz="1400" b="1" dirty="0" smtClean="0">
                <a:solidFill>
                  <a:srgbClr val="DF862D"/>
                </a:solidFill>
                <a:latin typeface="Calibri" pitchFamily="34" charset="0"/>
              </a:rPr>
              <a:t>Acesso ao conhecimento básico</a:t>
            </a:r>
          </a:p>
          <a:p>
            <a:endParaRPr lang="pt-BR" sz="1400" b="1" dirty="0" smtClean="0">
              <a:solidFill>
                <a:srgbClr val="DF862D"/>
              </a:solidFill>
              <a:latin typeface="Calibri" pitchFamily="34" charset="0"/>
            </a:endParaRPr>
          </a:p>
          <a:p>
            <a:r>
              <a:rPr lang="pt-BR" sz="1400" b="1" dirty="0" smtClean="0">
                <a:solidFill>
                  <a:srgbClr val="DF862D"/>
                </a:solidFill>
                <a:latin typeface="Calibri" pitchFamily="34" charset="0"/>
              </a:rPr>
              <a:t>Acesso à informação e comunicação</a:t>
            </a:r>
          </a:p>
          <a:p>
            <a:endParaRPr lang="pt-BR" sz="11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t-BR" sz="1400" b="1" dirty="0" smtClean="0">
                <a:solidFill>
                  <a:srgbClr val="DF862D"/>
                </a:solidFill>
                <a:latin typeface="Calibri" pitchFamily="34" charset="0"/>
              </a:rPr>
              <a:t>Saúde e bem-estar</a:t>
            </a:r>
          </a:p>
          <a:p>
            <a:endParaRPr lang="pt-BR" sz="11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t-BR" sz="1400" b="1" dirty="0" smtClean="0">
                <a:solidFill>
                  <a:srgbClr val="DF862D"/>
                </a:solidFill>
                <a:latin typeface="Calibri" pitchFamily="34" charset="0"/>
              </a:rPr>
              <a:t>Sustentabilidade dos ecossistemas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2342" y="3231080"/>
            <a:ext cx="3100888" cy="150808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pt-BR" sz="1400" b="1" dirty="0" smtClean="0">
                <a:solidFill>
                  <a:srgbClr val="6D9A54"/>
                </a:solidFill>
                <a:latin typeface="Calibri" pitchFamily="34" charset="0"/>
              </a:rPr>
              <a:t>Direitos individuais</a:t>
            </a:r>
          </a:p>
          <a:p>
            <a:endParaRPr lang="pt-BR" sz="11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t-BR" sz="1400" b="1" dirty="0" smtClean="0">
                <a:solidFill>
                  <a:srgbClr val="818F4D"/>
                </a:solidFill>
                <a:latin typeface="Calibri" pitchFamily="34" charset="0"/>
              </a:rPr>
              <a:t>Liberdades individuais</a:t>
            </a:r>
          </a:p>
          <a:p>
            <a:endParaRPr lang="pt-BR" sz="1400" b="1" dirty="0" smtClean="0">
              <a:solidFill>
                <a:srgbClr val="818F4D"/>
              </a:solidFill>
              <a:latin typeface="Calibri" pitchFamily="34" charset="0"/>
            </a:endParaRPr>
          </a:p>
          <a:p>
            <a:r>
              <a:rPr lang="pt-BR" sz="1400" b="1" dirty="0" smtClean="0">
                <a:solidFill>
                  <a:srgbClr val="818F4D"/>
                </a:solidFill>
                <a:latin typeface="Calibri" pitchFamily="34" charset="0"/>
              </a:rPr>
              <a:t>Tolerância e inclusão</a:t>
            </a:r>
          </a:p>
          <a:p>
            <a:endParaRPr lang="pt-BR" sz="11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t-BR" sz="1400" b="1" dirty="0" smtClean="0">
                <a:solidFill>
                  <a:srgbClr val="818F4D"/>
                </a:solidFill>
                <a:latin typeface="Calibri" pitchFamily="34" charset="0"/>
              </a:rPr>
              <a:t>Acesso à educação superior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7622" y="1686115"/>
            <a:ext cx="2559005" cy="7109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8" tIns="45709" rIns="91418" bIns="45709" rtlCol="0" anchor="ctr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ÍNDICE DE PROGRESSO SOCIAL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" name="Picture 16" descr="LOGO_BRASIL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dirty="0" err="1" smtClean="0">
                <a:solidFill>
                  <a:srgbClr val="1E6E79"/>
                </a:solidFill>
              </a:rPr>
              <a:t>Indicadores</a:t>
            </a:r>
            <a:r>
              <a:rPr lang="en-US" sz="2000" kern="1200" dirty="0" smtClean="0">
                <a:solidFill>
                  <a:srgbClr val="1E6E79"/>
                </a:solidFill>
              </a:rPr>
              <a:t> </a:t>
            </a:r>
            <a:r>
              <a:rPr lang="en-US" sz="2000" kern="1200" dirty="0" err="1" smtClean="0">
                <a:solidFill>
                  <a:srgbClr val="1E6E79"/>
                </a:solidFill>
              </a:rPr>
              <a:t>por</a:t>
            </a:r>
            <a:r>
              <a:rPr lang="en-US" sz="2000" kern="1200" dirty="0" smtClean="0">
                <a:solidFill>
                  <a:srgbClr val="1E6E79"/>
                </a:solidFill>
              </a:rPr>
              <a:t> </a:t>
            </a:r>
            <a:r>
              <a:rPr lang="en-US" sz="2000" kern="1200" dirty="0" err="1" smtClean="0">
                <a:solidFill>
                  <a:srgbClr val="1E6E79"/>
                </a:solidFill>
              </a:rPr>
              <a:t>dimensão</a:t>
            </a:r>
            <a:r>
              <a:rPr lang="en-US" sz="2000" kern="1200" dirty="0" smtClean="0">
                <a:solidFill>
                  <a:srgbClr val="1E6E79"/>
                </a:solidFill>
              </a:rPr>
              <a:t> (</a:t>
            </a:r>
            <a:r>
              <a:rPr lang="en-US" sz="2000" kern="1200" dirty="0" err="1" smtClean="0">
                <a:solidFill>
                  <a:srgbClr val="1E6E79"/>
                </a:solidFill>
              </a:rPr>
              <a:t>VERSão</a:t>
            </a:r>
            <a:r>
              <a:rPr lang="en-US" sz="2000" kern="1200" dirty="0" smtClean="0">
                <a:solidFill>
                  <a:srgbClr val="1E6E79"/>
                </a:solidFill>
              </a:rPr>
              <a:t> </a:t>
            </a:r>
            <a:r>
              <a:rPr lang="en-US" sz="2000" kern="1200" dirty="0" err="1" smtClean="0">
                <a:solidFill>
                  <a:srgbClr val="1E6E79"/>
                </a:solidFill>
              </a:rPr>
              <a:t>Ips</a:t>
            </a:r>
            <a:r>
              <a:rPr lang="en-US" sz="2000" kern="1200" dirty="0" smtClean="0">
                <a:solidFill>
                  <a:srgbClr val="1E6E79"/>
                </a:solidFill>
              </a:rPr>
              <a:t> global)</a:t>
            </a:r>
            <a:endParaRPr lang="en-GB" sz="2000" dirty="0">
              <a:solidFill>
                <a:srgbClr val="1E6E79"/>
              </a:solidFill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96001" y="6606415"/>
            <a:ext cx="792088" cy="252000"/>
          </a:xfrm>
          <a:prstGeom prst="rect">
            <a:avLst/>
          </a:prstGeom>
        </p:spPr>
        <p:txBody>
          <a:bodyPr lIns="90485" tIns="45247" rIns="90485" bIns="45247"/>
          <a:lstStyle/>
          <a:p>
            <a:fld id="{95CC1D26-A9BD-4BDE-BDD9-08EDBAE9686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96000" y="6519863"/>
            <a:ext cx="457200" cy="385762"/>
          </a:xfrm>
        </p:spPr>
        <p:txBody>
          <a:bodyPr/>
          <a:lstStyle/>
          <a:p>
            <a:fld id="{B74B9874-4E4A-49B9-875E-84783B23E8AF}" type="slidenum">
              <a:rPr lang="en-US" sz="1000">
                <a:solidFill>
                  <a:srgbClr val="FFFFFF"/>
                </a:solidFill>
              </a:rPr>
              <a:pPr/>
              <a:t>7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9619" y="1734215"/>
            <a:ext cx="2452744" cy="276977"/>
          </a:xfrm>
          <a:prstGeom prst="rect">
            <a:avLst/>
          </a:prstGeom>
          <a:solidFill>
            <a:srgbClr val="347D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itchFamily="34" charset="0"/>
              </a:rPr>
              <a:t>Necessidades humanas básicas</a:t>
            </a:r>
            <a:endParaRPr lang="pt-B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6672" y="1734216"/>
            <a:ext cx="2127250" cy="276999"/>
          </a:xfrm>
          <a:prstGeom prst="rect">
            <a:avLst/>
          </a:prstGeom>
          <a:solidFill>
            <a:srgbClr val="818F4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itchFamily="34" charset="0"/>
              </a:rPr>
              <a:t>Oportunidades</a:t>
            </a:r>
            <a:endParaRPr lang="pt-B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7622" y="1205083"/>
            <a:ext cx="2559005" cy="3077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8" tIns="45709" rIns="91418" bIns="45709" rtlCol="0" anchor="ctr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</a:rPr>
              <a:t>ÍNDICE DE PROGRESSO SOCIAL</a:t>
            </a:r>
            <a:endParaRPr lang="pt-B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1" name="Elbow Connector 20"/>
          <p:cNvCxnSpPr>
            <a:stCxn id="15" idx="0"/>
          </p:cNvCxnSpPr>
          <p:nvPr/>
        </p:nvCxnSpPr>
        <p:spPr>
          <a:xfrm rot="5400000" flipH="1" flipV="1">
            <a:off x="4238807" y="65897"/>
            <a:ext cx="205503" cy="3131134"/>
          </a:xfrm>
          <a:prstGeom prst="bentConnector3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6" idx="0"/>
          </p:cNvCxnSpPr>
          <p:nvPr/>
        </p:nvCxnSpPr>
        <p:spPr>
          <a:xfrm rot="16200000" flipH="1">
            <a:off x="7330959" y="104878"/>
            <a:ext cx="205504" cy="3053172"/>
          </a:xfrm>
          <a:prstGeom prst="bentConnector3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707302" y="1620584"/>
            <a:ext cx="2374135" cy="393773"/>
            <a:chOff x="3657600" y="449635"/>
            <a:chExt cx="1854200" cy="393774"/>
          </a:xfrm>
        </p:grpSpPr>
        <p:sp>
          <p:nvSpPr>
            <p:cNvPr id="24" name="TextBox 23"/>
            <p:cNvSpPr txBox="1"/>
            <p:nvPr/>
          </p:nvSpPr>
          <p:spPr>
            <a:xfrm>
              <a:off x="3657600" y="566410"/>
              <a:ext cx="1854200" cy="276999"/>
            </a:xfrm>
            <a:prstGeom prst="rect">
              <a:avLst/>
            </a:prstGeom>
            <a:solidFill>
              <a:srgbClr val="DF862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  <a:latin typeface="Calibri" pitchFamily="34" charset="0"/>
                </a:rPr>
                <a:t>Fundamentos de bem-estar</a:t>
              </a:r>
              <a:endParaRPr lang="pt-BR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4597400" y="449635"/>
              <a:ext cx="0" cy="1143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0" y="6095612"/>
            <a:ext cx="12192000" cy="76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420525" y="2040762"/>
            <a:ext cx="2732449" cy="478590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pt-BR" sz="1100" b="1" dirty="0" smtClean="0">
                <a:solidFill>
                  <a:srgbClr val="347D94"/>
                </a:solidFill>
                <a:latin typeface="Calibri" pitchFamily="34" charset="0"/>
              </a:rPr>
              <a:t>Nutrição e cuidados médicos básicos</a:t>
            </a: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Desnutrição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Déficit alimentar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mortalidade materna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mortalidade neonatal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mortalidade infantil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Mortes por doenças infecciosas</a:t>
            </a:r>
            <a:endParaRPr lang="pt-BR" sz="1000" b="1" dirty="0" smtClean="0">
              <a:solidFill>
                <a:srgbClr val="0594A2"/>
              </a:solidFill>
              <a:latin typeface="Calibri" pitchFamily="34" charset="0"/>
            </a:endParaRPr>
          </a:p>
          <a:p>
            <a:endParaRPr lang="pt-BR" sz="1100" b="1" dirty="0" smtClean="0">
              <a:solidFill>
                <a:srgbClr val="347D94"/>
              </a:solidFill>
              <a:latin typeface="Calibri" pitchFamily="34" charset="0"/>
            </a:endParaRPr>
          </a:p>
          <a:p>
            <a:r>
              <a:rPr lang="pt-BR" sz="1100" b="1" dirty="0" smtClean="0">
                <a:solidFill>
                  <a:srgbClr val="347D94"/>
                </a:solidFill>
                <a:latin typeface="Calibri" pitchFamily="34" charset="0"/>
              </a:rPr>
              <a:t>Água e saneamento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Acesso à água encanada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Acesso rural e urbano a fontes de água de qualidade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Acesso a instalações de saneamento</a:t>
            </a:r>
          </a:p>
          <a:p>
            <a:endParaRPr lang="pt-BR" sz="1000" dirty="0" smtClean="0">
              <a:solidFill>
                <a:srgbClr val="0594A2"/>
              </a:solidFill>
              <a:latin typeface="Calibri" pitchFamily="34" charset="0"/>
            </a:endParaRPr>
          </a:p>
          <a:p>
            <a:r>
              <a:rPr lang="pt-BR" sz="1100" b="1" dirty="0" smtClean="0">
                <a:solidFill>
                  <a:srgbClr val="347D94"/>
                </a:solidFill>
                <a:latin typeface="Calibri" pitchFamily="34" charset="0"/>
              </a:rPr>
              <a:t>Moradia</a:t>
            </a:r>
            <a:endParaRPr lang="pt-BR" sz="1000" b="1" dirty="0" smtClean="0">
              <a:solidFill>
                <a:srgbClr val="347D94"/>
              </a:solidFill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Acesso à moradia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Acesso à eletricidade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Qualidade do fornecimento de eletricidade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Mortes por contaminação do ar em ambiente interno</a:t>
            </a:r>
          </a:p>
          <a:p>
            <a:pPr marL="119035" indent="-119035">
              <a:buFont typeface="Wingdings" pitchFamily="2" charset="2"/>
              <a:buChar char="§"/>
            </a:pPr>
            <a:endParaRPr lang="pt-BR" sz="1000" b="1" dirty="0" smtClean="0">
              <a:solidFill>
                <a:srgbClr val="0594A2"/>
              </a:solidFill>
              <a:latin typeface="Calibri" pitchFamily="34" charset="0"/>
            </a:endParaRPr>
          </a:p>
          <a:p>
            <a:pPr marL="119035" indent="-119035">
              <a:buFont typeface="Wingdings" pitchFamily="2" charset="2"/>
              <a:buChar char="§"/>
            </a:pPr>
            <a:endParaRPr lang="pt-BR" sz="1000" b="1" dirty="0" smtClean="0">
              <a:solidFill>
                <a:srgbClr val="0594A2"/>
              </a:solidFill>
              <a:latin typeface="Calibri" pitchFamily="34" charset="0"/>
            </a:endParaRPr>
          </a:p>
          <a:p>
            <a:r>
              <a:rPr lang="pt-BR" sz="1100" b="1" dirty="0" smtClean="0">
                <a:solidFill>
                  <a:srgbClr val="347D94"/>
                </a:solidFill>
                <a:latin typeface="Calibri" pitchFamily="34" charset="0"/>
              </a:rPr>
              <a:t>Segurança pessoal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homicídio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crimes violentos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Percepção da criminalidade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Terror político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Mortes no trânsito</a:t>
            </a:r>
            <a:endParaRPr lang="pt-BR" sz="1000" dirty="0" smtClean="0">
              <a:latin typeface="Calibri" pitchFamily="34" charset="0"/>
            </a:endParaRPr>
          </a:p>
          <a:p>
            <a:endParaRPr lang="pt-BR" sz="10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928" y="2040762"/>
            <a:ext cx="3100884" cy="43088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pt-BR" sz="1100" b="1" dirty="0" smtClean="0">
                <a:solidFill>
                  <a:srgbClr val="DF862D"/>
                </a:solidFill>
                <a:latin typeface="Calibri" pitchFamily="34" charset="0"/>
              </a:rPr>
              <a:t>Acesso ao conhecimento básico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alfabetização adulta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matrícula em educação primária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matrícula nas primeiras séries da educação secundária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matrícula nas últimas séries da educação secundária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Paridade de gênero na educação secundária</a:t>
            </a:r>
          </a:p>
          <a:p>
            <a:r>
              <a:rPr lang="pt-BR" sz="1100" b="1" dirty="0" smtClean="0">
                <a:solidFill>
                  <a:srgbClr val="DF862D"/>
                </a:solidFill>
                <a:latin typeface="Calibri" pitchFamily="34" charset="0"/>
              </a:rPr>
              <a:t>Acesso à informação e comunicação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Usuários de telefones celulares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Usuários de internet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Índice de liberdade de imprensa</a:t>
            </a:r>
          </a:p>
          <a:p>
            <a:endParaRPr lang="pt-BR" sz="10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pt-BR" sz="10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t-BR" sz="1100" b="1" dirty="0" smtClean="0">
                <a:solidFill>
                  <a:srgbClr val="DF862D"/>
                </a:solidFill>
                <a:latin typeface="Calibri" pitchFamily="34" charset="0"/>
              </a:rPr>
              <a:t>Saúde e bem-estar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Expectativa de vida ao nascer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Mortes por doenças não transmissíveis entre 30 e 70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Obesidade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Mortes por contaminação do ar em ambiente externo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de suicídio</a:t>
            </a:r>
          </a:p>
          <a:p>
            <a:endParaRPr lang="pt-BR" sz="10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t-BR" sz="1100" b="1" dirty="0" smtClean="0">
                <a:solidFill>
                  <a:srgbClr val="DF862D"/>
                </a:solidFill>
                <a:latin typeface="Calibri" pitchFamily="34" charset="0"/>
              </a:rPr>
              <a:t>Sustentabilidade dos ecossistemas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Emissões de gases de efeito estufa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Uso de água como porcentagem dos recursos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Biodiversidade e habitat</a:t>
            </a:r>
            <a:endParaRPr lang="pt-BR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9854" y="2040762"/>
            <a:ext cx="3100888" cy="461662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pt-BR" sz="1100" b="1" dirty="0" smtClean="0">
                <a:solidFill>
                  <a:srgbClr val="6D9A54"/>
                </a:solidFill>
                <a:latin typeface="Calibri" pitchFamily="34" charset="0"/>
              </a:rPr>
              <a:t>Direitos individuais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Direitos políticos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Liberdade de expressão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Liberdade partidária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Liberdade de circulação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Direito à propriedade privada</a:t>
            </a:r>
          </a:p>
          <a:p>
            <a:endParaRPr lang="pt-BR" sz="10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pt-BR" sz="10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t-BR" sz="1100" b="1" dirty="0" smtClean="0">
                <a:solidFill>
                  <a:srgbClr val="818F4D"/>
                </a:solidFill>
                <a:latin typeface="Calibri" pitchFamily="34" charset="0"/>
              </a:rPr>
              <a:t>Liberdades individuais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Liberdade de escolha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Liberdade de religião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Escravidão moderna, tráfico humano e casamento infantil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Demanda por contracepção atendida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Corrupção</a:t>
            </a:r>
          </a:p>
          <a:p>
            <a:r>
              <a:rPr lang="pt-BR" sz="1100" b="1" dirty="0" smtClean="0">
                <a:solidFill>
                  <a:srgbClr val="818F4D"/>
                </a:solidFill>
                <a:latin typeface="Calibri" pitchFamily="34" charset="0"/>
              </a:rPr>
              <a:t>Tolerância e inclusão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Respeito à mulher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Tolerância a imigrantes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Tolerância a homossexuais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Discriminação e violência contra minorias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Tolerância religiosa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Apoio familiar e comunitário</a:t>
            </a:r>
          </a:p>
          <a:p>
            <a:endParaRPr lang="pt-BR" sz="10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t-BR" sz="1100" b="1" dirty="0" smtClean="0">
                <a:solidFill>
                  <a:srgbClr val="818F4D"/>
                </a:solidFill>
                <a:latin typeface="Calibri" pitchFamily="34" charset="0"/>
              </a:rPr>
              <a:t>Acesso à educação superior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Anos de escolaridade superior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Taxa média de escolarização das mulheres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Desigualdade no desempenho educacional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Número de universidades com classificação internacional</a:t>
            </a:r>
            <a:endParaRPr lang="pt-BR" sz="1000" dirty="0">
              <a:latin typeface="Calibri" pitchFamily="34" charset="0"/>
            </a:endParaRPr>
          </a:p>
        </p:txBody>
      </p:sp>
      <p:pic>
        <p:nvPicPr>
          <p:cNvPr id="26" name="Picture 25" descr="LOGO_BRASIL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81" y="187198"/>
            <a:ext cx="1496219" cy="5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9874-4E4A-49B9-875E-84783B23E8A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Box 10"/>
          <p:cNvSpPr txBox="1"/>
          <p:nvPr/>
        </p:nvSpPr>
        <p:spPr>
          <a:xfrm>
            <a:off x="6371574" y="881544"/>
            <a:ext cx="4296427" cy="5324502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marL="285650" indent="-285650">
              <a:buFont typeface="Arial" panose="020B0604020202020204" pitchFamily="34" charset="0"/>
              <a:buChar char="•"/>
            </a:pPr>
            <a:r>
              <a:rPr lang="pt-BR" sz="1400" b="1" dirty="0" smtClean="0"/>
              <a:t>ONU (24 indicadores)</a:t>
            </a:r>
          </a:p>
          <a:p>
            <a:pPr marL="285650" indent="-285650">
              <a:buFont typeface="Arial" panose="020B0604020202020204" pitchFamily="34" charset="0"/>
              <a:buChar char="•"/>
            </a:pPr>
            <a:endParaRPr lang="pt-BR" sz="600" dirty="0" smtClean="0"/>
          </a:p>
          <a:p>
            <a:pPr marL="285650" indent="-285650">
              <a:buFont typeface="Arial" panose="020B0604020202020204" pitchFamily="34" charset="0"/>
              <a:buChar char="•"/>
            </a:pPr>
            <a:r>
              <a:rPr lang="pt-BR" sz="1400" b="1" dirty="0" smtClean="0"/>
              <a:t>Dados duros de outras fontes (7 indicadores)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Instituto de Métrica e Avaliação da Saúde 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Instituto de Economia e Paz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Instituto de Recursos Mundiais (2)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Base de Dados de Desempenho Educacional </a:t>
            </a:r>
            <a:r>
              <a:rPr lang="pt-BR" sz="1400" dirty="0" err="1" smtClean="0"/>
              <a:t>Barro-Lee</a:t>
            </a:r>
            <a:r>
              <a:rPr lang="pt-BR" sz="1400" dirty="0" smtClean="0"/>
              <a:t>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endParaRPr lang="pt-BR" sz="600" dirty="0" smtClean="0"/>
          </a:p>
          <a:p>
            <a:pPr marL="285650" indent="-285650">
              <a:buFont typeface="Arial" panose="020B0604020202020204" pitchFamily="34" charset="0"/>
              <a:buChar char="•"/>
            </a:pPr>
            <a:r>
              <a:rPr lang="pt-BR" sz="1400" b="1" dirty="0" smtClean="0"/>
              <a:t>Avaliação de Especialistas (16 indicadores)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Instituto de Economia e Paz (3)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Repórteres sem Fronteiras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err="1" smtClean="0"/>
              <a:t>Freedom</a:t>
            </a:r>
            <a:r>
              <a:rPr lang="pt-BR" sz="1400" dirty="0" smtClean="0"/>
              <a:t> </a:t>
            </a:r>
            <a:r>
              <a:rPr lang="pt-BR" sz="1400" dirty="0" err="1" smtClean="0"/>
              <a:t>House</a:t>
            </a:r>
            <a:r>
              <a:rPr lang="pt-BR" sz="1400" dirty="0" smtClean="0"/>
              <a:t>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Base de dados de </a:t>
            </a:r>
            <a:r>
              <a:rPr lang="pt-BR" sz="1400" dirty="0" err="1" smtClean="0"/>
              <a:t>Dereitos</a:t>
            </a:r>
            <a:r>
              <a:rPr lang="pt-BR" sz="1400" dirty="0" smtClean="0"/>
              <a:t> Humanos </a:t>
            </a:r>
            <a:r>
              <a:rPr lang="pt-BR" sz="1400" dirty="0" err="1" smtClean="0"/>
              <a:t>Cingranelli</a:t>
            </a:r>
            <a:r>
              <a:rPr lang="pt-BR" sz="1400" dirty="0" smtClean="0"/>
              <a:t>-Richards (3)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Fundação </a:t>
            </a:r>
            <a:r>
              <a:rPr lang="pt-BR" sz="1400" dirty="0" err="1" smtClean="0"/>
              <a:t>Heritage</a:t>
            </a:r>
            <a:r>
              <a:rPr lang="pt-BR" sz="1400" dirty="0" smtClean="0"/>
              <a:t>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Centro de Pesquisas </a:t>
            </a:r>
            <a:r>
              <a:rPr lang="pt-BR" sz="1400" dirty="0" err="1" smtClean="0"/>
              <a:t>Pew</a:t>
            </a:r>
            <a:r>
              <a:rPr lang="pt-BR" sz="1400" dirty="0" smtClean="0"/>
              <a:t> (2)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Fundação </a:t>
            </a:r>
            <a:r>
              <a:rPr lang="pt-BR" sz="1400" dirty="0" err="1" smtClean="0"/>
              <a:t>Walk</a:t>
            </a:r>
            <a:r>
              <a:rPr lang="pt-BR" sz="1400" dirty="0" smtClean="0"/>
              <a:t> </a:t>
            </a:r>
            <a:r>
              <a:rPr lang="pt-BR" sz="1400" dirty="0" err="1" smtClean="0"/>
              <a:t>Free</a:t>
            </a:r>
            <a:r>
              <a:rPr lang="pt-BR" sz="1400" dirty="0" smtClean="0"/>
              <a:t>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Transparência Internacional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Fundo para a Paz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The Lancet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Times </a:t>
            </a:r>
            <a:r>
              <a:rPr lang="pt-BR" sz="1400" dirty="0" err="1" smtClean="0"/>
              <a:t>Higher</a:t>
            </a:r>
            <a:r>
              <a:rPr lang="pt-BR" sz="1400" dirty="0" smtClean="0"/>
              <a:t> </a:t>
            </a:r>
            <a:r>
              <a:rPr lang="pt-BR" sz="1400" dirty="0" err="1" smtClean="0"/>
              <a:t>Education</a:t>
            </a:r>
            <a:r>
              <a:rPr lang="pt-BR" sz="1400" dirty="0" smtClean="0"/>
              <a:t> (1)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endParaRPr lang="pt-BR" sz="600" dirty="0" smtClean="0"/>
          </a:p>
          <a:p>
            <a:pPr marL="285650" indent="-285650">
              <a:buFont typeface="Arial" panose="020B0604020202020204" pitchFamily="34" charset="0"/>
              <a:buChar char="•"/>
            </a:pPr>
            <a:r>
              <a:rPr lang="pt-BR" sz="1400" b="1" dirty="0" smtClean="0"/>
              <a:t>Dados de Pesquisas (7 indicadores)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Pesquisa Mundial Gallup (6)</a:t>
            </a:r>
          </a:p>
          <a:p>
            <a:pPr marL="742689" lvl="1" indent="-285650">
              <a:buFont typeface="Arial" panose="020B0604020202020204" pitchFamily="34" charset="0"/>
              <a:buChar char="•"/>
            </a:pPr>
            <a:r>
              <a:rPr lang="pt-BR" sz="1400" dirty="0" smtClean="0"/>
              <a:t>Fórum Econômico Mundial (1)</a:t>
            </a:r>
            <a:endParaRPr lang="pt-BR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866311" y="150025"/>
            <a:ext cx="8388331" cy="7315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24" tIns="0" rIns="91227" bIns="4561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 cap="all">
                <a:solidFill>
                  <a:schemeClr val="accent2">
                    <a:lumMod val="50000"/>
                  </a:schemeClr>
                </a:solidFill>
                <a:latin typeface="Proxima Nova Bold"/>
                <a:ea typeface="Arial" pitchFamily="64" charset="0"/>
                <a:cs typeface="Proxima Nova Bold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5pPr>
            <a:lvl6pPr marL="45613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226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6839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452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6880"/>
            <a:r>
              <a:rPr lang="en-US" sz="2400" dirty="0" err="1">
                <a:solidFill>
                  <a:srgbClr val="31859C"/>
                </a:solidFill>
              </a:rPr>
              <a:t>Indice</a:t>
            </a:r>
            <a:r>
              <a:rPr lang="en-US" sz="2400" dirty="0">
                <a:solidFill>
                  <a:srgbClr val="31859C"/>
                </a:solidFill>
              </a:rPr>
              <a:t> de </a:t>
            </a:r>
            <a:r>
              <a:rPr lang="en-US" sz="2400" dirty="0" err="1">
                <a:solidFill>
                  <a:srgbClr val="31859C"/>
                </a:solidFill>
              </a:rPr>
              <a:t>progresso</a:t>
            </a:r>
            <a:r>
              <a:rPr lang="en-US" sz="2400" dirty="0">
                <a:solidFill>
                  <a:srgbClr val="31859C"/>
                </a:solidFill>
              </a:rPr>
              <a:t> social: </a:t>
            </a:r>
          </a:p>
          <a:p>
            <a:pPr defTabSz="456880"/>
            <a:r>
              <a:rPr lang="en-US" sz="2400" dirty="0" err="1">
                <a:solidFill>
                  <a:srgbClr val="31859C"/>
                </a:solidFill>
              </a:rPr>
              <a:t>fontes</a:t>
            </a:r>
            <a:r>
              <a:rPr lang="en-US" sz="2400" dirty="0">
                <a:solidFill>
                  <a:srgbClr val="31859C"/>
                </a:solidFill>
              </a:rPr>
              <a:t> de dados</a:t>
            </a:r>
            <a:endParaRPr lang="en-US" sz="2400" dirty="0">
              <a:solidFill>
                <a:srgbClr val="31859C"/>
              </a:solidFill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/>
          </p:nvPr>
        </p:nvGraphicFramePr>
        <p:xfrm>
          <a:off x="-668055" y="-526093"/>
          <a:ext cx="9732723" cy="830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8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C4CB-4F27-47F4-90CD-3ED73AEC5F6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246" y="155448"/>
            <a:ext cx="10103426" cy="7315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 cap="all">
                <a:solidFill>
                  <a:schemeClr val="tx1"/>
                </a:solidFill>
                <a:latin typeface="+mj-lt"/>
                <a:ea typeface="Arial" pitchFamily="64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pitchFamily="64" charset="0"/>
                <a:cs typeface="Arial" charset="0"/>
              </a:defRPr>
            </a:lvl5pPr>
            <a:lvl6pPr marL="454328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0864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62968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172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kern="0" smtClean="0"/>
              <a:t>MAPA DE PROGRESSO SOCIAL 2015</a:t>
            </a:r>
            <a:endParaRPr lang="en-US" kern="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40247" y="-2034505"/>
            <a:ext cx="5401710" cy="11312577"/>
          </a:xfrm>
          <a:prstGeom prst="rect">
            <a:avLst/>
          </a:prstGeom>
        </p:spPr>
      </p:pic>
      <p:grpSp>
        <p:nvGrpSpPr>
          <p:cNvPr id="6" name="Group 23"/>
          <p:cNvGrpSpPr/>
          <p:nvPr/>
        </p:nvGrpSpPr>
        <p:grpSpPr>
          <a:xfrm>
            <a:off x="286395" y="3680649"/>
            <a:ext cx="2346435" cy="2446337"/>
            <a:chOff x="3403600" y="4025900"/>
            <a:chExt cx="1841205" cy="2446337"/>
          </a:xfrm>
        </p:grpSpPr>
        <p:sp>
          <p:nvSpPr>
            <p:cNvPr id="7" name="Rectangle 6"/>
            <p:cNvSpPr/>
            <p:nvPr/>
          </p:nvSpPr>
          <p:spPr>
            <a:xfrm>
              <a:off x="3403600" y="4025900"/>
              <a:ext cx="1676400" cy="2446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3699835" y="4499921"/>
              <a:ext cx="1532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Muito alto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3835" y="4097869"/>
              <a:ext cx="846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Legenda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37984" y="4561124"/>
              <a:ext cx="161851" cy="147200"/>
            </a:xfrm>
            <a:prstGeom prst="rect">
              <a:avLst/>
            </a:prstGeom>
            <a:solidFill>
              <a:srgbClr val="3A6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37984" y="4851719"/>
              <a:ext cx="161851" cy="147200"/>
            </a:xfrm>
            <a:prstGeom prst="rect">
              <a:avLst/>
            </a:prstGeom>
            <a:solidFill>
              <a:srgbClr val="3281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37984" y="5142314"/>
              <a:ext cx="161851" cy="147200"/>
            </a:xfrm>
            <a:prstGeom prst="rect">
              <a:avLst/>
            </a:prstGeom>
            <a:solidFill>
              <a:srgbClr val="889C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37984" y="5453652"/>
              <a:ext cx="161851" cy="147200"/>
            </a:xfrm>
            <a:prstGeom prst="rect">
              <a:avLst/>
            </a:prstGeom>
            <a:solidFill>
              <a:srgbClr val="D0C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7984" y="5744247"/>
              <a:ext cx="161851" cy="147200"/>
            </a:xfrm>
            <a:prstGeom prst="rect">
              <a:avLst/>
            </a:prstGeom>
            <a:solidFill>
              <a:srgbClr val="F69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7984" y="5998791"/>
              <a:ext cx="161851" cy="147200"/>
            </a:xfrm>
            <a:prstGeom prst="rect">
              <a:avLst/>
            </a:prstGeom>
            <a:solidFill>
              <a:srgbClr val="A9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99835" y="4810881"/>
              <a:ext cx="517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Alto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91713" y="5065007"/>
              <a:ext cx="1532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Médio/alto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91713" y="5375967"/>
              <a:ext cx="1532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Médio/baixo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12535" y="6175191"/>
              <a:ext cx="1532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Sem classificação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99835" y="5664064"/>
              <a:ext cx="1532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Baixo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50684" y="6240091"/>
              <a:ext cx="161851" cy="147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712535" y="5924122"/>
              <a:ext cx="1532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Muito baixo</a:t>
              </a:r>
            </a:p>
          </p:txBody>
        </p:sp>
      </p:grpSp>
      <p:grpSp>
        <p:nvGrpSpPr>
          <p:cNvPr id="23" name="Group 24"/>
          <p:cNvGrpSpPr/>
          <p:nvPr/>
        </p:nvGrpSpPr>
        <p:grpSpPr>
          <a:xfrm>
            <a:off x="5050723" y="135181"/>
            <a:ext cx="5413718" cy="807786"/>
            <a:chOff x="4823944" y="155812"/>
            <a:chExt cx="4248046" cy="807786"/>
          </a:xfrm>
        </p:grpSpPr>
        <p:sp>
          <p:nvSpPr>
            <p:cNvPr id="24" name="Rectangle 25"/>
            <p:cNvSpPr/>
            <p:nvPr/>
          </p:nvSpPr>
          <p:spPr>
            <a:xfrm>
              <a:off x="4823944" y="155812"/>
              <a:ext cx="269758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b="1" dirty="0" smtClean="0">
                  <a:solidFill>
                    <a:srgbClr val="363739"/>
                  </a:solidFill>
                </a:rPr>
                <a:t>Classificação:</a:t>
              </a:r>
              <a:endParaRPr lang="pt-BR" sz="1000" b="1" dirty="0">
                <a:solidFill>
                  <a:srgbClr val="363739"/>
                </a:solidFill>
              </a:endParaRPr>
            </a:p>
          </p:txBody>
        </p:sp>
        <p:sp>
          <p:nvSpPr>
            <p:cNvPr id="25" name="Rectangle 26"/>
            <p:cNvSpPr/>
            <p:nvPr/>
          </p:nvSpPr>
          <p:spPr>
            <a:xfrm>
              <a:off x="4895952" y="332656"/>
              <a:ext cx="212400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 smtClean="0">
                  <a:solidFill>
                    <a:schemeClr val="tx1">
                      <a:lumMod val="50000"/>
                    </a:schemeClr>
                  </a:solidFill>
                </a:rPr>
                <a:t>IPS &gt; 85  muito alto	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 smtClean="0">
                  <a:solidFill>
                    <a:schemeClr val="tx1">
                      <a:lumMod val="50000"/>
                    </a:schemeClr>
                  </a:solidFill>
                </a:rPr>
                <a:t>IPS &gt; 75  alto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 smtClean="0">
                  <a:solidFill>
                    <a:schemeClr val="tx1">
                      <a:lumMod val="50000"/>
                    </a:schemeClr>
                  </a:solidFill>
                </a:rPr>
                <a:t>IPS &gt; 65  médio/alto</a:t>
              </a:r>
              <a:endParaRPr lang="pt-BR" sz="1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6" name="Rectangle 27"/>
            <p:cNvSpPr/>
            <p:nvPr/>
          </p:nvSpPr>
          <p:spPr>
            <a:xfrm>
              <a:off x="6912175" y="332656"/>
              <a:ext cx="215981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 smtClean="0">
                  <a:solidFill>
                    <a:schemeClr val="tx1">
                      <a:lumMod val="50000"/>
                    </a:schemeClr>
                  </a:solidFill>
                </a:rPr>
                <a:t>IPS &gt; 55  </a:t>
              </a:r>
              <a:r>
                <a:rPr lang="pt-BR" sz="1000" dirty="0" smtClean="0">
                  <a:solidFill>
                    <a:srgbClr val="363739"/>
                  </a:solidFill>
                </a:rPr>
                <a:t>médio/baixo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 smtClean="0">
                  <a:solidFill>
                    <a:schemeClr val="tx1">
                      <a:lumMod val="50000"/>
                    </a:schemeClr>
                  </a:solidFill>
                </a:rPr>
                <a:t>IPS </a:t>
              </a:r>
              <a:r>
                <a:rPr lang="pt-BR" sz="1000" dirty="0" smtClean="0">
                  <a:solidFill>
                    <a:srgbClr val="363739"/>
                  </a:solidFill>
                </a:rPr>
                <a:t>&gt; 40  baixo</a:t>
              </a:r>
            </a:p>
            <a:p>
              <a:pPr marL="171290" indent="-17129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pt-BR" sz="1000" dirty="0" smtClean="0">
                  <a:solidFill>
                    <a:schemeClr val="tx1">
                      <a:lumMod val="50000"/>
                    </a:schemeClr>
                  </a:solidFill>
                </a:rPr>
                <a:t>IPS =</a:t>
              </a:r>
              <a:r>
                <a:rPr lang="pt-BR" sz="1000" dirty="0" smtClean="0">
                  <a:solidFill>
                    <a:srgbClr val="363739"/>
                  </a:solidFill>
                </a:rPr>
                <a:t>&lt; 40  muito baixo</a:t>
              </a:r>
              <a:endParaRPr lang="pt-BR" sz="1000" dirty="0">
                <a:solidFill>
                  <a:srgbClr val="3637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4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I_PowerPoint">
  <a:themeElements>
    <a:clrScheme name="Social Progress">
      <a:dk1>
        <a:srgbClr val="6D6E71"/>
      </a:dk1>
      <a:lt1>
        <a:srgbClr val="FFFFFF"/>
      </a:lt1>
      <a:dk2>
        <a:srgbClr val="3A676E"/>
      </a:dk2>
      <a:lt2>
        <a:srgbClr val="C5EBF1"/>
      </a:lt2>
      <a:accent1>
        <a:srgbClr val="58C6D6"/>
      </a:accent1>
      <a:accent2>
        <a:srgbClr val="078092"/>
      </a:accent2>
      <a:accent3>
        <a:srgbClr val="F8A255"/>
      </a:accent3>
      <a:accent4>
        <a:srgbClr val="D68341"/>
      </a:accent4>
      <a:accent5>
        <a:srgbClr val="D6CA54"/>
      </a:accent5>
      <a:accent6>
        <a:srgbClr val="8E9965"/>
      </a:accent6>
      <a:hlink>
        <a:srgbClr val="078092"/>
      </a:hlink>
      <a:folHlink>
        <a:srgbClr val="6D6E71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ocial Progress Imperative">
  <a:themeElements>
    <a:clrScheme name="Social Progress">
      <a:dk1>
        <a:srgbClr val="6D6E71"/>
      </a:dk1>
      <a:lt1>
        <a:srgbClr val="FFFFFF"/>
      </a:lt1>
      <a:dk2>
        <a:srgbClr val="3A676E"/>
      </a:dk2>
      <a:lt2>
        <a:srgbClr val="C5EBF1"/>
      </a:lt2>
      <a:accent1>
        <a:srgbClr val="58C6D6"/>
      </a:accent1>
      <a:accent2>
        <a:srgbClr val="078092"/>
      </a:accent2>
      <a:accent3>
        <a:srgbClr val="F8A255"/>
      </a:accent3>
      <a:accent4>
        <a:srgbClr val="D68341"/>
      </a:accent4>
      <a:accent5>
        <a:srgbClr val="D6CA54"/>
      </a:accent5>
      <a:accent6>
        <a:srgbClr val="8E9965"/>
      </a:accent6>
      <a:hlink>
        <a:srgbClr val="078092"/>
      </a:hlink>
      <a:folHlink>
        <a:srgbClr val="6D6E71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PI_PowerPoint">
  <a:themeElements>
    <a:clrScheme name="Social Progress">
      <a:dk1>
        <a:srgbClr val="6D6E71"/>
      </a:dk1>
      <a:lt1>
        <a:srgbClr val="FFFFFF"/>
      </a:lt1>
      <a:dk2>
        <a:srgbClr val="3A676E"/>
      </a:dk2>
      <a:lt2>
        <a:srgbClr val="C5EBF1"/>
      </a:lt2>
      <a:accent1>
        <a:srgbClr val="58C6D6"/>
      </a:accent1>
      <a:accent2>
        <a:srgbClr val="078092"/>
      </a:accent2>
      <a:accent3>
        <a:srgbClr val="F8A255"/>
      </a:accent3>
      <a:accent4>
        <a:srgbClr val="D68341"/>
      </a:accent4>
      <a:accent5>
        <a:srgbClr val="D6CA54"/>
      </a:accent5>
      <a:accent6>
        <a:srgbClr val="8E9965"/>
      </a:accent6>
      <a:hlink>
        <a:srgbClr val="078092"/>
      </a:hlink>
      <a:folHlink>
        <a:srgbClr val="6D6E71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PI_PowerPoint">
  <a:themeElements>
    <a:clrScheme name="Social Progress">
      <a:dk1>
        <a:srgbClr val="6D6E71"/>
      </a:dk1>
      <a:lt1>
        <a:srgbClr val="FFFFFF"/>
      </a:lt1>
      <a:dk2>
        <a:srgbClr val="3A676E"/>
      </a:dk2>
      <a:lt2>
        <a:srgbClr val="C5EBF1"/>
      </a:lt2>
      <a:accent1>
        <a:srgbClr val="58C6D6"/>
      </a:accent1>
      <a:accent2>
        <a:srgbClr val="078092"/>
      </a:accent2>
      <a:accent3>
        <a:srgbClr val="F8A255"/>
      </a:accent3>
      <a:accent4>
        <a:srgbClr val="D68341"/>
      </a:accent4>
      <a:accent5>
        <a:srgbClr val="D6CA54"/>
      </a:accent5>
      <a:accent6>
        <a:srgbClr val="8E9965"/>
      </a:accent6>
      <a:hlink>
        <a:srgbClr val="078092"/>
      </a:hlink>
      <a:folHlink>
        <a:srgbClr val="6D6E71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PI_PowerPoint">
  <a:themeElements>
    <a:clrScheme name="Social Progress">
      <a:dk1>
        <a:srgbClr val="6D6E71"/>
      </a:dk1>
      <a:lt1>
        <a:srgbClr val="FFFFFF"/>
      </a:lt1>
      <a:dk2>
        <a:srgbClr val="3A676E"/>
      </a:dk2>
      <a:lt2>
        <a:srgbClr val="C5EBF1"/>
      </a:lt2>
      <a:accent1>
        <a:srgbClr val="58C6D6"/>
      </a:accent1>
      <a:accent2>
        <a:srgbClr val="078092"/>
      </a:accent2>
      <a:accent3>
        <a:srgbClr val="F8A255"/>
      </a:accent3>
      <a:accent4>
        <a:srgbClr val="D68341"/>
      </a:accent4>
      <a:accent5>
        <a:srgbClr val="D6CA54"/>
      </a:accent5>
      <a:accent6>
        <a:srgbClr val="8E9965"/>
      </a:accent6>
      <a:hlink>
        <a:srgbClr val="078092"/>
      </a:hlink>
      <a:folHlink>
        <a:srgbClr val="6D6E71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PI_PowerPoint">
  <a:themeElements>
    <a:clrScheme name="Social Progress">
      <a:dk1>
        <a:srgbClr val="6D6E71"/>
      </a:dk1>
      <a:lt1>
        <a:srgbClr val="FFFFFF"/>
      </a:lt1>
      <a:dk2>
        <a:srgbClr val="3A676E"/>
      </a:dk2>
      <a:lt2>
        <a:srgbClr val="C5EBF1"/>
      </a:lt2>
      <a:accent1>
        <a:srgbClr val="58C6D6"/>
      </a:accent1>
      <a:accent2>
        <a:srgbClr val="078092"/>
      </a:accent2>
      <a:accent3>
        <a:srgbClr val="F8A255"/>
      </a:accent3>
      <a:accent4>
        <a:srgbClr val="D68341"/>
      </a:accent4>
      <a:accent5>
        <a:srgbClr val="D6CA54"/>
      </a:accent5>
      <a:accent6>
        <a:srgbClr val="8E9965"/>
      </a:accent6>
      <a:hlink>
        <a:srgbClr val="078092"/>
      </a:hlink>
      <a:folHlink>
        <a:srgbClr val="6D6E71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PI_PowerPoint">
  <a:themeElements>
    <a:clrScheme name="Social Progress">
      <a:dk1>
        <a:srgbClr val="6D6E71"/>
      </a:dk1>
      <a:lt1>
        <a:srgbClr val="FFFFFF"/>
      </a:lt1>
      <a:dk2>
        <a:srgbClr val="3A676E"/>
      </a:dk2>
      <a:lt2>
        <a:srgbClr val="C5EBF1"/>
      </a:lt2>
      <a:accent1>
        <a:srgbClr val="58C6D6"/>
      </a:accent1>
      <a:accent2>
        <a:srgbClr val="078092"/>
      </a:accent2>
      <a:accent3>
        <a:srgbClr val="F8A255"/>
      </a:accent3>
      <a:accent4>
        <a:srgbClr val="D68341"/>
      </a:accent4>
      <a:accent5>
        <a:srgbClr val="D6CA54"/>
      </a:accent5>
      <a:accent6>
        <a:srgbClr val="8E9965"/>
      </a:accent6>
      <a:hlink>
        <a:srgbClr val="078092"/>
      </a:hlink>
      <a:folHlink>
        <a:srgbClr val="6D6E71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PI_PowerPoint">
  <a:themeElements>
    <a:clrScheme name="Social Progress">
      <a:dk1>
        <a:srgbClr val="6D6E71"/>
      </a:dk1>
      <a:lt1>
        <a:srgbClr val="FFFFFF"/>
      </a:lt1>
      <a:dk2>
        <a:srgbClr val="3A676E"/>
      </a:dk2>
      <a:lt2>
        <a:srgbClr val="C5EBF1"/>
      </a:lt2>
      <a:accent1>
        <a:srgbClr val="58C6D6"/>
      </a:accent1>
      <a:accent2>
        <a:srgbClr val="078092"/>
      </a:accent2>
      <a:accent3>
        <a:srgbClr val="F8A255"/>
      </a:accent3>
      <a:accent4>
        <a:srgbClr val="D68341"/>
      </a:accent4>
      <a:accent5>
        <a:srgbClr val="D6CA54"/>
      </a:accent5>
      <a:accent6>
        <a:srgbClr val="8E9965"/>
      </a:accent6>
      <a:hlink>
        <a:srgbClr val="078092"/>
      </a:hlink>
      <a:folHlink>
        <a:srgbClr val="6D6E71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PI_PowerPoint">
  <a:themeElements>
    <a:clrScheme name="Social Progress">
      <a:dk1>
        <a:srgbClr val="6D6E71"/>
      </a:dk1>
      <a:lt1>
        <a:srgbClr val="FFFFFF"/>
      </a:lt1>
      <a:dk2>
        <a:srgbClr val="3A676E"/>
      </a:dk2>
      <a:lt2>
        <a:srgbClr val="C5EBF1"/>
      </a:lt2>
      <a:accent1>
        <a:srgbClr val="58C6D6"/>
      </a:accent1>
      <a:accent2>
        <a:srgbClr val="078092"/>
      </a:accent2>
      <a:accent3>
        <a:srgbClr val="F8A255"/>
      </a:accent3>
      <a:accent4>
        <a:srgbClr val="D68341"/>
      </a:accent4>
      <a:accent5>
        <a:srgbClr val="D6CA54"/>
      </a:accent5>
      <a:accent6>
        <a:srgbClr val="8E9965"/>
      </a:accent6>
      <a:hlink>
        <a:srgbClr val="078092"/>
      </a:hlink>
      <a:folHlink>
        <a:srgbClr val="6D6E71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SPI_PowerPoint</Template>
  <TotalTime>26211</TotalTime>
  <Words>3310</Words>
  <Application>Microsoft Office PowerPoint</Application>
  <PresentationFormat>Widescreen</PresentationFormat>
  <Paragraphs>1388</Paragraphs>
  <Slides>30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30</vt:i4>
      </vt:variant>
    </vt:vector>
  </HeadingPairs>
  <TitlesOfParts>
    <vt:vector size="49" baseType="lpstr">
      <vt:lpstr>ＭＳ Ｐゴシック</vt:lpstr>
      <vt:lpstr>Arial</vt:lpstr>
      <vt:lpstr>Calibri</vt:lpstr>
      <vt:lpstr>Proxima Nova Bold</vt:lpstr>
      <vt:lpstr>Proxima Nova Extrabld It</vt:lpstr>
      <vt:lpstr>Proxima Nova Regular</vt:lpstr>
      <vt:lpstr>Proxima Nova Regular It</vt:lpstr>
      <vt:lpstr>Proxima Nova Semibold</vt:lpstr>
      <vt:lpstr>Verdana</vt:lpstr>
      <vt:lpstr>Wingdings</vt:lpstr>
      <vt:lpstr>SPI_PowerPoint</vt:lpstr>
      <vt:lpstr>1_Social Progress Imperative</vt:lpstr>
      <vt:lpstr>1_SPI_PowerPoint</vt:lpstr>
      <vt:lpstr>2_SPI_PowerPoint</vt:lpstr>
      <vt:lpstr>3_SPI_PowerPoint</vt:lpstr>
      <vt:lpstr>4_SPI_PowerPoint</vt:lpstr>
      <vt:lpstr>5_SPI_PowerPoint</vt:lpstr>
      <vt:lpstr>6_SPI_PowerPoint</vt:lpstr>
      <vt:lpstr>7_SPI_PowerPoint</vt:lpstr>
      <vt:lpstr>Apresentação do PowerPoint</vt:lpstr>
      <vt:lpstr>Qual é a relação entre desenvolvimento econômico e PROGRESSO SOCIAL ?  O Atual paradigma diz que o desenvolvimento econômico medido pelo PIB levará a PROGRESSO SOCIAL. Mas às vezes essa relaçÃO NÃO É VERDADEIRA. O DESENVOLVIMENTO ECONÔMICO nem sempre leva Ao progresso social ...  ... E muitas vezes PROGRESSO social influencia o desenvolvimento econômico.</vt:lpstr>
      <vt:lpstr>para entender o DESENVOLVIMENTO INCLUSIVO Precisamos medir o progresso social diretamente</vt:lpstr>
      <vt:lpstr>PRINCípios do índice de progresso social</vt:lpstr>
      <vt:lpstr>CONCEITO DO índice de progresso social</vt:lpstr>
      <vt:lpstr>ESTRUTURA DO índice de progresso social</vt:lpstr>
      <vt:lpstr>Indicadores por dimensão (VERSão Ips global)</vt:lpstr>
      <vt:lpstr>Apresentação do PowerPoint</vt:lpstr>
      <vt:lpstr>Apresentação do PowerPoint</vt:lpstr>
      <vt:lpstr>Os DEZ PAÍSES COM MELHOR COLOCAÇÃO NO ÍNDICE</vt:lpstr>
      <vt:lpstr>Os DEZ PAÍSES COM PIOR COLOCAÇÃO NO ÍNDICE</vt:lpstr>
      <vt:lpstr>A colocação dos maiores países emergentes (brics)</vt:lpstr>
      <vt:lpstr>RESULTADOS  ÍNDICE DE PROGREsSO SOCIAL 2015</vt:lpstr>
      <vt:lpstr>RESULTADOS  ÍNDICE DE PROGREsSO SOCIAL 2015</vt:lpstr>
      <vt:lpstr>Apresentação do PowerPoint</vt:lpstr>
      <vt:lpstr>BRASIL</vt:lpstr>
      <vt:lpstr>Apresentação do PowerPoint</vt:lpstr>
      <vt:lpstr>Rede #progressosocialbrasil</vt:lpstr>
      <vt:lpstr>Índice de progresso social na américa latina</vt:lpstr>
      <vt:lpstr>Rede #progressosocialbrasil</vt:lpstr>
      <vt:lpstr>Estudos brasileiros realizados</vt:lpstr>
      <vt:lpstr>IPS AMAZôNIA (2014) - PRINCIPAIS RESULTADOS</vt:lpstr>
      <vt:lpstr>IPS MUNICípios – amazonas (2014)</vt:lpstr>
      <vt:lpstr>Apresentação do PowerPoint</vt:lpstr>
      <vt:lpstr>Apresentação do PowerPoint</vt:lpstr>
      <vt:lpstr>Estudos brasileiros  em desenvolvimento</vt:lpstr>
      <vt:lpstr>Ips rio (2015 – 2016)</vt:lpstr>
      <vt:lpstr>Ips municípios (2015 – 2016)</vt:lpstr>
      <vt:lpstr>IPS e Os ODS (ONU)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Amy</dc:creator>
  <cp:keywords/>
  <dc:description/>
  <cp:lastModifiedBy>glaucia barros</cp:lastModifiedBy>
  <cp:revision>532</cp:revision>
  <cp:lastPrinted>2014-07-09T07:45:09Z</cp:lastPrinted>
  <dcterms:created xsi:type="dcterms:W3CDTF">2013-04-10T08:05:10Z</dcterms:created>
  <dcterms:modified xsi:type="dcterms:W3CDTF">2015-11-04T10:53:22Z</dcterms:modified>
  <cp:category/>
</cp:coreProperties>
</file>