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308" r:id="rId4"/>
    <p:sldId id="300" r:id="rId5"/>
    <p:sldId id="299" r:id="rId6"/>
    <p:sldId id="302" r:id="rId7"/>
    <p:sldId id="293" r:id="rId8"/>
    <p:sldId id="278" r:id="rId9"/>
    <p:sldId id="273" r:id="rId10"/>
    <p:sldId id="306" r:id="rId11"/>
    <p:sldId id="303" r:id="rId12"/>
    <p:sldId id="304" r:id="rId13"/>
    <p:sldId id="305" r:id="rId14"/>
    <p:sldId id="290" r:id="rId15"/>
    <p:sldId id="288" r:id="rId16"/>
    <p:sldId id="289" r:id="rId17"/>
    <p:sldId id="286" r:id="rId18"/>
    <p:sldId id="310" r:id="rId19"/>
    <p:sldId id="264" r:id="rId20"/>
    <p:sldId id="307" r:id="rId21"/>
    <p:sldId id="287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788DF4-C727-4F9F-9949-351736ADBD61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898997-BC4B-4380-98F5-27536DA04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499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8906B-ACB5-4CA6-BA77-D2053531780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3229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015BD-2262-4165-B128-2D8A36E4F99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0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8906B-ACB5-4CA6-BA77-D2053531780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5853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E21F-2324-4260-A545-CEE2FA5A8D86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E63A-3140-4881-8EFE-81273BFF5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EB7-D524-4526-B639-44316C79DC6B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4D8F-08BD-473A-98DC-5520F0A51E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D625-05F9-4A09-B6B1-21F6C2D2A7EF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07DE-84C6-47E3-83AA-795785480E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000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97D8-C521-4A0D-88A2-C380B0B411BE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B5ED-6A8C-4895-8A98-3967049686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4714-E5A8-41D1-A720-AB17494328B7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F201-86BD-4096-957B-193EB406E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DAC0-0814-4556-AB70-013DD904140B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D4B6-B619-495D-95D0-0E07E5A4FC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BA87-1A95-4382-A82C-321A1C622506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1658-049F-499C-8B69-14B6FEA3B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DFA0-41BE-4877-AF81-956AAF457CBB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60B5-7946-463E-A292-388FD50509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6A51-8D81-478B-94CE-0665694B8B98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1D66-D9FE-4594-BF20-AE219BA6FC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6040-4FC9-4E73-BCEA-6249AB2BBBC2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4B8F-1FCF-4576-9993-F45298FA59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5678-9AEE-4D95-ABF4-9828E6A9873C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016D-5FB1-4EF2-B3D9-3F9DBA83DE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80BD4-53E8-4853-8B01-A59EE6541EA1}" type="datetimeFigureOut">
              <a:rPr lang="pt-BR"/>
              <a:pPr>
                <a:defRPr/>
              </a:pPr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D022F-5441-492A-9B3A-0E64711E7E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co@tcu.gov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tcu.gov.br/main.jsp?lumPageId=8A8182A14D738F19014D771D3AB14439&amp;lumItemId=8A8182A14D738F19014D771F68CF4AEA&amp;previewItemId=8A8182A14D738F19014D771F687A4AE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ntas.tcu.gov.br/ords/f?p=1230:7:107357450361876:::::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t.dreamstime.com/imagens-de-stock-royalty-free-recuperao-de-informao-perdida-image6638029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excesso+de+informa%C3%A7%C3%A3o&amp;safe=active&amp;tbm=isch&amp;tbo=u&amp;source=univ&amp;sa=X&amp;ved=0ahUKEwiP0Ja_77vNAhWJFpAKHSqWAz4QsAQIKQ&amp;biw=1330&amp;bih=751#imgrc=NLvlhcn46tjzHM%3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ogle.com.br/search?q=sem+informa%C3%A7%C3%A3o&amp;safe=active&amp;espv=2&amp;biw=1330&amp;bih=751&amp;tbm=isch&amp;tbo=u&amp;source=univ&amp;sa=X&amp;ved=0ahUKEwjt0cfb8LvNAhXKHJAKHUpRAaQQsAQIPg#imgrc=O2H2gwQsFAXcyM%3A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indexa%C3%A7%C3%A3o&amp;safe=active&amp;espv=2&amp;biw=1330&amp;bih=751&amp;source=lnms&amp;tbm=isch&amp;sa=X&amp;ved=0ahUKEwja5f628rvNAhWEiJAKHb71DUEQ_AUIBigB#imgrc=uxBSwyClSAOAdM%3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2492896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Indexação: o uso do Vocabulário de Controle Externo do TCU (</a:t>
            </a:r>
            <a:r>
              <a:rPr lang="pt-BR" sz="3600" b="1" dirty="0" err="1" smtClean="0">
                <a:solidFill>
                  <a:srgbClr val="002060"/>
                </a:solidFill>
                <a:latin typeface="+mj-lt"/>
              </a:rPr>
              <a:t>VCE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pt-BR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63688" y="4797152"/>
            <a:ext cx="6804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ISC/CEDOC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Serviço de Gestão do </a:t>
            </a:r>
            <a:r>
              <a:rPr lang="pt-BR" b="1" dirty="0" smtClean="0">
                <a:solidFill>
                  <a:srgbClr val="002060"/>
                </a:solidFill>
              </a:rPr>
              <a:t>Conhecimento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</a:rPr>
              <a:t>Junho/2016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</a:rPr>
              <a:t>Beatriz </a:t>
            </a:r>
            <a:r>
              <a:rPr lang="pt-BR" dirty="0" smtClean="0">
                <a:solidFill>
                  <a:srgbClr val="002060"/>
                </a:solidFill>
              </a:rPr>
              <a:t>Pinheiro de Melo Gomes</a:t>
            </a:r>
            <a:endParaRPr lang="pt-BR" dirty="0">
              <a:solidFill>
                <a:srgbClr val="00206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hlinkClick r:id="rId4"/>
              </a:rPr>
              <a:t>gco@tcu.gov.br</a:t>
            </a:r>
            <a:endParaRPr lang="pt-BR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</a:rPr>
              <a:t>O </a:t>
            </a:r>
            <a:r>
              <a:rPr lang="pt-BR" sz="3200" b="1" dirty="0" err="1">
                <a:solidFill>
                  <a:srgbClr val="002060"/>
                </a:solidFill>
              </a:rPr>
              <a:t>VCE</a:t>
            </a:r>
            <a:r>
              <a:rPr lang="pt-BR" sz="3200" b="1" dirty="0">
                <a:solidFill>
                  <a:srgbClr val="002060"/>
                </a:solidFill>
              </a:rPr>
              <a:t> – Vocabulário de Controle Externo do TCU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1417638"/>
            <a:ext cx="8229600" cy="417160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</a:rPr>
              <a:t>Inspiração: Tesauro do TCU (</a:t>
            </a:r>
            <a:r>
              <a:rPr lang="pt-BR" sz="2600" dirty="0" err="1">
                <a:solidFill>
                  <a:srgbClr val="002060"/>
                </a:solidFill>
              </a:rPr>
              <a:t>TECON</a:t>
            </a:r>
            <a:r>
              <a:rPr lang="pt-BR" sz="2600" dirty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</a:rPr>
              <a:t>Início dos trabalhos: </a:t>
            </a:r>
            <a:r>
              <a:rPr lang="pt-BR" sz="2600" dirty="0" smtClean="0">
                <a:solidFill>
                  <a:srgbClr val="002060"/>
                </a:solidFill>
              </a:rPr>
              <a:t>2011-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Objetivo</a:t>
            </a:r>
            <a:r>
              <a:rPr lang="pt-BR" sz="2600" dirty="0">
                <a:solidFill>
                  <a:srgbClr val="002060"/>
                </a:solidFill>
              </a:rPr>
              <a:t>: uniformizar a terminologia técnica </a:t>
            </a:r>
            <a:r>
              <a:rPr lang="pt-BR" sz="2600" dirty="0" smtClean="0">
                <a:solidFill>
                  <a:srgbClr val="002060"/>
                </a:solidFill>
              </a:rPr>
              <a:t>usada </a:t>
            </a:r>
            <a:r>
              <a:rPr lang="pt-BR" sz="2600" dirty="0">
                <a:solidFill>
                  <a:srgbClr val="002060"/>
                </a:solidFill>
              </a:rPr>
              <a:t>no TCU e facilitar o intercâmbio de informações entre sistemas e bases de dados, </a:t>
            </a:r>
            <a:r>
              <a:rPr lang="pt-BR" sz="2600" dirty="0" smtClean="0">
                <a:solidFill>
                  <a:srgbClr val="002060"/>
                </a:solidFill>
              </a:rPr>
              <a:t>possibilitando uma melhor </a:t>
            </a:r>
            <a:r>
              <a:rPr lang="pt-BR" sz="2600" dirty="0">
                <a:solidFill>
                  <a:srgbClr val="002060"/>
                </a:solidFill>
              </a:rPr>
              <a:t>integração.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</a:rPr>
              <a:t>Estruturação: Funções de governo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</a:rPr>
              <a:t>Conteúdo: Descritores de Assunto, de Entidades e de Localidades. </a:t>
            </a:r>
          </a:p>
          <a:p>
            <a:pPr marL="0" indent="0">
              <a:buNone/>
            </a:pPr>
            <a:endParaRPr lang="pt-BR" sz="1800" dirty="0" smtClean="0">
              <a:solidFill>
                <a:schemeClr val="tx2"/>
              </a:solidFill>
              <a:hlinkClick r:id="rId2"/>
            </a:endParaRPr>
          </a:p>
          <a:p>
            <a:pPr marL="0" indent="0" algn="r">
              <a:buNone/>
            </a:pPr>
            <a:r>
              <a:rPr lang="pt-BR" sz="1800" dirty="0" smtClean="0">
                <a:solidFill>
                  <a:schemeClr val="tx2"/>
                </a:solidFill>
                <a:hlinkClick r:id="rId2"/>
              </a:rPr>
              <a:t>Para saber mais </a:t>
            </a: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hQUFRQWGBUUFRcVFxQUFBQXFBUVFBUUFxQXHCYeFxkjGRgUHy8gIycpLCwsFR4xNTAqNSYrLCkBCQoKDgwOGg8PGikkHyQsKiksLC0qLCwtLCksLCksKSosLCwsLC0sKSksLCksKSkpKSwsLCopLCwpLCwyKSwsLf/AABEIAKIBNwMBIgACEQEDEQH/xAAbAAABBQEBAAAAAAAAAAAAAAADAAECBAYFB//EAEAQAAEDAgMECQIDBQgCAwAAAAEAAgMRIQQSMQUGQVETImFxgZGhsfDB0Qcy4RRCUpLxIyQzYnJzgrIVokPC4v/EABsBAAIDAQEBAAAAAAAAAAAAAAABAgMGBAUH/8QANBEAAgEDAQUFBgUFAAAAAAAAAAECAxEhBAUSMUFRE2FxkaEUgbHB0fAGIjJC4RUjJFLx/9oADAMBAAIRAxEAPwDJJlK3d6pZPFQMgRUHBEUXIGgdE+ROFJBK4PIiz/mPH5zUVN5Bvp7IFcH0dRXS9L/dCc0hWWt8q94ScKE+ItS3AJDUik4qQcrBh0rQnsIBvoaID4xWgN+23qkWXTJJ1C41UkxEmu8E5apdEac7V7VIRX4g8qIIXK0DesO8e6IBQpxGQbjiPdO8dbx+qCTZKDKTeo7Ra6acEE8RzGviFKAkB3cPQhNJHUBwF71omR5gWG9dff58qrsbqgEKgH3uPHQo0UhFKX9D+qSHONy6x/29UnsBseNf0UGSA/rqovfTTVSKbO5GHCjKDrVSdDysU2Flq3tFR61Vgn2qhDk3c5xcRZ3greFkqPlfFSmhrflftVduHOrSQfRLgyTaki6mDLlC/aKDrC6eGcElSuVbr4hHRBVw4jX5b1VwIUrK24FDCLIHSoQJIhWvE8PqEd0RANFVidXX4a+90mWQ6oHMTQo2HkqAONExA6wNdLHinbEKDu1USbatYJE0Vd4IE7MrgR87E0UuV5B4q5I0HL3/AET4kX+VgZnDKkljIuPmkhkoWsMmSz+SWfsQRJZ072j5ohmnPzUoga9l/ZAWGER+WSLUmvpfXnzuitoAL63/AEQDApIj6dngo0HPzQFxmlEc4VNwfD6q3s/ZMsgORhPb+7/NourFuTK78xY3xLj6Ci5quro0sTmkddHQ6ivmnBtdbY82ZvGsHV4W439UJuEc649wtk7cKovMfBn/AOkIbjSMPUlaRxqC2vlVcy2npW7b/o/odr2Proxvueq+plI8P2kGtKfcJGE8v5fsu3i93sQw1dHmA4s63oL+i55cam1e7Ud4/Rd1OrTqK8Gn4Hm1adai7VIteKsUbjQ/QpzOQQDp3fdWn5XCnHtsgnDOtcU5G9e7gplaknxIsfUkA680aFrTSoNfTVVhCM3WBA5jS/erEzKOBBqNRxpQjghDl3EWWLhzBF+9EIo0VNDU0obcEISEOJ1AOh0UppWuNRUc+ITI2GewVFb31BumDABZS6tGioqbjUcTxRXQ2+e6AbBai6DI3t8/oUYKMrK1QEXZkIpaG/r9Cro7FzYgfBWozTTy4IQ6kUWQ7mpRvBFfJU5Jjx/TzUsI+lvKv0PFO5W4YuWXxVtqqJYWucOyo81fBUH0qK8iPY/dDFF2Hjn5p+lBNvlUzmKlIC024ovYFFNnRKqSQ3I5kHy1qOKnh8TUdaxSEgzeB9eRQ8hFOLZXe0gU1FPopwOtb5fijOZVDw2HtXikS3k1kg+MF3gLJntIII0Ck49a+uilnGjkDyFmeMqSFOwUCSGEYqxAAc/NSZDWt9PFP0gtb2TstWgr5IFdgjFyofnIpM6rhWyKYh2j19FHKRo7z/WyB3ICTtr4fUqcxGVp010UXA8W+It6iytbN2a7EPDGVHE1u1o4klRnNQi5SeEThTlUkoxV2yGz8A+Z+SO58qDmeQW22NuYxpGcdLJyp1R3N495Xa3c3bDW5IxQC73nieZ5nkFr8NhWRNo0d5/ePefovAnXrax/ke7T6839/dzY6XZtHSJSqren05I5GG3eNBnIaOQufsFbbsmIcCe8n2CuvequLxTY2lzzQD17AOJUY6WjDEY3ffk9CVebV5Oy8iBwUf8AA3yQ34CM/ugd1QuRNvZfqx27XX9BZXdm7bZNYdV2uU8RzB4qdTS2V3BW8EU09ZCUt1Sz7xpdlj90077+q4m1t3Y5P8Rgrwe2zv5h9VqXITxVec6Si96m919x3NqpHcqJSXeeTbZ2BJBf88f8VK0/1cR3rlsp26GwuPuvW8XgxQ2qDqDe31C8/wB5d3RF/aRjqVuP4K//AFr5L19DtFzl2Vf9XJ9f5MttTY6pRdbT/p5rp/HwM/FAHVGYg8AaGncpGHmNLW+6hG/rkdh9lYj8l7aM3JsGWaoU0duVv6qy/uUmtBGvmiwlKxTjHDVtK3oR+iNFxpUXpzHkgSR0IsbilRdHArXxrwNx91EseUPkBpcVKhIyhUgy3hppoeaHiC65HOlNddEyCWQTOKIB9UFjqEginOn2Rw35+iSJywDIsoR3PL28kYhKIC/enYFKyCtmIF0B8tXA6e3mjhiryCjhbXkhkY2uWw/mkQHUBvcenwIMdQPnshyS8rU8vuEXEo5wXTGCKKkWFjiBoVdY+oqndQkJ2IxlYEHDjYqWGkq1EkjqFUw4cCeVfugMSRPEwVcO72QpY6Ds4dnipPxXXHDh5qczatSJJtWuD6SgTqUsAISQNboMtKZOCnzoAbMVLMSKKNRy8kSADMLoAFGw1Fj4alem7sbCLGtYP8R13nl48gFkt09nZ58xNWs61OFa9X7+C9W2LBlYXcXaf6R9z7LwtoVHWqrTLgsy+S++vcazYmnVOm9VJZeI/N/fR9TpQxNjaGt0HmTxJ7UznqJco1TlNJWXA9S2bscrMb1znOxvANzeJJHsPVaaqz29mEc9maIZpG16vMH6jkq6deFOac3ZHPrISlRagrmYlkAFSaDmbBUGbeZHI1zSSQ4EZe+4qeYsuLjJJHOPSVqOBtT/AI8F2d2N23yyNke0iJpDqm2ci4aOYrqV6eorwpU3Obx8TKUalWvVVOks38u/uPRnYzs9UJ2K7PVItQ3BYL2uq+Z9FjCI5xI5Kji4muqKVBFCDoa6hWXBCcFPtpS4l0Yo8y2pghh8Q5hFWu6zHUvlvbvFx4KtE8GpGi2u9myulizAdaOrx3EUePK/gvPcHJStOS3GztV7RRUnxWGfPNraFaau1Hg8r6e4vOuUgNfrZIOT5/avNeieMDkZcUJHHyFfFSkdW9iOzVem7ibJwzcJE6eNjn4mRzY8zQ40DXUAJ0qGPPiFgto7JdFiJYACS2QsaBcuqepQcyKJHTU08oU4zfM57TbxPsmmu08Caadi0U+4eOZEZHRANaC89ZmYACpJbXlW3Yg7M3QxmJjzxREsIsXFrA7/AE1Nx6IIdjUTtuu/gZ5pzVHMNPiKVRjD9dNLaeitt2DOMT0Bid01bMpc8a8iKXrourtLczGQRmSSOjBqQ5ppU0FgeZGiEgcJu9ovHEzmJaaW5H7qtDJQ0PFbFn4f457A7oaWrQuY11xT8pNrc1x9kbsYnFkiGPNlGVzjRoaQbDMTSvYkyUaU+Di89xRCZwuO9dTbG7mIwpAmjLa/lNnNN70cDroaI26eFxLsRXDwsmyir2yBhYWk8c+nC4umQjTlv7j4/fI4rggTN4/ofNa/fbYMkb+l/ZTBG6gID2yRh55FoGQHkfBZVzahDCUHTlZkYqj58BUemOYV4cvqEUt+ahAmGn9R+iQlZvJ0GurdQa4GvegEkaKvFiKOvx807kFDoGxWHqaj9ULOQKGtAb87I02JFuKZrgRz4eh0KRYr2yEgkBFvngkpfswpQJJlbsCNK/LKLm0709uXumLR2+6RIiSpNmpwHqExZ2/RPGzrDv7EDwbncjDf2BdxkeT5dUetV6KwUAA4CnksjuvCBFAOxp8+t9VrMyytOe9Wqz77eR9DpQ7PTUoL/VebJ1T1UKqMstBVSqVFFNslYjiJ6WGvsqhtc6C5J9yUgarKb87ScMkLTQOGd/aK0aO6xPkvAhGev1Cgnb5IhrNTHR0HVeberOniN58GHULg4jiGFw/mp7LpYPGxytzRuDh2cOwjULy0NV3Yu0XQTNcDYkB44OaTQ1917VfYUFT/ALUnvLrwfpgy2m/EVR1UqsVuvpxX1PSnBDcEZyG5ZaLNxFgHBCcEZyE5XxL0V5Bz049y8vxGzeimkZ/C5wHdeh8qL1J4WG3sipiz/mZG7zYB9FqNgz/NOHcn9+ZmvxJD+zCfR281/BxHAe48Clh8K58jWMuXkMA7XHKPdMreyNpHDzMla1rnMOYB1aVpQG3LVagxcXlX4Hqm29iNz4NrMVDCMJlcGPIq4jKKnrCgLWn+YqeJ2WwbZgmtllheW9skYABB4/2bv/VeSbw7SfipnzSAZnUqBoAAGgCvCgXWdvriHw4ePqNOHLTHI0HpBlblFb0NjQ2ug9X2uk7trmmvd8MBd69r4j9txDHySNGZzMuZwb0egAaLULVut75MLHHhxNNiIWNb/Z9AKN6obQk0/MBSgWTxP4lTyRuY+KAlzSwuLTWjhQ2rbVB2Z+IeIhibE5kczG0DekFS0CwHaB2plUa9JOSvfe6rh6naxv4g4QY3Dzxh8gbFJFKS3K/K4sLXCtjcP8yi7TwMM8MmNws0rgx4kkikLsjixzXltDpqCNQsk/8AEGT9s/aOjgqIzCGlhDcla89eFeSt4/8AEXEStawMijja5ryxjeq8tIcA6/5agWFKpJk514tPfd+mOfXibAYjDbVf/ZTTwYhrNASGgVvUCxuaWIKpYwOg2G0REg9IWylhoa9K9rrjtDR3UXGxP4n4jKQyOGNzhd7GnN3ip176rk7u77z4Vr2DLJG41LJRmbV2pB1vaqdxPUU3fOWmm0rcbcr+ZrJpXSbAzTEucHDoy67jSTK251tmHcuLudsETdPM6WSKKJnX6IkSPF3ZbcKCvkqm8G9k+LDWvysjbdsbBRtdKnnbyVfYu9M2Cc50WUh1A5rhVrqadoNzftQc7rU3Vi3dpK3j3m4fPDLsbFdCZiwVA6dwe4OBjdY8rg+a8rmhNbH7ea2O0t/ZpoXwiOGNjxR2RpBOhteg05LLSixQyGorRnKO7mytwsVo5TxQsRKLI5NvlOYQJYmn5e1Sosqja5Nxv85IbgC4AjxFj4qRYQBx09kEONRXtF+79UmSigmbQfPuFJwoLUodf6/eijJTx/onQBbhktfVJVo32+6Slcqcck8h5JNbU0TKbJKFIBjEUwaARWo8FNzRrX2PsllPA+6YXPSt2MQHRQOHJo/l6v0WpzLBbmYomDKSKscfI9YetfJbhslRXndZC3Z1qkO+/mfSNPLtdNSmv9V6BsyrYmSppyRMyp56mq4NdU/Ju9S+Ec3DNWH36P8AeW/7Y/7OW2aVhd/Hf3lv+2P+zktir/LXgzxfxAv8N+KOGHJmuuO8e6CHp2OuO8e62rR8+jH8yPX3IblIlDcV8yij6/FA3ITkRxQnFXxL0CkKxe+Z/vbRyihr4tr9QtmWkkAamw7zZef73YnNtCcgGjXCMa0IjDWVHA/lK1GwoPenPuS8/wDhnfxHJdhGHV38l/Jy12tz9kMxWLZFJmykPJymh6rSRehXD6Qc6dhWo/DR4/8AIx/6ZP8AoVqDGUI3qRTXNHL3k2YIcTPFGHFkbi0VuaUGpAXPZEcoNDQ6GhofHivVt3XtOP2uHDM0FmZvBwyyVB7wq+6e8p2lhcXHNHG1jGdQMFAGubJlFDxbkF0HY9Gpc7XvZW6XOBuluvA/Dy4rFF/RRkgMZUE0AJNrnUAALg7XjhdO79lY8R9XK11S/QZqi51qvQtibzzHY8k/UzxdRnV6tGCMCorc3KA/bDsNs39ta1n7TiXhzn5bDMXUAHINbpzJTHKhTcIpO2N5u2fj6Hk+IwxbJQgjsIIVvoDWgBrQWpfTkvQ9vSjG7JZi5GtbNHIAXAUzDpAwjuIIPeF1N+96HYN0fRRsMksZDnuBJDGmgaKdrnFKxCWmW7vOWEk+HU8pkY51BQ/5bG/dz8FVDXB+XK7N/CK1/lN16ztDbzsHsrBSxsY6TIxjXPFcgLKuI0ucoCNvbvMcNFhsVHFEZ5mgF7hUtZlbIWA66uCGiS00Ip3lwSfDqeTNe8WcL8jYpYvPQZmlo7QQD4lepb44WR+MwEuGY3p3guuOqQ0Nd1zyALrrtbLEsxlgxk2Fnq2joowczDUA1rwv3g0RYI6NObjfwdscL9TxrDuLrAVNrC9bcgr2BjiEzBiekbGSc2UdfQ0oD20HitrsNrdn7KOJja100j8uZwrQZzG0dwDSacSVycDt3aGNxkDohEZYmvpmbRga4Uc5/dUUpxomUezxjKKby7O1r/Mp7SwGzBE98cmKZJlIjikjpV3Cr6ULfFZTIXGjQSeQBr6L2jDB+Iw+JixU2GxOVp/wR1o3Ud+bhUEChHIrgS4w7M2RBJhwwTTlpc9wBPWBeR4AAAaJHVU0yb3uCtfC7+l38TzuRpbqCOwoQjv3X+eS9F3naMZsmHGva1s4LQ8ttmBeYiO0Vo4V0uvOWP6x8uXNI46tJ0nZO+LinibWp/RMWkUtbzRJdCnQU72CvXVMrAiB/WySLD3kMkj0I1BPkUNlEyFxs/yiQk7E7YzW4SLQgMHZ3T2pknymzZOr/wAv3ft4r0nBzWpy9l421lwRUH5depbFle6ONzxRxaC7xCze1qXZ1Y1lzw/qbPYGo36UqD/ble/kdl77FVmuUpH2KEHLO6p3aNJGOA4csJv67+8t/wBsf9nLbhyxG/8AARLG/wDdLcvi0k08j6Lp2PZapX6M8Tb0G9G7dUZvOpMdcd491XzI+AgMkrGN1c4D1ufKp8FtJNJNswMKblJJHr5coOcmLlAuXzVI+spCcUJ7k5KruJc4Nbck0txPJXwjctWAkeKETJcQ78sLS4drz1Y2/wAxHkvJ3vfWrnVcSSTpWpBr7ra/iFtPI1mEjIOQiScgi8tOqzuaPU9iw2VxoMvPgVvNn6b2eiovi8v77j5/tnVrU17R4Rx9RpZTcEVuRcfVdbc3bceExjJpA4taHghtCes0gakLkysOel7u9CeCk6Dv8Qu48qEtxpo2myt/sPFicfK5suXE0yABtW0a8dbrW/MNKrm7ib2RYOPEtka9xma1rcgbYgSC9SP4gsxJFQcD3J8Mwa0QX+0yVpdL+pqtj70sj2VNhHNeZJHEtIy5KHJqa1/dPBG2JvpAMIcJjonviBqx0dMzb5qXI0JNDXiQswFJ0VlIpWpkmn3W9x396N94n4ePCYON0cDHBzi8jO8g5gKVPE1JJuaKW++90ONfC6JrwGMcDnDQal3ChPJZDEsIdw4ewUmx2Fuajdlk67nGz529DYbc3rhmwGFw4a8Piy5iaZTRhbahqblC3u3vhxWHwsUYeDCC1xeAAeo1nVIJ4tOqzDIAb3tfsshywilQTzpSvHmm2xds3dPmkvI9Gxn4iR9NhJYo3noWOZIHZRmD2tacpBN+rW6s4XfjZuHkkxEcOIEslcw6uU1IcaVdQXHJeawQupqFGfMB9k7klqqm9y8vceiblbwsmZ+xTxh8Uhc9pqBkuXmpNLAioIvVGl2xh9m4xnRYaVgLHNkEhFXtcQ5jmHMQaFp4rAbI2v0Dg4xxyWIyysztudcvNW9vbclxEgc/LXK1jGsAa1rRo1rRoEXDt2oJfuTw7LgbPB727NwzJv2aGcOmBDgS3LXrUpVxoKuK5mA3rwz8GMLj4nyRsIMb4z1hStBqLipFa6FYyGYizte1EmIv3fSqLkPaaikuHljJqt5d6I5sPFhsLG6LDx0IDj1nEVpWhNrk6mpKx0rSDTndWYnVaDVRkPWHihlMqspyvIDIfb1UxJYVvbVNJcFEZoPBIi3gHBJzTqAjHunQJpFrprDRCqc3BMXdUd5UTIdeKYkgsgrcH3+igQ7+L1+6j0vcmdMflvVA0mXdk4R8szGWIJ62h6ou70XqEAoPnBef7oSsY6WRwcS1goGjM6hdRxA40t5rvN2xipurh8OQP4pbf+v9Vl9qSlUrqK4RXqzc7Boxp6Z1Ocn6LH1NC+WvckHLPYjd59M+NxFB/DUMb+vgFZwWMaTlw8gky/8AxvLs1ObXnrU76juXn1NnV3Hf3X5fb9LHse2UFPs95X8TthyDjsGyZhZIKtPmDwIPAhVf/KsbaTNGf846vg8VafNWo8Q135XA9xB9l5u7KD3lg6JQjNOLymZWb8P+t1Jur/mbUjxBuu1sPduPDXBL5DbMbUHJo4e66mZDfiWjVwHeQuqrrtTWjuSlj3fI4KOy9LRn2kIZ94cuUC5Un7VZo2rj2fdFwuzJ570ys4k2aB2kqmnp5zdksnfKUYq7ZF+ILjlZcm1R9Ets7Xbs6KgIOLe3qCx6Fp/fd/m5D9VW2rvXBg2lmFpLPoZSKxx88o/ePbp7LzzF4l0jnve5znuuXOzEknWtlqtn7MVFqpV48l08e/4GT2ptlSTpUH4v6AMVKXVJJJJJJNySbkkoMTyDUWTytblqHIDDfVe1cy6WCycU4kE8D3KfRitsw42KrB9tUsx+UQFizkd/Ee4iv3UmkV8tLXpeypmV3BJkpHBFxODsXqDmptYKeKG2dp4KZkbRSKWmBlaC4fdPkFaU0FePGlUGfECoIvb6/oixSA3qNKca1okW2aQg+hp694UqCwJFb+9UKRuY2vbtUslHA9o4HlzQIshPLGC34EwTu/KVIp4MqRt6o8fdKVtaJRu6vik7h84qJdzIsYSTU8TxRnx0INAbXr3U4KDDr3/ZFcLd4I+yBNu4KJhAPy6aprfU29ERr7f0UXHT5wQO+RZ6j3808c1BdLh85pmWCBYGDwSkna0XSQGBz+Ud5UET93x+iGgEJMnSqgZd2LtR+Gl6WPLUC4cMzSDYtLeIK0G0PxGxb25WdFDz6FtCf+Tq0WRzKeYlKyvfmWxrVIR3YyaRbmxL3uq8ucTxcST5koMryHAgkGgIIsR4oeYoho6l705KRRm9zvYLfGZjWh4bMDbr2d/MPrVdGPbeBf8A4kEkZ5tDXDzaQfRY57hlAF6Ia56mmpVHeUVfrz81k9ChtLVUVaM3bvyehRu2aR/jub2Fs9fQFOdobLYf8R8h/wAsb/d9FgwbCxP9ShSNNfAGhvrY2VP9P06/b6v6nX/XdW8XXkbnEfiDh4hTD4XMeDpnCnL8jfus1tre/FYq0shycI2dSMf8Rr41XHcKHSiZpXTCnCmrQSXgcNbWVq/65NhWuOU9418UmykcAkzR3h7qIVhxg3TEDQagqIOYiyK7RShCViW9ZEWwiicwjkiqJTIXZTmw9NENoqr5CrxtuUrFsZ4EIu9SfHrcqZTlOxG7KstQB4+6nh4yR4j2KJMyoHj9FZhhOXySSyNzwBbh7cD4ILn0OgGn8XLlVXQKcEHFQ6GnJNojGWcgmvIJUnzGh7uHeEnmpSaLHuP0QPHEHFIaWr8qiSSGgt6KeCZYqw0e31QkKUkmURLQ6cvZHkcSG9ulxzSjiAr4KbowTfs9vugG1cC0kVB9vsmlOicssDzTllh4ceaAEHjLx9Emusp5LINECwwjJLp0oYqpJkW0OPynvHsoKQ/Ke8KCRJCSqko1QMRKkChkpVSHYKpw/mCEHKQcmRsIpJ+kPMogrrmHmgRLKQ3l/VV5X1cKX0+XVmSZ1AAW1NePDmFSlLhQ1HgQUMcUGlNhzvy+6GChftDq6+yLFKSaV9AkT3WgrDZ3cPcKIKLkPP0CHk+UKZAi42TwuTdCTavLgaeaiyI68Oy6B2wWUwHvRQbJ1qKRdTtpyv6JkbMVLeNENobc8BWvbSn3UX5jYU1rX9E3PSl7VN9CVG5NRCuYL9lPVT6IV9PZVo5i6vbRHLzrQCl+NymJpoG9ooKnU000R49PP0NFTcHU4GhzW1TtxDhyuSeNRU3CVyThdF4x6+nlVCxOmptT1N0KTFuvYakfRV3yE1rxAHkU2yMYO5d6LtOvpb7p+i7TrT3A9vVVGSuNdL/p9giOkd2a1+qBtFiCOx+XoCitbb5oqcJcQKEckfrgajgmiuSyMW315e5qpFthfvtyVcE6V51051RX5qaoGNkr/T52+SfLax+fChRtJ4+3ziUSQupr6hIb4hAO1C6Lt+fKKTKga+oUGg8/VAkFiFOKSgNdUkyLQzfynwUEkkiaIpkkkiQxTFJJAxJ0kkASKk78o7/oEkkyI0usnziEPEat/wBISSSJoC7VJmqZJInyLIKiTdJJSK0Rrqo1SSSJhmC5RCEkkFbAShQHFJJJli4FiBFSSUimXEozG6i1Mkol/INNqe8qBSSQJFiEWVvDtFUklJFMuIwsbdvujMTJJorkRDRm0UJkkkACh4p5dEkkE3xGTBJJICJSSSQTR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2782" y="437257"/>
            <a:ext cx="8568952" cy="648072"/>
          </a:xfrm>
        </p:spPr>
        <p:txBody>
          <a:bodyPr/>
          <a:lstStyle/>
          <a:p>
            <a:pPr algn="l"/>
            <a:r>
              <a:rPr lang="pt-BR" sz="3000" b="1" dirty="0" smtClean="0">
                <a:solidFill>
                  <a:srgbClr val="002060"/>
                </a:solidFill>
              </a:rPr>
              <a:t/>
            </a:r>
            <a:br>
              <a:rPr lang="pt-BR" sz="30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Onde acessar o </a:t>
            </a:r>
            <a:r>
              <a:rPr lang="pt-BR" sz="3200" b="1" dirty="0" err="1" smtClean="0">
                <a:solidFill>
                  <a:srgbClr val="002060"/>
                </a:solidFill>
              </a:rPr>
              <a:t>VCE</a:t>
            </a:r>
            <a:r>
              <a:rPr lang="pt-BR" sz="2600" b="1" dirty="0" smtClean="0">
                <a:solidFill>
                  <a:srgbClr val="002060"/>
                </a:solidFill>
              </a:rPr>
              <a:t/>
            </a:r>
            <a:br>
              <a:rPr lang="pt-BR" sz="2600" b="1" dirty="0" smtClean="0">
                <a:solidFill>
                  <a:srgbClr val="002060"/>
                </a:solidFill>
              </a:rPr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556792"/>
            <a:ext cx="8417917" cy="382188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7740352" y="1844824"/>
            <a:ext cx="28803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3275856" y="501317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4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hQUFRQWGBUUFRcVFxQUFBQXFBUVFBUUFxQXHCYeFxkjGRgUHy8gIycpLCwsFR4xNTAqNSYrLCkBCQoKDgwOGg8PGikkHyQsKiksLC0qLCwtLCksLCksKSosLCwsLC0sKSksLCksKSkpKSwsLCopLCwpLCwyKSwsLf/AABEIAKIBNwMBIgACEQEDEQH/xAAbAAABBQEBAAAAAAAAAAAAAAADAAECBAYFB//EAEAQAAEDAgMECQIDBQgCAwAAAAEAAgMRIQQSMQUGQVETImFxgZGhsfDB0Qcy4RRCUpLxIyQzYnJzgrIVokPC4v/EABsBAAIDAQEBAAAAAAAAAAAAAAABAgMGBAUH/8QANBEAAgEDAQUFBgUFAAAAAAAAAAECAxEhBAUSMUFRE2FxkaEUgbHB0fAGIjJC4RUjJFLx/9oADAMBAAIRAxEAPwDJJlK3d6pZPFQMgRUHBEUXIGgdE+ROFJBK4PIiz/mPH5zUVN5Bvp7IFcH0dRXS9L/dCc0hWWt8q94ScKE+ItS3AJDUik4qQcrBh0rQnsIBvoaID4xWgN+23qkWXTJJ1C41UkxEmu8E5apdEac7V7VIRX4g8qIIXK0DesO8e6IBQpxGQbjiPdO8dbx+qCTZKDKTeo7Ra6acEE8RzGviFKAkB3cPQhNJHUBwF71omR5gWG9dff58qrsbqgEKgH3uPHQo0UhFKX9D+qSHONy6x/29UnsBseNf0UGSA/rqovfTTVSKbO5GHCjKDrVSdDysU2Flq3tFR61Vgn2qhDk3c5xcRZ3greFkqPlfFSmhrflftVduHOrSQfRLgyTaki6mDLlC/aKDrC6eGcElSuVbr4hHRBVw4jX5b1VwIUrK24FDCLIHSoQJIhWvE8PqEd0RANFVidXX4a+90mWQ6oHMTQo2HkqAONExA6wNdLHinbEKDu1USbatYJE0Vd4IE7MrgR87E0UuV5B4q5I0HL3/AET4kX+VgZnDKkljIuPmkhkoWsMmSz+SWfsQRJZ072j5ohmnPzUoga9l/ZAWGER+WSLUmvpfXnzuitoAL63/AEQDApIj6dngo0HPzQFxmlEc4VNwfD6q3s/ZMsgORhPb+7/NourFuTK78xY3xLj6Ci5quro0sTmkddHQ6ivmnBtdbY82ZvGsHV4W439UJuEc649wtk7cKovMfBn/AOkIbjSMPUlaRxqC2vlVcy2npW7b/o/odr2Proxvueq+plI8P2kGtKfcJGE8v5fsu3i93sQw1dHmA4s63oL+i55cam1e7Ud4/Rd1OrTqK8Gn4Hm1adai7VIteKsUbjQ/QpzOQQDp3fdWn5XCnHtsgnDOtcU5G9e7gplaknxIsfUkA680aFrTSoNfTVVhCM3WBA5jS/erEzKOBBqNRxpQjghDl3EWWLhzBF+9EIo0VNDU0obcEISEOJ1AOh0UppWuNRUc+ITI2GewVFb31BumDABZS6tGioqbjUcTxRXQ2+e6AbBai6DI3t8/oUYKMrK1QEXZkIpaG/r9Cro7FzYgfBWozTTy4IQ6kUWQ7mpRvBFfJU5Jjx/TzUsI+lvKv0PFO5W4YuWXxVtqqJYWucOyo81fBUH0qK8iPY/dDFF2Hjn5p+lBNvlUzmKlIC024ovYFFNnRKqSQ3I5kHy1qOKnh8TUdaxSEgzeB9eRQ8hFOLZXe0gU1FPopwOtb5fijOZVDw2HtXikS3k1kg+MF3gLJntIII0Ck49a+uilnGjkDyFmeMqSFOwUCSGEYqxAAc/NSZDWt9PFP0gtb2TstWgr5IFdgjFyofnIpM6rhWyKYh2j19FHKRo7z/WyB3ICTtr4fUqcxGVp010UXA8W+It6iytbN2a7EPDGVHE1u1o4klRnNQi5SeEThTlUkoxV2yGz8A+Z+SO58qDmeQW22NuYxpGcdLJyp1R3N495Xa3c3bDW5IxQC73nieZ5nkFr8NhWRNo0d5/ePefovAnXrax/ke7T6839/dzY6XZtHSJSqren05I5GG3eNBnIaOQufsFbbsmIcCe8n2CuvequLxTY2lzzQD17AOJUY6WjDEY3ffk9CVebV5Oy8iBwUf8AA3yQ34CM/ugd1QuRNvZfqx27XX9BZXdm7bZNYdV2uU8RzB4qdTS2V3BW8EU09ZCUt1Sz7xpdlj90077+q4m1t3Y5P8Rgrwe2zv5h9VqXITxVec6Si96m919x3NqpHcqJSXeeTbZ2BJBf88f8VK0/1cR3rlsp26GwuPuvW8XgxQ2qDqDe31C8/wB5d3RF/aRjqVuP4K//AFr5L19DtFzl2Vf9XJ9f5MttTY6pRdbT/p5rp/HwM/FAHVGYg8AaGncpGHmNLW+6hG/rkdh9lYj8l7aM3JsGWaoU0duVv6qy/uUmtBGvmiwlKxTjHDVtK3oR+iNFxpUXpzHkgSR0IsbilRdHArXxrwNx91EseUPkBpcVKhIyhUgy3hppoeaHiC65HOlNddEyCWQTOKIB9UFjqEginOn2Rw35+iSJywDIsoR3PL28kYhKIC/enYFKyCtmIF0B8tXA6e3mjhiryCjhbXkhkY2uWw/mkQHUBvcenwIMdQPnshyS8rU8vuEXEo5wXTGCKKkWFjiBoVdY+oqndQkJ2IxlYEHDjYqWGkq1EkjqFUw4cCeVfugMSRPEwVcO72QpY6Ds4dnipPxXXHDh5qczatSJJtWuD6SgTqUsAISQNboMtKZOCnzoAbMVLMSKKNRy8kSADMLoAFGw1Fj4alem7sbCLGtYP8R13nl48gFkt09nZ58xNWs61OFa9X7+C9W2LBlYXcXaf6R9z7LwtoVHWqrTLgsy+S++vcazYmnVOm9VJZeI/N/fR9TpQxNjaGt0HmTxJ7UznqJco1TlNJWXA9S2bscrMb1znOxvANzeJJHsPVaaqz29mEc9maIZpG16vMH6jkq6deFOac3ZHPrISlRagrmYlkAFSaDmbBUGbeZHI1zSSQ4EZe+4qeYsuLjJJHOPSVqOBtT/AI8F2d2N23yyNke0iJpDqm2ci4aOYrqV6eorwpU3Obx8TKUalWvVVOks38u/uPRnYzs9UJ2K7PVItQ3BYL2uq+Z9FjCI5xI5Kji4muqKVBFCDoa6hWXBCcFPtpS4l0Yo8y2pghh8Q5hFWu6zHUvlvbvFx4KtE8GpGi2u9myulizAdaOrx3EUePK/gvPcHJStOS3GztV7RRUnxWGfPNraFaau1Hg8r6e4vOuUgNfrZIOT5/avNeieMDkZcUJHHyFfFSkdW9iOzVem7ibJwzcJE6eNjn4mRzY8zQ40DXUAJ0qGPPiFgto7JdFiJYACS2QsaBcuqepQcyKJHTU08oU4zfM57TbxPsmmu08Caadi0U+4eOZEZHRANaC89ZmYACpJbXlW3Yg7M3QxmJjzxREsIsXFrA7/AE1Nx6IIdjUTtuu/gZ5pzVHMNPiKVRjD9dNLaeitt2DOMT0Bid01bMpc8a8iKXrourtLczGQRmSSOjBqQ5ppU0FgeZGiEgcJu9ovHEzmJaaW5H7qtDJQ0PFbFn4f457A7oaWrQuY11xT8pNrc1x9kbsYnFkiGPNlGVzjRoaQbDMTSvYkyUaU+Di89xRCZwuO9dTbG7mIwpAmjLa/lNnNN70cDroaI26eFxLsRXDwsmyir2yBhYWk8c+nC4umQjTlv7j4/fI4rggTN4/ofNa/fbYMkb+l/ZTBG6gID2yRh55FoGQHkfBZVzahDCUHTlZkYqj58BUemOYV4cvqEUt+ahAmGn9R+iQlZvJ0GurdQa4GvegEkaKvFiKOvx807kFDoGxWHqaj9ULOQKGtAb87I02JFuKZrgRz4eh0KRYr2yEgkBFvngkpfswpQJJlbsCNK/LKLm0709uXumLR2+6RIiSpNmpwHqExZ2/RPGzrDv7EDwbncjDf2BdxkeT5dUetV6KwUAA4CnksjuvCBFAOxp8+t9VrMyytOe9Wqz77eR9DpQ7PTUoL/VebJ1T1UKqMstBVSqVFFNslYjiJ6WGvsqhtc6C5J9yUgarKb87ScMkLTQOGd/aK0aO6xPkvAhGev1Cgnb5IhrNTHR0HVeberOniN58GHULg4jiGFw/mp7LpYPGxytzRuDh2cOwjULy0NV3Yu0XQTNcDYkB44OaTQ1917VfYUFT/ALUnvLrwfpgy2m/EVR1UqsVuvpxX1PSnBDcEZyG5ZaLNxFgHBCcEZyE5XxL0V5Bz049y8vxGzeimkZ/C5wHdeh8qL1J4WG3sipiz/mZG7zYB9FqNgz/NOHcn9+ZmvxJD+zCfR281/BxHAe48Clh8K58jWMuXkMA7XHKPdMreyNpHDzMla1rnMOYB1aVpQG3LVagxcXlX4Hqm29iNz4NrMVDCMJlcGPIq4jKKnrCgLWn+YqeJ2WwbZgmtllheW9skYABB4/2bv/VeSbw7SfipnzSAZnUqBoAAGgCvCgXWdvriHw4ePqNOHLTHI0HpBlblFb0NjQ2ug9X2uk7trmmvd8MBd69r4j9txDHySNGZzMuZwb0egAaLULVut75MLHHhxNNiIWNb/Z9AKN6obQk0/MBSgWTxP4lTyRuY+KAlzSwuLTWjhQ2rbVB2Z+IeIhibE5kczG0DekFS0CwHaB2plUa9JOSvfe6rh6naxv4g4QY3Dzxh8gbFJFKS3K/K4sLXCtjcP8yi7TwMM8MmNws0rgx4kkikLsjixzXltDpqCNQsk/8AEGT9s/aOjgqIzCGlhDcla89eFeSt4/8AEXEStawMijja5ryxjeq8tIcA6/5agWFKpJk514tPfd+mOfXibAYjDbVf/ZTTwYhrNASGgVvUCxuaWIKpYwOg2G0REg9IWylhoa9K9rrjtDR3UXGxP4n4jKQyOGNzhd7GnN3ip176rk7u77z4Vr2DLJG41LJRmbV2pB1vaqdxPUU3fOWmm0rcbcr+ZrJpXSbAzTEucHDoy67jSTK251tmHcuLudsETdPM6WSKKJnX6IkSPF3ZbcKCvkqm8G9k+LDWvysjbdsbBRtdKnnbyVfYu9M2Cc50WUh1A5rhVrqadoNzftQc7rU3Vi3dpK3j3m4fPDLsbFdCZiwVA6dwe4OBjdY8rg+a8rmhNbH7ea2O0t/ZpoXwiOGNjxR2RpBOhteg05LLSixQyGorRnKO7mytwsVo5TxQsRKLI5NvlOYQJYmn5e1Sosqja5Nxv85IbgC4AjxFj4qRYQBx09kEONRXtF+79UmSigmbQfPuFJwoLUodf6/eijJTx/onQBbhktfVJVo32+6Slcqcck8h5JNbU0TKbJKFIBjEUwaARWo8FNzRrX2PsllPA+6YXPSt2MQHRQOHJo/l6v0WpzLBbmYomDKSKscfI9YetfJbhslRXndZC3Z1qkO+/mfSNPLtdNSmv9V6BsyrYmSppyRMyp56mq4NdU/Ju9S+Ec3DNWH36P8AeW/7Y/7OW2aVhd/Hf3lv+2P+zktir/LXgzxfxAv8N+KOGHJmuuO8e6CHp2OuO8e62rR8+jH8yPX3IblIlDcV8yij6/FA3ITkRxQnFXxL0CkKxe+Z/vbRyihr4tr9QtmWkkAamw7zZef73YnNtCcgGjXCMa0IjDWVHA/lK1GwoPenPuS8/wDhnfxHJdhGHV38l/Jy12tz9kMxWLZFJmykPJymh6rSRehXD6Qc6dhWo/DR4/8AIx/6ZP8AoVqDGUI3qRTXNHL3k2YIcTPFGHFkbi0VuaUGpAXPZEcoNDQ6GhofHivVt3XtOP2uHDM0FmZvBwyyVB7wq+6e8p2lhcXHNHG1jGdQMFAGubJlFDxbkF0HY9Gpc7XvZW6XOBuluvA/Dy4rFF/RRkgMZUE0AJNrnUAALg7XjhdO79lY8R9XK11S/QZqi51qvQtibzzHY8k/UzxdRnV6tGCMCorc3KA/bDsNs39ta1n7TiXhzn5bDMXUAHINbpzJTHKhTcIpO2N5u2fj6Hk+IwxbJQgjsIIVvoDWgBrQWpfTkvQ9vSjG7JZi5GtbNHIAXAUzDpAwjuIIPeF1N+96HYN0fRRsMksZDnuBJDGmgaKdrnFKxCWmW7vOWEk+HU8pkY51BQ/5bG/dz8FVDXB+XK7N/CK1/lN16ztDbzsHsrBSxsY6TIxjXPFcgLKuI0ucoCNvbvMcNFhsVHFEZ5mgF7hUtZlbIWA66uCGiS00Ip3lwSfDqeTNe8WcL8jYpYvPQZmlo7QQD4lepb44WR+MwEuGY3p3guuOqQ0Nd1zyALrrtbLEsxlgxk2Fnq2joowczDUA1rwv3g0RYI6NObjfwdscL9TxrDuLrAVNrC9bcgr2BjiEzBiekbGSc2UdfQ0oD20HitrsNrdn7KOJja100j8uZwrQZzG0dwDSacSVycDt3aGNxkDohEZYmvpmbRga4Uc5/dUUpxomUezxjKKby7O1r/Mp7SwGzBE98cmKZJlIjikjpV3Cr6ULfFZTIXGjQSeQBr6L2jDB+Iw+JixU2GxOVp/wR1o3Ud+bhUEChHIrgS4w7M2RBJhwwTTlpc9wBPWBeR4AAAaJHVU0yb3uCtfC7+l38TzuRpbqCOwoQjv3X+eS9F3naMZsmHGva1s4LQ8ttmBeYiO0Vo4V0uvOWP6x8uXNI46tJ0nZO+LinibWp/RMWkUtbzRJdCnQU72CvXVMrAiB/WySLD3kMkj0I1BPkUNlEyFxs/yiQk7E7YzW4SLQgMHZ3T2pknymzZOr/wAv3ft4r0nBzWpy9l421lwRUH5depbFle6ONzxRxaC7xCze1qXZ1Y1lzw/qbPYGo36UqD/ble/kdl77FVmuUpH2KEHLO6p3aNJGOA4csJv67+8t/wBsf9nLbhyxG/8AARLG/wDdLcvi0k08j6Lp2PZapX6M8Tb0G9G7dUZvOpMdcd491XzI+AgMkrGN1c4D1ufKp8FtJNJNswMKblJJHr5coOcmLlAuXzVI+spCcUJ7k5KruJc4Nbck0txPJXwjctWAkeKETJcQ78sLS4drz1Y2/wAxHkvJ3vfWrnVcSSTpWpBr7ra/iFtPI1mEjIOQiScgi8tOqzuaPU9iw2VxoMvPgVvNn6b2eiovi8v77j5/tnVrU17R4Rx9RpZTcEVuRcfVdbc3bceExjJpA4taHghtCes0gakLkysOel7u9CeCk6Dv8Qu48qEtxpo2myt/sPFicfK5suXE0yABtW0a8dbrW/MNKrm7ib2RYOPEtka9xma1rcgbYgSC9SP4gsxJFQcD3J8Mwa0QX+0yVpdL+pqtj70sj2VNhHNeZJHEtIy5KHJqa1/dPBG2JvpAMIcJjonviBqx0dMzb5qXI0JNDXiQswFJ0VlIpWpkmn3W9x396N94n4ePCYON0cDHBzi8jO8g5gKVPE1JJuaKW++90ONfC6JrwGMcDnDQal3ChPJZDEsIdw4ewUmx2Fuajdlk67nGz529DYbc3rhmwGFw4a8Piy5iaZTRhbahqblC3u3vhxWHwsUYeDCC1xeAAeo1nVIJ4tOqzDIAb3tfsshywilQTzpSvHmm2xds3dPmkvI9Gxn4iR9NhJYo3noWOZIHZRmD2tacpBN+rW6s4XfjZuHkkxEcOIEslcw6uU1IcaVdQXHJeawQupqFGfMB9k7klqqm9y8vceiblbwsmZ+xTxh8Uhc9pqBkuXmpNLAioIvVGl2xh9m4xnRYaVgLHNkEhFXtcQ5jmHMQaFp4rAbI2v0Dg4xxyWIyysztudcvNW9vbclxEgc/LXK1jGsAa1rRo1rRoEXDt2oJfuTw7LgbPB727NwzJv2aGcOmBDgS3LXrUpVxoKuK5mA3rwz8GMLj4nyRsIMb4z1hStBqLipFa6FYyGYizte1EmIv3fSqLkPaaikuHljJqt5d6I5sPFhsLG6LDx0IDj1nEVpWhNrk6mpKx0rSDTndWYnVaDVRkPWHihlMqspyvIDIfb1UxJYVvbVNJcFEZoPBIi3gHBJzTqAjHunQJpFrprDRCqc3BMXdUd5UTIdeKYkgsgrcH3+igQ7+L1+6j0vcmdMflvVA0mXdk4R8szGWIJ62h6ou70XqEAoPnBef7oSsY6WRwcS1goGjM6hdRxA40t5rvN2xipurh8OQP4pbf+v9Vl9qSlUrqK4RXqzc7Boxp6Z1Ocn6LH1NC+WvckHLPYjd59M+NxFB/DUMb+vgFZwWMaTlw8gky/8AxvLs1ObXnrU76juXn1NnV3Hf3X5fb9LHse2UFPs95X8TthyDjsGyZhZIKtPmDwIPAhVf/KsbaTNGf846vg8VafNWo8Q135XA9xB9l5u7KD3lg6JQjNOLymZWb8P+t1Jur/mbUjxBuu1sPduPDXBL5DbMbUHJo4e66mZDfiWjVwHeQuqrrtTWjuSlj3fI4KOy9LRn2kIZ94cuUC5Un7VZo2rj2fdFwuzJ570ys4k2aB2kqmnp5zdksnfKUYq7ZF+ILjlZcm1R9Ets7Xbs6KgIOLe3qCx6Fp/fd/m5D9VW2rvXBg2lmFpLPoZSKxx88o/ePbp7LzzF4l0jnve5znuuXOzEknWtlqtn7MVFqpV48l08e/4GT2ptlSTpUH4v6AMVKXVJJJJJJNySbkkoMTyDUWTytblqHIDDfVe1cy6WCycU4kE8D3KfRitsw42KrB9tUsx+UQFizkd/Ee4iv3UmkV8tLXpeypmV3BJkpHBFxODsXqDmptYKeKG2dp4KZkbRSKWmBlaC4fdPkFaU0FePGlUGfECoIvb6/oixSA3qNKca1okW2aQg+hp694UqCwJFb+9UKRuY2vbtUslHA9o4HlzQIshPLGC34EwTu/KVIp4MqRt6o8fdKVtaJRu6vik7h84qJdzIsYSTU8TxRnx0INAbXr3U4KDDr3/ZFcLd4I+yBNu4KJhAPy6aprfU29ERr7f0UXHT5wQO+RZ6j3808c1BdLh85pmWCBYGDwSkna0XSQGBz+Ud5UET93x+iGgEJMnSqgZd2LtR+Gl6WPLUC4cMzSDYtLeIK0G0PxGxb25WdFDz6FtCf+Tq0WRzKeYlKyvfmWxrVIR3YyaRbmxL3uq8ucTxcST5koMryHAgkGgIIsR4oeYoho6l705KRRm9zvYLfGZjWh4bMDbr2d/MPrVdGPbeBf8A4kEkZ5tDXDzaQfRY57hlAF6Ia56mmpVHeUVfrz81k9ChtLVUVaM3bvyehRu2aR/jub2Fs9fQFOdobLYf8R8h/wAsb/d9FgwbCxP9ShSNNfAGhvrY2VP9P06/b6v6nX/XdW8XXkbnEfiDh4hTD4XMeDpnCnL8jfus1tre/FYq0shycI2dSMf8Rr41XHcKHSiZpXTCnCmrQSXgcNbWVq/65NhWuOU9418UmykcAkzR3h7qIVhxg3TEDQagqIOYiyK7RShCViW9ZEWwiicwjkiqJTIXZTmw9NENoqr5CrxtuUrFsZ4EIu9SfHrcqZTlOxG7KstQB4+6nh4yR4j2KJMyoHj9FZhhOXySSyNzwBbh7cD4ILn0OgGn8XLlVXQKcEHFQ6GnJNojGWcgmvIJUnzGh7uHeEnmpSaLHuP0QPHEHFIaWr8qiSSGgt6KeCZYqw0e31QkKUkmURLQ6cvZHkcSG9ulxzSjiAr4KbowTfs9vugG1cC0kVB9vsmlOicssDzTllh4ceaAEHjLx9Emusp5LINECwwjJLp0oYqpJkW0OPynvHsoKQ/Ke8KCRJCSqko1QMRKkChkpVSHYKpw/mCEHKQcmRsIpJ+kPMogrrmHmgRLKQ3l/VV5X1cKX0+XVmSZ1AAW1NePDmFSlLhQ1HgQUMcUGlNhzvy+6GChftDq6+yLFKSaV9AkT3WgrDZ3cPcKIKLkPP0CHk+UKZAi42TwuTdCTavLgaeaiyI68Oy6B2wWUwHvRQbJ1qKRdTtpyv6JkbMVLeNENobc8BWvbSn3UX5jYU1rX9E3PSl7VN9CVG5NRCuYL9lPVT6IV9PZVo5i6vbRHLzrQCl+NymJpoG9ooKnU000R49PP0NFTcHU4GhzW1TtxDhyuSeNRU3CVyThdF4x6+nlVCxOmptT1N0KTFuvYakfRV3yE1rxAHkU2yMYO5d6LtOvpb7p+i7TrT3A9vVVGSuNdL/p9giOkd2a1+qBtFiCOx+XoCitbb5oqcJcQKEckfrgajgmiuSyMW315e5qpFthfvtyVcE6V51051RX5qaoGNkr/T52+SfLax+fChRtJ4+3ziUSQupr6hIb4hAO1C6Lt+fKKTKga+oUGg8/VAkFiFOKSgNdUkyLQzfynwUEkkiaIpkkkiQxTFJJAxJ0kkASKk78o7/oEkkyI0usnziEPEat/wBISSSJoC7VJmqZJInyLIKiTdJJSK0Rrqo1SSSJhmC5RCEkkFbAShQHFJJJli4FiBFSSUimXEozG6i1Mkol/INNqe8qBSSQJFiEWVvDtFUklJFMuIwsbdvujMTJJorkRDRm0UJkkkACh4p5dEkkE3xGTBJJICJSSSQTR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0" y="332656"/>
            <a:ext cx="8623498" cy="57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hQUFRQWGBUUFRcVFxQUFBQXFBUVFBUUFxQXHCYeFxkjGRgUHy8gIycpLCwsFR4xNTAqNSYrLCkBCQoKDgwOGg8PGikkHyQsKiksLC0qLCwtLCksLCksKSosLCwsLC0sKSksLCksKSkpKSwsLCopLCwpLCwyKSwsLf/AABEIAKIBNwMBIgACEQEDEQH/xAAbAAABBQEBAAAAAAAAAAAAAAADAAECBAYFB//EAEAQAAEDAgMECQIDBQgCAwAAAAEAAgMRIQQSMQUGQVETImFxgZGhsfDB0Qcy4RRCUpLxIyQzYnJzgrIVokPC4v/EABsBAAIDAQEBAAAAAAAAAAAAAAABAgMGBAUH/8QANBEAAgEDAQUFBgUFAAAAAAAAAAECAxEhBAUSMUFRE2FxkaEUgbHB0fAGIjJC4RUjJFLx/9oADAMBAAIRAxEAPwDJJlK3d6pZPFQMgRUHBEUXIGgdE+ROFJBK4PIiz/mPH5zUVN5Bvp7IFcH0dRXS9L/dCc0hWWt8q94ScKE+ItS3AJDUik4qQcrBh0rQnsIBvoaID4xWgN+23qkWXTJJ1C41UkxEmu8E5apdEac7V7VIRX4g8qIIXK0DesO8e6IBQpxGQbjiPdO8dbx+qCTZKDKTeo7Ra6acEE8RzGviFKAkB3cPQhNJHUBwF71omR5gWG9dff58qrsbqgEKgH3uPHQo0UhFKX9D+qSHONy6x/29UnsBseNf0UGSA/rqovfTTVSKbO5GHCjKDrVSdDysU2Flq3tFR61Vgn2qhDk3c5xcRZ3greFkqPlfFSmhrflftVduHOrSQfRLgyTaki6mDLlC/aKDrC6eGcElSuVbr4hHRBVw4jX5b1VwIUrK24FDCLIHSoQJIhWvE8PqEd0RANFVidXX4a+90mWQ6oHMTQo2HkqAONExA6wNdLHinbEKDu1USbatYJE0Vd4IE7MrgR87E0UuV5B4q5I0HL3/AET4kX+VgZnDKkljIuPmkhkoWsMmSz+SWfsQRJZ072j5ohmnPzUoga9l/ZAWGER+WSLUmvpfXnzuitoAL63/AEQDApIj6dngo0HPzQFxmlEc4VNwfD6q3s/ZMsgORhPb+7/NourFuTK78xY3xLj6Ci5quro0sTmkddHQ6ivmnBtdbY82ZvGsHV4W439UJuEc649wtk7cKovMfBn/AOkIbjSMPUlaRxqC2vlVcy2npW7b/o/odr2Proxvueq+plI8P2kGtKfcJGE8v5fsu3i93sQw1dHmA4s63oL+i55cam1e7Ud4/Rd1OrTqK8Gn4Hm1adai7VIteKsUbjQ/QpzOQQDp3fdWn5XCnHtsgnDOtcU5G9e7gplaknxIsfUkA680aFrTSoNfTVVhCM3WBA5jS/erEzKOBBqNRxpQjghDl3EWWLhzBF+9EIo0VNDU0obcEISEOJ1AOh0UppWuNRUc+ITI2GewVFb31BumDABZS6tGioqbjUcTxRXQ2+e6AbBai6DI3t8/oUYKMrK1QEXZkIpaG/r9Cro7FzYgfBWozTTy4IQ6kUWQ7mpRvBFfJU5Jjx/TzUsI+lvKv0PFO5W4YuWXxVtqqJYWucOyo81fBUH0qK8iPY/dDFF2Hjn5p+lBNvlUzmKlIC024ovYFFNnRKqSQ3I5kHy1qOKnh8TUdaxSEgzeB9eRQ8hFOLZXe0gU1FPopwOtb5fijOZVDw2HtXikS3k1kg+MF3gLJntIII0Ck49a+uilnGjkDyFmeMqSFOwUCSGEYqxAAc/NSZDWt9PFP0gtb2TstWgr5IFdgjFyofnIpM6rhWyKYh2j19FHKRo7z/WyB3ICTtr4fUqcxGVp010UXA8W+It6iytbN2a7EPDGVHE1u1o4klRnNQi5SeEThTlUkoxV2yGz8A+Z+SO58qDmeQW22NuYxpGcdLJyp1R3N495Xa3c3bDW5IxQC73nieZ5nkFr8NhWRNo0d5/ePefovAnXrax/ke7T6839/dzY6XZtHSJSqren05I5GG3eNBnIaOQufsFbbsmIcCe8n2CuvequLxTY2lzzQD17AOJUY6WjDEY3ffk9CVebV5Oy8iBwUf8AA3yQ34CM/ugd1QuRNvZfqx27XX9BZXdm7bZNYdV2uU8RzB4qdTS2V3BW8EU09ZCUt1Sz7xpdlj90077+q4m1t3Y5P8Rgrwe2zv5h9VqXITxVec6Si96m919x3NqpHcqJSXeeTbZ2BJBf88f8VK0/1cR3rlsp26GwuPuvW8XgxQ2qDqDe31C8/wB5d3RF/aRjqVuP4K//AFr5L19DtFzl2Vf9XJ9f5MttTY6pRdbT/p5rp/HwM/FAHVGYg8AaGncpGHmNLW+6hG/rkdh9lYj8l7aM3JsGWaoU0duVv6qy/uUmtBGvmiwlKxTjHDVtK3oR+iNFxpUXpzHkgSR0IsbilRdHArXxrwNx91EseUPkBpcVKhIyhUgy3hppoeaHiC65HOlNddEyCWQTOKIB9UFjqEginOn2Rw35+iSJywDIsoR3PL28kYhKIC/enYFKyCtmIF0B8tXA6e3mjhiryCjhbXkhkY2uWw/mkQHUBvcenwIMdQPnshyS8rU8vuEXEo5wXTGCKKkWFjiBoVdY+oqndQkJ2IxlYEHDjYqWGkq1EkjqFUw4cCeVfugMSRPEwVcO72QpY6Ds4dnipPxXXHDh5qczatSJJtWuD6SgTqUsAISQNboMtKZOCnzoAbMVLMSKKNRy8kSADMLoAFGw1Fj4alem7sbCLGtYP8R13nl48gFkt09nZ58xNWs61OFa9X7+C9W2LBlYXcXaf6R9z7LwtoVHWqrTLgsy+S++vcazYmnVOm9VJZeI/N/fR9TpQxNjaGt0HmTxJ7UznqJco1TlNJWXA9S2bscrMb1znOxvANzeJJHsPVaaqz29mEc9maIZpG16vMH6jkq6deFOac3ZHPrISlRagrmYlkAFSaDmbBUGbeZHI1zSSQ4EZe+4qeYsuLjJJHOPSVqOBtT/AI8F2d2N23yyNke0iJpDqm2ci4aOYrqV6eorwpU3Obx8TKUalWvVVOks38u/uPRnYzs9UJ2K7PVItQ3BYL2uq+Z9FjCI5xI5Kji4muqKVBFCDoa6hWXBCcFPtpS4l0Yo8y2pghh8Q5hFWu6zHUvlvbvFx4KtE8GpGi2u9myulizAdaOrx3EUePK/gvPcHJStOS3GztV7RRUnxWGfPNraFaau1Hg8r6e4vOuUgNfrZIOT5/avNeieMDkZcUJHHyFfFSkdW9iOzVem7ibJwzcJE6eNjn4mRzY8zQ40DXUAJ0qGPPiFgto7JdFiJYACS2QsaBcuqepQcyKJHTU08oU4zfM57TbxPsmmu08Caadi0U+4eOZEZHRANaC89ZmYACpJbXlW3Yg7M3QxmJjzxREsIsXFrA7/AE1Nx6IIdjUTtuu/gZ5pzVHMNPiKVRjD9dNLaeitt2DOMT0Bid01bMpc8a8iKXrourtLczGQRmSSOjBqQ5ppU0FgeZGiEgcJu9ovHEzmJaaW5H7qtDJQ0PFbFn4f457A7oaWrQuY11xT8pNrc1x9kbsYnFkiGPNlGVzjRoaQbDMTSvYkyUaU+Di89xRCZwuO9dTbG7mIwpAmjLa/lNnNN70cDroaI26eFxLsRXDwsmyir2yBhYWk8c+nC4umQjTlv7j4/fI4rggTN4/ofNa/fbYMkb+l/ZTBG6gID2yRh55FoGQHkfBZVzahDCUHTlZkYqj58BUemOYV4cvqEUt+ahAmGn9R+iQlZvJ0GurdQa4GvegEkaKvFiKOvx807kFDoGxWHqaj9ULOQKGtAb87I02JFuKZrgRz4eh0KRYr2yEgkBFvngkpfswpQJJlbsCNK/LKLm0709uXumLR2+6RIiSpNmpwHqExZ2/RPGzrDv7EDwbncjDf2BdxkeT5dUetV6KwUAA4CnksjuvCBFAOxp8+t9VrMyytOe9Wqz77eR9DpQ7PTUoL/VebJ1T1UKqMstBVSqVFFNslYjiJ6WGvsqhtc6C5J9yUgarKb87ScMkLTQOGd/aK0aO6xPkvAhGev1Cgnb5IhrNTHR0HVeberOniN58GHULg4jiGFw/mp7LpYPGxytzRuDh2cOwjULy0NV3Yu0XQTNcDYkB44OaTQ1917VfYUFT/ALUnvLrwfpgy2m/EVR1UqsVuvpxX1PSnBDcEZyG5ZaLNxFgHBCcEZyE5XxL0V5Bz049y8vxGzeimkZ/C5wHdeh8qL1J4WG3sipiz/mZG7zYB9FqNgz/NOHcn9+ZmvxJD+zCfR281/BxHAe48Clh8K58jWMuXkMA7XHKPdMreyNpHDzMla1rnMOYB1aVpQG3LVagxcXlX4Hqm29iNz4NrMVDCMJlcGPIq4jKKnrCgLWn+YqeJ2WwbZgmtllheW9skYABB4/2bv/VeSbw7SfipnzSAZnUqBoAAGgCvCgXWdvriHw4ePqNOHLTHI0HpBlblFb0NjQ2ug9X2uk7trmmvd8MBd69r4j9txDHySNGZzMuZwb0egAaLULVut75MLHHhxNNiIWNb/Z9AKN6obQk0/MBSgWTxP4lTyRuY+KAlzSwuLTWjhQ2rbVB2Z+IeIhibE5kczG0DekFS0CwHaB2plUa9JOSvfe6rh6naxv4g4QY3Dzxh8gbFJFKS3K/K4sLXCtjcP8yi7TwMM8MmNws0rgx4kkikLsjixzXltDpqCNQsk/8AEGT9s/aOjgqIzCGlhDcla89eFeSt4/8AEXEStawMijja5ryxjeq8tIcA6/5agWFKpJk514tPfd+mOfXibAYjDbVf/ZTTwYhrNASGgVvUCxuaWIKpYwOg2G0REg9IWylhoa9K9rrjtDR3UXGxP4n4jKQyOGNzhd7GnN3ip176rk7u77z4Vr2DLJG41LJRmbV2pB1vaqdxPUU3fOWmm0rcbcr+ZrJpXSbAzTEucHDoy67jSTK251tmHcuLudsETdPM6WSKKJnX6IkSPF3ZbcKCvkqm8G9k+LDWvysjbdsbBRtdKnnbyVfYu9M2Cc50WUh1A5rhVrqadoNzftQc7rU3Vi3dpK3j3m4fPDLsbFdCZiwVA6dwe4OBjdY8rg+a8rmhNbH7ea2O0t/ZpoXwiOGNjxR2RpBOhteg05LLSixQyGorRnKO7mytwsVo5TxQsRKLI5NvlOYQJYmn5e1Sosqja5Nxv85IbgC4AjxFj4qRYQBx09kEONRXtF+79UmSigmbQfPuFJwoLUodf6/eijJTx/onQBbhktfVJVo32+6Slcqcck8h5JNbU0TKbJKFIBjEUwaARWo8FNzRrX2PsllPA+6YXPSt2MQHRQOHJo/l6v0WpzLBbmYomDKSKscfI9YetfJbhslRXndZC3Z1qkO+/mfSNPLtdNSmv9V6BsyrYmSppyRMyp56mq4NdU/Ju9S+Ec3DNWH36P8AeW/7Y/7OW2aVhd/Hf3lv+2P+zktir/LXgzxfxAv8N+KOGHJmuuO8e6CHp2OuO8e62rR8+jH8yPX3IblIlDcV8yij6/FA3ITkRxQnFXxL0CkKxe+Z/vbRyihr4tr9QtmWkkAamw7zZef73YnNtCcgGjXCMa0IjDWVHA/lK1GwoPenPuS8/wDhnfxHJdhGHV38l/Jy12tz9kMxWLZFJmykPJymh6rSRehXD6Qc6dhWo/DR4/8AIx/6ZP8AoVqDGUI3qRTXNHL3k2YIcTPFGHFkbi0VuaUGpAXPZEcoNDQ6GhofHivVt3XtOP2uHDM0FmZvBwyyVB7wq+6e8p2lhcXHNHG1jGdQMFAGubJlFDxbkF0HY9Gpc7XvZW6XOBuluvA/Dy4rFF/RRkgMZUE0AJNrnUAALg7XjhdO79lY8R9XK11S/QZqi51qvQtibzzHY8k/UzxdRnV6tGCMCorc3KA/bDsNs39ta1n7TiXhzn5bDMXUAHINbpzJTHKhTcIpO2N5u2fj6Hk+IwxbJQgjsIIVvoDWgBrQWpfTkvQ9vSjG7JZi5GtbNHIAXAUzDpAwjuIIPeF1N+96HYN0fRRsMksZDnuBJDGmgaKdrnFKxCWmW7vOWEk+HU8pkY51BQ/5bG/dz8FVDXB+XK7N/CK1/lN16ztDbzsHsrBSxsY6TIxjXPFcgLKuI0ucoCNvbvMcNFhsVHFEZ5mgF7hUtZlbIWA66uCGiS00Ip3lwSfDqeTNe8WcL8jYpYvPQZmlo7QQD4lepb44WR+MwEuGY3p3guuOqQ0Nd1zyALrrtbLEsxlgxk2Fnq2joowczDUA1rwv3g0RYI6NObjfwdscL9TxrDuLrAVNrC9bcgr2BjiEzBiekbGSc2UdfQ0oD20HitrsNrdn7KOJja100j8uZwrQZzG0dwDSacSVycDt3aGNxkDohEZYmvpmbRga4Uc5/dUUpxomUezxjKKby7O1r/Mp7SwGzBE98cmKZJlIjikjpV3Cr6ULfFZTIXGjQSeQBr6L2jDB+Iw+JixU2GxOVp/wR1o3Ud+bhUEChHIrgS4w7M2RBJhwwTTlpc9wBPWBeR4AAAaJHVU0yb3uCtfC7+l38TzuRpbqCOwoQjv3X+eS9F3naMZsmHGva1s4LQ8ttmBeYiO0Vo4V0uvOWP6x8uXNI46tJ0nZO+LinibWp/RMWkUtbzRJdCnQU72CvXVMrAiB/WySLD3kMkj0I1BPkUNlEyFxs/yiQk7E7YzW4SLQgMHZ3T2pknymzZOr/wAv3ft4r0nBzWpy9l421lwRUH5depbFle6ONzxRxaC7xCze1qXZ1Y1lzw/qbPYGo36UqD/ble/kdl77FVmuUpH2KEHLO6p3aNJGOA4csJv67+8t/wBsf9nLbhyxG/8AARLG/wDdLcvi0k08j6Lp2PZapX6M8Tb0G9G7dUZvOpMdcd491XzI+AgMkrGN1c4D1ufKp8FtJNJNswMKblJJHr5coOcmLlAuXzVI+spCcUJ7k5KruJc4Nbck0txPJXwjctWAkeKETJcQ78sLS4drz1Y2/wAxHkvJ3vfWrnVcSSTpWpBr7ra/iFtPI1mEjIOQiScgi8tOqzuaPU9iw2VxoMvPgVvNn6b2eiovi8v77j5/tnVrU17R4Rx9RpZTcEVuRcfVdbc3bceExjJpA4taHghtCes0gakLkysOel7u9CeCk6Dv8Qu48qEtxpo2myt/sPFicfK5suXE0yABtW0a8dbrW/MNKrm7ib2RYOPEtka9xma1rcgbYgSC9SP4gsxJFQcD3J8Mwa0QX+0yVpdL+pqtj70sj2VNhHNeZJHEtIy5KHJqa1/dPBG2JvpAMIcJjonviBqx0dMzb5qXI0JNDXiQswFJ0VlIpWpkmn3W9x396N94n4ePCYON0cDHBzi8jO8g5gKVPE1JJuaKW++90ONfC6JrwGMcDnDQal3ChPJZDEsIdw4ewUmx2Fuajdlk67nGz529DYbc3rhmwGFw4a8Piy5iaZTRhbahqblC3u3vhxWHwsUYeDCC1xeAAeo1nVIJ4tOqzDIAb3tfsshywilQTzpSvHmm2xds3dPmkvI9Gxn4iR9NhJYo3noWOZIHZRmD2tacpBN+rW6s4XfjZuHkkxEcOIEslcw6uU1IcaVdQXHJeawQupqFGfMB9k7klqqm9y8vceiblbwsmZ+xTxh8Uhc9pqBkuXmpNLAioIvVGl2xh9m4xnRYaVgLHNkEhFXtcQ5jmHMQaFp4rAbI2v0Dg4xxyWIyysztudcvNW9vbclxEgc/LXK1jGsAa1rRo1rRoEXDt2oJfuTw7LgbPB727NwzJv2aGcOmBDgS3LXrUpVxoKuK5mA3rwz8GMLj4nyRsIMb4z1hStBqLipFa6FYyGYizte1EmIv3fSqLkPaaikuHljJqt5d6I5sPFhsLG6LDx0IDj1nEVpWhNrk6mpKx0rSDTndWYnVaDVRkPWHihlMqspyvIDIfb1UxJYVvbVNJcFEZoPBIi3gHBJzTqAjHunQJpFrprDRCqc3BMXdUd5UTIdeKYkgsgrcH3+igQ7+L1+6j0vcmdMflvVA0mXdk4R8szGWIJ62h6ou70XqEAoPnBef7oSsY6WRwcS1goGjM6hdRxA40t5rvN2xipurh8OQP4pbf+v9Vl9qSlUrqK4RXqzc7Boxp6Z1Ocn6LH1NC+WvckHLPYjd59M+NxFB/DUMb+vgFZwWMaTlw8gky/8AxvLs1ObXnrU76juXn1NnV3Hf3X5fb9LHse2UFPs95X8TthyDjsGyZhZIKtPmDwIPAhVf/KsbaTNGf846vg8VafNWo8Q135XA9xB9l5u7KD3lg6JQjNOLymZWb8P+t1Jur/mbUjxBuu1sPduPDXBL5DbMbUHJo4e66mZDfiWjVwHeQuqrrtTWjuSlj3fI4KOy9LRn2kIZ94cuUC5Un7VZo2rj2fdFwuzJ570ys4k2aB2kqmnp5zdksnfKUYq7ZF+ILjlZcm1R9Ets7Xbs6KgIOLe3qCx6Fp/fd/m5D9VW2rvXBg2lmFpLPoZSKxx88o/ePbp7LzzF4l0jnve5znuuXOzEknWtlqtn7MVFqpV48l08e/4GT2ptlSTpUH4v6AMVKXVJJJJJJNySbkkoMTyDUWTytblqHIDDfVe1cy6WCycU4kE8D3KfRitsw42KrB9tUsx+UQFizkd/Ee4iv3UmkV8tLXpeypmV3BJkpHBFxODsXqDmptYKeKG2dp4KZkbRSKWmBlaC4fdPkFaU0FePGlUGfECoIvb6/oixSA3qNKca1okW2aQg+hp694UqCwJFb+9UKRuY2vbtUslHA9o4HlzQIshPLGC34EwTu/KVIp4MqRt6o8fdKVtaJRu6vik7h84qJdzIsYSTU8TxRnx0INAbXr3U4KDDr3/ZFcLd4I+yBNu4KJhAPy6aprfU29ERr7f0UXHT5wQO+RZ6j3808c1BdLh85pmWCBYGDwSkna0XSQGBz+Ud5UET93x+iGgEJMnSqgZd2LtR+Gl6WPLUC4cMzSDYtLeIK0G0PxGxb25WdFDz6FtCf+Tq0WRzKeYlKyvfmWxrVIR3YyaRbmxL3uq8ucTxcST5koMryHAgkGgIIsR4oeYoho6l705KRRm9zvYLfGZjWh4bMDbr2d/MPrVdGPbeBf8A4kEkZ5tDXDzaQfRY57hlAF6Ia56mmpVHeUVfrz81k9ChtLVUVaM3bvyehRu2aR/jub2Fs9fQFOdobLYf8R8h/wAsb/d9FgwbCxP9ShSNNfAGhvrY2VP9P06/b6v6nX/XdW8XXkbnEfiDh4hTD4XMeDpnCnL8jfus1tre/FYq0shycI2dSMf8Rr41XHcKHSiZpXTCnCmrQSXgcNbWVq/65NhWuOU9418UmykcAkzR3h7qIVhxg3TEDQagqIOYiyK7RShCViW9ZEWwiicwjkiqJTIXZTmw9NENoqr5CrxtuUrFsZ4EIu9SfHrcqZTlOxG7KstQB4+6nh4yR4j2KJMyoHj9FZhhOXySSyNzwBbh7cD4ILn0OgGn8XLlVXQKcEHFQ6GnJNojGWcgmvIJUnzGh7uHeEnmpSaLHuP0QPHEHFIaWr8qiSSGgt6KeCZYqw0e31QkKUkmURLQ6cvZHkcSG9ulxzSjiAr4KbowTfs9vugG1cC0kVB9vsmlOicssDzTllh4ceaAEHjLx9Emusp5LINECwwjJLp0oYqpJkW0OPynvHsoKQ/Ke8KCRJCSqko1QMRKkChkpVSHYKpw/mCEHKQcmRsIpJ+kPMogrrmHmgRLKQ3l/VV5X1cKX0+XVmSZ1AAW1NePDmFSlLhQ1HgQUMcUGlNhzvy+6GChftDq6+yLFKSaV9AkT3WgrDZ3cPcKIKLkPP0CHk+UKZAi42TwuTdCTavLgaeaiyI68Oy6B2wWUwHvRQbJ1qKRdTtpyv6JkbMVLeNENobc8BWvbSn3UX5jYU1rX9E3PSl7VN9CVG5NRCuYL9lPVT6IV9PZVo5i6vbRHLzrQCl+NymJpoG9ooKnU000R49PP0NFTcHU4GhzW1TtxDhyuSeNRU3CVyThdF4x6+nlVCxOmptT1N0KTFuvYakfRV3yE1rxAHkU2yMYO5d6LtOvpb7p+i7TrT3A9vVVGSuNdL/p9giOkd2a1+qBtFiCOx+XoCitbb5oqcJcQKEckfrgajgmiuSyMW315e5qpFthfvtyVcE6V51051RX5qaoGNkr/T52+SfLax+fChRtJ4+3ziUSQupr6hIb4hAO1C6Lt+fKKTKga+oUGg8/VAkFiFOKSgNdUkyLQzfynwUEkkiaIpkkkiQxTFJJAxJ0kkASKk78o7/oEkkyI0usnziEPEat/wBISSSJoC7VJmqZJInyLIKiTdJJSK0Rrqo1SSSJhmC5RCEkkFbAShQHFJJJli4FiBFSSUimXEozG6i1Mkol/INNqe8qBSSQJFiEWVvDtFUklJFMuIwsbdvujMTJJorkRDRm0UJkkkACh4p5dEkkE3xGTBJJICJSSSQTR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92696"/>
            <a:ext cx="8892480" cy="388119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83772" y="511786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hlinkClick r:id="rId2"/>
              </a:rPr>
              <a:t>Link para o </a:t>
            </a:r>
            <a:r>
              <a:rPr lang="pt-BR" dirty="0" err="1" smtClean="0">
                <a:latin typeface="+mn-lt"/>
                <a:hlinkClick r:id="rId2"/>
              </a:rPr>
              <a:t>VCE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2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l"/>
            <a:r>
              <a:rPr lang="pt-BR" sz="3600" b="1" dirty="0" smtClean="0">
                <a:solidFill>
                  <a:srgbClr val="002060"/>
                </a:solidFill>
              </a:rPr>
              <a:t>Alguns exemplos do portfólio de produtos</a:t>
            </a:r>
            <a:endParaRPr lang="pt-B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3557762" cy="498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270892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LISTA DE TERMOS </a:t>
            </a:r>
          </a:p>
          <a:p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   CONTROLADOS</a:t>
            </a:r>
            <a:endParaRPr lang="pt-B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169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TAXONOMIA - PORTAL TCU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53958"/>
            <a:ext cx="2736304" cy="46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 Explicativo 2 8"/>
          <p:cNvSpPr/>
          <p:nvPr/>
        </p:nvSpPr>
        <p:spPr>
          <a:xfrm>
            <a:off x="4572000" y="2132856"/>
            <a:ext cx="4068960" cy="30963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287"/>
              <a:gd name="adj6" fmla="val -543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943371" cy="159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525483" cy="50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4336155" cy="50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l"/>
            <a:r>
              <a:rPr lang="pt-BR" sz="3600" b="1" dirty="0" smtClean="0">
                <a:solidFill>
                  <a:srgbClr val="002060"/>
                </a:solidFill>
              </a:rPr>
              <a:t>GLOSSÁRIOS TEMÁTICOS</a:t>
            </a:r>
            <a:endParaRPr lang="pt-BR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37433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7675240" cy="27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TESAURO DO TCU </a:t>
            </a:r>
            <a:endParaRPr lang="pt-B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ESTRUTURAÇÃO WIKI CONTROLE EXTERNO </a:t>
            </a:r>
            <a:endParaRPr lang="pt-BR" sz="3600" dirty="0"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71600" y="834971"/>
            <a:ext cx="6893351" cy="5273751"/>
            <a:chOff x="251520" y="834971"/>
            <a:chExt cx="6893351" cy="527375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834971"/>
              <a:ext cx="4958730" cy="92291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1757889"/>
              <a:ext cx="6893351" cy="4350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5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60840" y="404664"/>
            <a:ext cx="8229600" cy="764704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</a:rPr>
              <a:t>Integração e uso do </a:t>
            </a:r>
            <a:r>
              <a:rPr lang="pt-BR" sz="3200" b="1" dirty="0" err="1" smtClean="0">
                <a:solidFill>
                  <a:srgbClr val="002060"/>
                </a:solidFill>
              </a:rPr>
              <a:t>VCE</a:t>
            </a:r>
            <a:endParaRPr lang="pt-BR" sz="3200" dirty="0" smtClean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60840" y="1268760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Repositórios institucionais, </a:t>
            </a:r>
            <a:r>
              <a:rPr lang="pt-BR" sz="2600" b="1" dirty="0">
                <a:solidFill>
                  <a:srgbClr val="002060"/>
                </a:solidFill>
              </a:rPr>
              <a:t>livre </a:t>
            </a:r>
            <a:r>
              <a:rPr lang="pt-BR" sz="2600" b="1" dirty="0" smtClean="0">
                <a:solidFill>
                  <a:srgbClr val="002060"/>
                </a:solidFill>
              </a:rPr>
              <a:t>utilização e acesso: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	- </a:t>
            </a:r>
            <a:r>
              <a:rPr lang="pt-BR" sz="2600" dirty="0" smtClean="0">
                <a:solidFill>
                  <a:srgbClr val="002060"/>
                </a:solidFill>
              </a:rPr>
              <a:t>Biblioteca </a:t>
            </a:r>
            <a:r>
              <a:rPr lang="pt-BR" sz="2600" dirty="0">
                <a:solidFill>
                  <a:srgbClr val="002060"/>
                </a:solidFill>
              </a:rPr>
              <a:t>Digital do </a:t>
            </a:r>
            <a:r>
              <a:rPr lang="pt-BR" sz="2600" dirty="0" smtClean="0">
                <a:solidFill>
                  <a:srgbClr val="002060"/>
                </a:solidFill>
              </a:rPr>
              <a:t>TCU</a:t>
            </a:r>
          </a:p>
          <a:p>
            <a:pPr>
              <a:buNone/>
            </a:pPr>
            <a:r>
              <a:rPr lang="pt-BR" sz="2600" dirty="0" smtClean="0">
                <a:solidFill>
                  <a:srgbClr val="002060"/>
                </a:solidFill>
              </a:rPr>
              <a:t>	- Wiki de Controle Externo </a:t>
            </a:r>
          </a:p>
          <a:p>
            <a:pPr>
              <a:buNone/>
            </a:pPr>
            <a:endParaRPr lang="pt-BR" sz="2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Sistemas corporativos, utilização restrita, livre acesso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	- </a:t>
            </a:r>
            <a:r>
              <a:rPr lang="pt-BR" sz="2600" dirty="0" smtClean="0">
                <a:solidFill>
                  <a:srgbClr val="002060"/>
                </a:solidFill>
              </a:rPr>
              <a:t>E-Juris (</a:t>
            </a:r>
            <a:r>
              <a:rPr lang="pt-BR" sz="2600" dirty="0" err="1" smtClean="0">
                <a:solidFill>
                  <a:srgbClr val="002060"/>
                </a:solidFill>
              </a:rPr>
              <a:t>Seses</a:t>
            </a:r>
            <a:r>
              <a:rPr lang="pt-BR" sz="2600" dirty="0" smtClean="0">
                <a:solidFill>
                  <a:srgbClr val="002060"/>
                </a:solidFill>
              </a:rPr>
              <a:t>/</a:t>
            </a:r>
            <a:r>
              <a:rPr lang="pt-BR" sz="2600" dirty="0" err="1" smtClean="0">
                <a:solidFill>
                  <a:srgbClr val="002060"/>
                </a:solidFill>
              </a:rPr>
              <a:t>Dijur</a:t>
            </a:r>
            <a:r>
              <a:rPr lang="pt-BR" sz="2600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pt-BR" sz="2600" dirty="0" smtClean="0">
                <a:solidFill>
                  <a:srgbClr val="002060"/>
                </a:solidFill>
              </a:rPr>
              <a:t>	- Sistema Orientar (Ouvidoria)</a:t>
            </a:r>
          </a:p>
          <a:p>
            <a:pPr>
              <a:buNone/>
            </a:pPr>
            <a:endParaRPr lang="pt-BR" sz="2500" dirty="0" smtClean="0"/>
          </a:p>
          <a:p>
            <a:pPr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Uso externo</a:t>
            </a:r>
          </a:p>
          <a:p>
            <a:pPr>
              <a:buNone/>
            </a:pPr>
            <a:r>
              <a:rPr lang="pt-BR" sz="2600" b="1" dirty="0">
                <a:solidFill>
                  <a:srgbClr val="002060"/>
                </a:solidFill>
              </a:rPr>
              <a:t>	</a:t>
            </a:r>
            <a:r>
              <a:rPr lang="pt-BR" sz="2600" dirty="0" smtClean="0">
                <a:solidFill>
                  <a:srgbClr val="002060"/>
                </a:solidFill>
              </a:rPr>
              <a:t>- Tesauro de Contas Nacional (parceria TCU/</a:t>
            </a:r>
            <a:r>
              <a:rPr lang="pt-BR" sz="2600" dirty="0" err="1" smtClean="0">
                <a:solidFill>
                  <a:srgbClr val="002060"/>
                </a:solidFill>
              </a:rPr>
              <a:t>TCDF</a:t>
            </a:r>
            <a:r>
              <a:rPr lang="pt-BR" sz="2600" dirty="0" smtClean="0">
                <a:solidFill>
                  <a:srgbClr val="002060"/>
                </a:solidFill>
              </a:rPr>
              <a:t>)</a:t>
            </a:r>
            <a:endParaRPr lang="pt-BR" sz="2600" dirty="0" smtClean="0"/>
          </a:p>
          <a:p>
            <a:pPr>
              <a:buFont typeface="Arial" charset="0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hQUFRQWGBUUFRcVFxQUFBQXFBUVFBUUFxQXHCYeFxkjGRgUHy8gIycpLCwsFR4xNTAqNSYrLCkBCQoKDgwOGg8PGikkHyQsKiksLC0qLCwtLCksLCksKSosLCwsLC0sKSksLCksKSkpKSwsLCopLCwpLCwyKSwsLf/AABEIAKIBNwMBIgACEQEDEQH/xAAbAAABBQEBAAAAAAAAAAAAAAADAAECBAYFB//EAEAQAAEDAgMECQIDBQgCAwAAAAEAAgMRIQQSMQUGQVETImFxgZGhsfDB0Qcy4RRCUpLxIyQzYnJzgrIVokPC4v/EABsBAAIDAQEBAAAAAAAAAAAAAAABAgMGBAUH/8QANBEAAgEDAQUFBgUFAAAAAAAAAAECAxEhBAUSMUFRE2FxkaEUgbHB0fAGIjJC4RUjJFLx/9oADAMBAAIRAxEAPwDJJlK3d6pZPFQMgRUHBEUXIGgdE+ROFJBK4PIiz/mPH5zUVN5Bvp7IFcH0dRXS9L/dCc0hWWt8q94ScKE+ItS3AJDUik4qQcrBh0rQnsIBvoaID4xWgN+23qkWXTJJ1C41UkxEmu8E5apdEac7V7VIRX4g8qIIXK0DesO8e6IBQpxGQbjiPdO8dbx+qCTZKDKTeo7Ra6acEE8RzGviFKAkB3cPQhNJHUBwF71omR5gWG9dff58qrsbqgEKgH3uPHQo0UhFKX9D+qSHONy6x/29UnsBseNf0UGSA/rqovfTTVSKbO5GHCjKDrVSdDysU2Flq3tFR61Vgn2qhDk3c5xcRZ3greFkqPlfFSmhrflftVduHOrSQfRLgyTaki6mDLlC/aKDrC6eGcElSuVbr4hHRBVw4jX5b1VwIUrK24FDCLIHSoQJIhWvE8PqEd0RANFVidXX4a+90mWQ6oHMTQo2HkqAONExA6wNdLHinbEKDu1USbatYJE0Vd4IE7MrgR87E0UuV5B4q5I0HL3/AET4kX+VgZnDKkljIuPmkhkoWsMmSz+SWfsQRJZ072j5ohmnPzUoga9l/ZAWGER+WSLUmvpfXnzuitoAL63/AEQDApIj6dngo0HPzQFxmlEc4VNwfD6q3s/ZMsgORhPb+7/NourFuTK78xY3xLj6Ci5quro0sTmkddHQ6ivmnBtdbY82ZvGsHV4W439UJuEc649wtk7cKovMfBn/AOkIbjSMPUlaRxqC2vlVcy2npW7b/o/odr2Proxvueq+plI8P2kGtKfcJGE8v5fsu3i93sQw1dHmA4s63oL+i55cam1e7Ud4/Rd1OrTqK8Gn4Hm1adai7VIteKsUbjQ/QpzOQQDp3fdWn5XCnHtsgnDOtcU5G9e7gplaknxIsfUkA680aFrTSoNfTVVhCM3WBA5jS/erEzKOBBqNRxpQjghDl3EWWLhzBF+9EIo0VNDU0obcEISEOJ1AOh0UppWuNRUc+ITI2GewVFb31BumDABZS6tGioqbjUcTxRXQ2+e6AbBai6DI3t8/oUYKMrK1QEXZkIpaG/r9Cro7FzYgfBWozTTy4IQ6kUWQ7mpRvBFfJU5Jjx/TzUsI+lvKv0PFO5W4YuWXxVtqqJYWucOyo81fBUH0qK8iPY/dDFF2Hjn5p+lBNvlUzmKlIC024ovYFFNnRKqSQ3I5kHy1qOKnh8TUdaxSEgzeB9eRQ8hFOLZXe0gU1FPopwOtb5fijOZVDw2HtXikS3k1kg+MF3gLJntIII0Ck49a+uilnGjkDyFmeMqSFOwUCSGEYqxAAc/NSZDWt9PFP0gtb2TstWgr5IFdgjFyofnIpM6rhWyKYh2j19FHKRo7z/WyB3ICTtr4fUqcxGVp010UXA8W+It6iytbN2a7EPDGVHE1u1o4klRnNQi5SeEThTlUkoxV2yGz8A+Z+SO58qDmeQW22NuYxpGcdLJyp1R3N495Xa3c3bDW5IxQC73nieZ5nkFr8NhWRNo0d5/ePefovAnXrax/ke7T6839/dzY6XZtHSJSqren05I5GG3eNBnIaOQufsFbbsmIcCe8n2CuvequLxTY2lzzQD17AOJUY6WjDEY3ffk9CVebV5Oy8iBwUf8AA3yQ34CM/ugd1QuRNvZfqx27XX9BZXdm7bZNYdV2uU8RzB4qdTS2V3BW8EU09ZCUt1Sz7xpdlj90077+q4m1t3Y5P8Rgrwe2zv5h9VqXITxVec6Si96m919x3NqpHcqJSXeeTbZ2BJBf88f8VK0/1cR3rlsp26GwuPuvW8XgxQ2qDqDe31C8/wB5d3RF/aRjqVuP4K//AFr5L19DtFzl2Vf9XJ9f5MttTY6pRdbT/p5rp/HwM/FAHVGYg8AaGncpGHmNLW+6hG/rkdh9lYj8l7aM3JsGWaoU0duVv6qy/uUmtBGvmiwlKxTjHDVtK3oR+iNFxpUXpzHkgSR0IsbilRdHArXxrwNx91EseUPkBpcVKhIyhUgy3hppoeaHiC65HOlNddEyCWQTOKIB9UFjqEginOn2Rw35+iSJywDIsoR3PL28kYhKIC/enYFKyCtmIF0B8tXA6e3mjhiryCjhbXkhkY2uWw/mkQHUBvcenwIMdQPnshyS8rU8vuEXEo5wXTGCKKkWFjiBoVdY+oqndQkJ2IxlYEHDjYqWGkq1EkjqFUw4cCeVfugMSRPEwVcO72QpY6Ds4dnipPxXXHDh5qczatSJJtWuD6SgTqUsAISQNboMtKZOCnzoAbMVLMSKKNRy8kSADMLoAFGw1Fj4alem7sbCLGtYP8R13nl48gFkt09nZ58xNWs61OFa9X7+C9W2LBlYXcXaf6R9z7LwtoVHWqrTLgsy+S++vcazYmnVOm9VJZeI/N/fR9TpQxNjaGt0HmTxJ7UznqJco1TlNJWXA9S2bscrMb1znOxvANzeJJHsPVaaqz29mEc9maIZpG16vMH6jkq6deFOac3ZHPrISlRagrmYlkAFSaDmbBUGbeZHI1zSSQ4EZe+4qeYsuLjJJHOPSVqOBtT/AI8F2d2N23yyNke0iJpDqm2ci4aOYrqV6eorwpU3Obx8TKUalWvVVOks38u/uPRnYzs9UJ2K7PVItQ3BYL2uq+Z9FjCI5xI5Kji4muqKVBFCDoa6hWXBCcFPtpS4l0Yo8y2pghh8Q5hFWu6zHUvlvbvFx4KtE8GpGi2u9myulizAdaOrx3EUePK/gvPcHJStOS3GztV7RRUnxWGfPNraFaau1Hg8r6e4vOuUgNfrZIOT5/avNeieMDkZcUJHHyFfFSkdW9iOzVem7ibJwzcJE6eNjn4mRzY8zQ40DXUAJ0qGPPiFgto7JdFiJYACS2QsaBcuqepQcyKJHTU08oU4zfM57TbxPsmmu08Caadi0U+4eOZEZHRANaC89ZmYACpJbXlW3Yg7M3QxmJjzxREsIsXFrA7/AE1Nx6IIdjUTtuu/gZ5pzVHMNPiKVRjD9dNLaeitt2DOMT0Bid01bMpc8a8iKXrourtLczGQRmSSOjBqQ5ppU0FgeZGiEgcJu9ovHEzmJaaW5H7qtDJQ0PFbFn4f457A7oaWrQuY11xT8pNrc1x9kbsYnFkiGPNlGVzjRoaQbDMTSvYkyUaU+Di89xRCZwuO9dTbG7mIwpAmjLa/lNnNN70cDroaI26eFxLsRXDwsmyir2yBhYWk8c+nC4umQjTlv7j4/fI4rggTN4/ofNa/fbYMkb+l/ZTBG6gID2yRh55FoGQHkfBZVzahDCUHTlZkYqj58BUemOYV4cvqEUt+ahAmGn9R+iQlZvJ0GurdQa4GvegEkaKvFiKOvx807kFDoGxWHqaj9ULOQKGtAb87I02JFuKZrgRz4eh0KRYr2yEgkBFvngkpfswpQJJlbsCNK/LKLm0709uXumLR2+6RIiSpNmpwHqExZ2/RPGzrDv7EDwbncjDf2BdxkeT5dUetV6KwUAA4CnksjuvCBFAOxp8+t9VrMyytOe9Wqz77eR9DpQ7PTUoL/VebJ1T1UKqMstBVSqVFFNslYjiJ6WGvsqhtc6C5J9yUgarKb87ScMkLTQOGd/aK0aO6xPkvAhGev1Cgnb5IhrNTHR0HVeberOniN58GHULg4jiGFw/mp7LpYPGxytzRuDh2cOwjULy0NV3Yu0XQTNcDYkB44OaTQ1917VfYUFT/ALUnvLrwfpgy2m/EVR1UqsVuvpxX1PSnBDcEZyG5ZaLNxFgHBCcEZyE5XxL0V5Bz049y8vxGzeimkZ/C5wHdeh8qL1J4WG3sipiz/mZG7zYB9FqNgz/NOHcn9+ZmvxJD+zCfR281/BxHAe48Clh8K58jWMuXkMA7XHKPdMreyNpHDzMla1rnMOYB1aVpQG3LVagxcXlX4Hqm29iNz4NrMVDCMJlcGPIq4jKKnrCgLWn+YqeJ2WwbZgmtllheW9skYABB4/2bv/VeSbw7SfipnzSAZnUqBoAAGgCvCgXWdvriHw4ePqNOHLTHI0HpBlblFb0NjQ2ug9X2uk7trmmvd8MBd69r4j9txDHySNGZzMuZwb0egAaLULVut75MLHHhxNNiIWNb/Z9AKN6obQk0/MBSgWTxP4lTyRuY+KAlzSwuLTWjhQ2rbVB2Z+IeIhibE5kczG0DekFS0CwHaB2plUa9JOSvfe6rh6naxv4g4QY3Dzxh8gbFJFKS3K/K4sLXCtjcP8yi7TwMM8MmNws0rgx4kkikLsjixzXltDpqCNQsk/8AEGT9s/aOjgqIzCGlhDcla89eFeSt4/8AEXEStawMijja5ryxjeq8tIcA6/5agWFKpJk514tPfd+mOfXibAYjDbVf/ZTTwYhrNASGgVvUCxuaWIKpYwOg2G0REg9IWylhoa9K9rrjtDR3UXGxP4n4jKQyOGNzhd7GnN3ip176rk7u77z4Vr2DLJG41LJRmbV2pB1vaqdxPUU3fOWmm0rcbcr+ZrJpXSbAzTEucHDoy67jSTK251tmHcuLudsETdPM6WSKKJnX6IkSPF3ZbcKCvkqm8G9k+LDWvysjbdsbBRtdKnnbyVfYu9M2Cc50WUh1A5rhVrqadoNzftQc7rU3Vi3dpK3j3m4fPDLsbFdCZiwVA6dwe4OBjdY8rg+a8rmhNbH7ea2O0t/ZpoXwiOGNjxR2RpBOhteg05LLSixQyGorRnKO7mytwsVo5TxQsRKLI5NvlOYQJYmn5e1Sosqja5Nxv85IbgC4AjxFj4qRYQBx09kEONRXtF+79UmSigmbQfPuFJwoLUodf6/eijJTx/onQBbhktfVJVo32+6Slcqcck8h5JNbU0TKbJKFIBjEUwaARWo8FNzRrX2PsllPA+6YXPSt2MQHRQOHJo/l6v0WpzLBbmYomDKSKscfI9YetfJbhslRXndZC3Z1qkO+/mfSNPLtdNSmv9V6BsyrYmSppyRMyp56mq4NdU/Ju9S+Ec3DNWH36P8AeW/7Y/7OW2aVhd/Hf3lv+2P+zktir/LXgzxfxAv8N+KOGHJmuuO8e6CHp2OuO8e62rR8+jH8yPX3IblIlDcV8yij6/FA3ITkRxQnFXxL0CkKxe+Z/vbRyihr4tr9QtmWkkAamw7zZef73YnNtCcgGjXCMa0IjDWVHA/lK1GwoPenPuS8/wDhnfxHJdhGHV38l/Jy12tz9kMxWLZFJmykPJymh6rSRehXD6Qc6dhWo/DR4/8AIx/6ZP8AoVqDGUI3qRTXNHL3k2YIcTPFGHFkbi0VuaUGpAXPZEcoNDQ6GhofHivVt3XtOP2uHDM0FmZvBwyyVB7wq+6e8p2lhcXHNHG1jGdQMFAGubJlFDxbkF0HY9Gpc7XvZW6XOBuluvA/Dy4rFF/RRkgMZUE0AJNrnUAALg7XjhdO79lY8R9XK11S/QZqi51qvQtibzzHY8k/UzxdRnV6tGCMCorc3KA/bDsNs39ta1n7TiXhzn5bDMXUAHINbpzJTHKhTcIpO2N5u2fj6Hk+IwxbJQgjsIIVvoDWgBrQWpfTkvQ9vSjG7JZi5GtbNHIAXAUzDpAwjuIIPeF1N+96HYN0fRRsMksZDnuBJDGmgaKdrnFKxCWmW7vOWEk+HU8pkY51BQ/5bG/dz8FVDXB+XK7N/CK1/lN16ztDbzsHsrBSxsY6TIxjXPFcgLKuI0ucoCNvbvMcNFhsVHFEZ5mgF7hUtZlbIWA66uCGiS00Ip3lwSfDqeTNe8WcL8jYpYvPQZmlo7QQD4lepb44WR+MwEuGY3p3guuOqQ0Nd1zyALrrtbLEsxlgxk2Fnq2joowczDUA1rwv3g0RYI6NObjfwdscL9TxrDuLrAVNrC9bcgr2BjiEzBiekbGSc2UdfQ0oD20HitrsNrdn7KOJja100j8uZwrQZzG0dwDSacSVycDt3aGNxkDohEZYmvpmbRga4Uc5/dUUpxomUezxjKKby7O1r/Mp7SwGzBE98cmKZJlIjikjpV3Cr6ULfFZTIXGjQSeQBr6L2jDB+Iw+JixU2GxOVp/wR1o3Ud+bhUEChHIrgS4w7M2RBJhwwTTlpc9wBPWBeR4AAAaJHVU0yb3uCtfC7+l38TzuRpbqCOwoQjv3X+eS9F3naMZsmHGva1s4LQ8ttmBeYiO0Vo4V0uvOWP6x8uXNI46tJ0nZO+LinibWp/RMWkUtbzRJdCnQU72CvXVMrAiB/WySLD3kMkj0I1BPkUNlEyFxs/yiQk7E7YzW4SLQgMHZ3T2pknymzZOr/wAv3ft4r0nBzWpy9l421lwRUH5depbFle6ONzxRxaC7xCze1qXZ1Y1lzw/qbPYGo36UqD/ble/kdl77FVmuUpH2KEHLO6p3aNJGOA4csJv67+8t/wBsf9nLbhyxG/8AARLG/wDdLcvi0k08j6Lp2PZapX6M8Tb0G9G7dUZvOpMdcd491XzI+AgMkrGN1c4D1ufKp8FtJNJNswMKblJJHr5coOcmLlAuXzVI+spCcUJ7k5KruJc4Nbck0txPJXwjctWAkeKETJcQ78sLS4drz1Y2/wAxHkvJ3vfWrnVcSSTpWpBr7ra/iFtPI1mEjIOQiScgi8tOqzuaPU9iw2VxoMvPgVvNn6b2eiovi8v77j5/tnVrU17R4Rx9RpZTcEVuRcfVdbc3bceExjJpA4taHghtCes0gakLkysOel7u9CeCk6Dv8Qu48qEtxpo2myt/sPFicfK5suXE0yABtW0a8dbrW/MNKrm7ib2RYOPEtka9xma1rcgbYgSC9SP4gsxJFQcD3J8Mwa0QX+0yVpdL+pqtj70sj2VNhHNeZJHEtIy5KHJqa1/dPBG2JvpAMIcJjonviBqx0dMzb5qXI0JNDXiQswFJ0VlIpWpkmn3W9x396N94n4ePCYON0cDHBzi8jO8g5gKVPE1JJuaKW++90ONfC6JrwGMcDnDQal3ChPJZDEsIdw4ewUmx2Fuajdlk67nGz529DYbc3rhmwGFw4a8Piy5iaZTRhbahqblC3u3vhxWHwsUYeDCC1xeAAeo1nVIJ4tOqzDIAb3tfsshywilQTzpSvHmm2xds3dPmkvI9Gxn4iR9NhJYo3noWOZIHZRmD2tacpBN+rW6s4XfjZuHkkxEcOIEslcw6uU1IcaVdQXHJeawQupqFGfMB9k7klqqm9y8vceiblbwsmZ+xTxh8Uhc9pqBkuXmpNLAioIvVGl2xh9m4xnRYaVgLHNkEhFXtcQ5jmHMQaFp4rAbI2v0Dg4xxyWIyysztudcvNW9vbclxEgc/LXK1jGsAa1rRo1rRoEXDt2oJfuTw7LgbPB727NwzJv2aGcOmBDgS3LXrUpVxoKuK5mA3rwz8GMLj4nyRsIMb4z1hStBqLipFa6FYyGYizte1EmIv3fSqLkPaaikuHljJqt5d6I5sPFhsLG6LDx0IDj1nEVpWhNrk6mpKx0rSDTndWYnVaDVRkPWHihlMqspyvIDIfb1UxJYVvbVNJcFEZoPBIi3gHBJzTqAjHunQJpFrprDRCqc3BMXdUd5UTIdeKYkgsgrcH3+igQ7+L1+6j0vcmdMflvVA0mXdk4R8szGWIJ62h6ou70XqEAoPnBef7oSsY6WRwcS1goGjM6hdRxA40t5rvN2xipurh8OQP4pbf+v9Vl9qSlUrqK4RXqzc7Boxp6Z1Ocn6LH1NC+WvckHLPYjd59M+NxFB/DUMb+vgFZwWMaTlw8gky/8AxvLs1ObXnrU76juXn1NnV3Hf3X5fb9LHse2UFPs95X8TthyDjsGyZhZIKtPmDwIPAhVf/KsbaTNGf846vg8VafNWo8Q135XA9xB9l5u7KD3lg6JQjNOLymZWb8P+t1Jur/mbUjxBuu1sPduPDXBL5DbMbUHJo4e66mZDfiWjVwHeQuqrrtTWjuSlj3fI4KOy9LRn2kIZ94cuUC5Un7VZo2rj2fdFwuzJ570ys4k2aB2kqmnp5zdksnfKUYq7ZF+ILjlZcm1R9Ets7Xbs6KgIOLe3qCx6Fp/fd/m5D9VW2rvXBg2lmFpLPoZSKxx88o/ePbp7LzzF4l0jnve5znuuXOzEknWtlqtn7MVFqpV48l08e/4GT2ptlSTpUH4v6AMVKXVJJJJJJNySbkkoMTyDUWTytblqHIDDfVe1cy6WCycU4kE8D3KfRitsw42KrB9tUsx+UQFizkd/Ee4iv3UmkV8tLXpeypmV3BJkpHBFxODsXqDmptYKeKG2dp4KZkbRSKWmBlaC4fdPkFaU0FePGlUGfECoIvb6/oixSA3qNKca1okW2aQg+hp694UqCwJFb+9UKRuY2vbtUslHA9o4HlzQIshPLGC34EwTu/KVIp4MqRt6o8fdKVtaJRu6vik7h84qJdzIsYSTU8TxRnx0INAbXr3U4KDDr3/ZFcLd4I+yBNu4KJhAPy6aprfU29ERr7f0UXHT5wQO+RZ6j3808c1BdLh85pmWCBYGDwSkna0XSQGBz+Ud5UET93x+iGgEJMnSqgZd2LtR+Gl6WPLUC4cMzSDYtLeIK0G0PxGxb25WdFDz6FtCf+Tq0WRzKeYlKyvfmWxrVIR3YyaRbmxL3uq8ucTxcST5koMryHAgkGgIIsR4oeYoho6l705KRRm9zvYLfGZjWh4bMDbr2d/MPrVdGPbeBf8A4kEkZ5tDXDzaQfRY57hlAF6Ia56mmpVHeUVfrz81k9ChtLVUVaM3bvyehRu2aR/jub2Fs9fQFOdobLYf8R8h/wAsb/d9FgwbCxP9ShSNNfAGhvrY2VP9P06/b6v6nX/XdW8XXkbnEfiDh4hTD4XMeDpnCnL8jfus1tre/FYq0shycI2dSMf8Rr41XHcKHSiZpXTCnCmrQSXgcNbWVq/65NhWuOU9418UmykcAkzR3h7qIVhxg3TEDQagqIOYiyK7RShCViW9ZEWwiicwjkiqJTIXZTmw9NENoqr5CrxtuUrFsZ4EIu9SfHrcqZTlOxG7KstQB4+6nh4yR4j2KJMyoHj9FZhhOXySSyNzwBbh7cD4ILn0OgGn8XLlVXQKcEHFQ6GnJNojGWcgmvIJUnzGh7uHeEnmpSaLHuP0QPHEHFIaWr8qiSSGgt6KeCZYqw0e31QkKUkmURLQ6cvZHkcSG9ulxzSjiAr4KbowTfs9vugG1cC0kVB9vsmlOicssDzTllh4ceaAEHjLx9Emusp5LINECwwjJLp0oYqpJkW0OPynvHsoKQ/Ke8KCRJCSqko1QMRKkChkpVSHYKpw/mCEHKQcmRsIpJ+kPMogrrmHmgRLKQ3l/VV5X1cKX0+XVmSZ1AAW1NePDmFSlLhQ1HgQUMcUGlNhzvy+6GChftDq6+yLFKSaV9AkT3WgrDZ3cPcKIKLkPP0CHk+UKZAi42TwuTdCTavLgaeaiyI68Oy6B2wWUwHvRQbJ1qKRdTtpyv6JkbMVLeNENobc8BWvbSn3UX5jYU1rX9E3PSl7VN9CVG5NRCuYL9lPVT6IV9PZVo5i6vbRHLzrQCl+NymJpoG9ooKnU000R49PP0NFTcHU4GhzW1TtxDhyuSeNRU3CVyThdF4x6+nlVCxOmptT1N0KTFuvYakfRV3yE1rxAHkU2yMYO5d6LtOvpb7p+i7TrT3A9vVVGSuNdL/p9giOkd2a1+qBtFiCOx+XoCitbb5oqcJcQKEckfrgajgmiuSyMW315e5qpFthfvtyVcE6V51051RX5qaoGNkr/T52+SfLax+fChRtJ4+3ziUSQupr6hIb4hAO1C6Lt+fKKTKga+oUGg8/VAkFiFOKSgNdUkyLQzfynwUEkkiaIpkkkiQxTFJJAxJ0kkASKk78o7/oEkkyI0usnziEPEat/wBISSSJoC7VJmqZJInyLIKiTdJJSK0Rrqo1SSSJhmC5RCEkkFbAShQHFJJJli4FiBFSSUimXEozG6i1Mkol/INNqe8qBSSQJFiEWVvDtFUklJFMuIwsbdvujMTJJorkRDRm0UJkkkACh4p5dEkkE3xGTBJJICJSSSQTR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4329" y="559779"/>
            <a:ext cx="4098027" cy="504056"/>
          </a:xfrm>
        </p:spPr>
        <p:txBody>
          <a:bodyPr/>
          <a:lstStyle/>
          <a:p>
            <a:pPr algn="l"/>
            <a:r>
              <a:rPr lang="pt-BR" sz="3000" b="1" dirty="0" smtClean="0">
                <a:solidFill>
                  <a:srgbClr val="002060"/>
                </a:solidFill>
              </a:rPr>
              <a:t/>
            </a:r>
            <a:br>
              <a:rPr lang="pt-BR" sz="30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O que é Indexação ?</a:t>
            </a:r>
            <a:r>
              <a:rPr lang="pt-BR" sz="2600" b="1" dirty="0" smtClean="0">
                <a:solidFill>
                  <a:srgbClr val="002060"/>
                </a:solidFill>
              </a:rPr>
              <a:t/>
            </a:r>
            <a:br>
              <a:rPr lang="pt-BR" sz="2600" b="1" dirty="0" smtClean="0">
                <a:solidFill>
                  <a:srgbClr val="002060"/>
                </a:solidFill>
              </a:rPr>
            </a:br>
            <a:r>
              <a:rPr lang="pt-BR" sz="2600" b="1" dirty="0" smtClean="0">
                <a:solidFill>
                  <a:srgbClr val="002060"/>
                </a:solidFill>
              </a:rPr>
              <a:t> 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02340" y="1552496"/>
            <a:ext cx="82361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Processo pelo qual se identificam os assuntos tratados em um documento – em qualquer suporte, expressando-os na terminologia usada pelo autor (em geral uma linguagem livre) e/ou por meio de linguagens documentárias, tais como tesauros (o </a:t>
            </a:r>
            <a:r>
              <a:rPr lang="pt-BR" sz="2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VCE</a:t>
            </a:r>
            <a:r>
              <a:rPr lang="pt-BR" sz="2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por exemplo) </a:t>
            </a:r>
            <a:endParaRPr lang="pt-BR" sz="2600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454328" y="4282119"/>
            <a:ext cx="490975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3000" b="1" dirty="0" smtClean="0">
                <a:solidFill>
                  <a:srgbClr val="002060"/>
                </a:solidFill>
              </a:rPr>
              <a:t/>
            </a:r>
            <a:br>
              <a:rPr lang="pt-BR" sz="30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Porque indexar ?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2600" b="1" dirty="0" smtClean="0">
                <a:solidFill>
                  <a:srgbClr val="002060"/>
                </a:solidFill>
              </a:rPr>
              <a:t>  </a:t>
            </a:r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 bwMode="auto">
          <a:xfrm>
            <a:off x="454328" y="4941168"/>
            <a:ext cx="800610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3000" b="1" dirty="0" smtClean="0">
                <a:solidFill>
                  <a:srgbClr val="002060"/>
                </a:solidFill>
              </a:rPr>
              <a:t/>
            </a:r>
            <a:br>
              <a:rPr lang="pt-BR" sz="3000" b="1" dirty="0" smtClean="0">
                <a:solidFill>
                  <a:srgbClr val="002060"/>
                </a:solidFill>
              </a:rPr>
            </a:br>
            <a:r>
              <a:rPr lang="pt-BR" sz="2600" dirty="0" smtClean="0">
                <a:solidFill>
                  <a:srgbClr val="002060"/>
                </a:solidFill>
              </a:rPr>
              <a:t>Para melhorar a precisão na recuperação das informações</a:t>
            </a:r>
            <a:br>
              <a:rPr lang="pt-BR" sz="2600" dirty="0" smtClean="0">
                <a:solidFill>
                  <a:srgbClr val="002060"/>
                </a:solidFill>
              </a:rPr>
            </a:br>
            <a:r>
              <a:rPr lang="pt-BR" sz="2600" b="1" dirty="0" smtClean="0">
                <a:solidFill>
                  <a:srgbClr val="002060"/>
                </a:solidFill>
              </a:rPr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8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</a:rPr>
              <a:t>Alguns princípios da indexação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0035"/>
            <a:ext cx="8229600" cy="324310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Especificidade no maior grau possível </a:t>
            </a:r>
            <a:endParaRPr lang="pt-BR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Exaustividade. Não há limite de descritores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Fidelidade  ao </a:t>
            </a:r>
            <a:r>
              <a:rPr lang="pt-BR" sz="2600" dirty="0">
                <a:solidFill>
                  <a:srgbClr val="002060"/>
                </a:solidFill>
              </a:rPr>
              <a:t>conteúdo </a:t>
            </a:r>
            <a:endParaRPr lang="pt-BR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Coerência na aplicação consistente de regras estabelecidas de indexação </a:t>
            </a:r>
            <a:endParaRPr lang="pt-BR" sz="2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Bom </a:t>
            </a:r>
            <a:r>
              <a:rPr lang="pt-BR" sz="2600" dirty="0">
                <a:solidFill>
                  <a:srgbClr val="002060"/>
                </a:solidFill>
              </a:rPr>
              <a:t>Senso: </a:t>
            </a:r>
            <a:r>
              <a:rPr lang="pt-BR" sz="2600" dirty="0" smtClean="0">
                <a:solidFill>
                  <a:srgbClr val="002060"/>
                </a:solidFill>
              </a:rPr>
              <a:t>omissão de </a:t>
            </a:r>
            <a:r>
              <a:rPr lang="pt-BR" sz="2600" dirty="0">
                <a:solidFill>
                  <a:srgbClr val="002060"/>
                </a:solidFill>
              </a:rPr>
              <a:t>dados irrelevantes e não </a:t>
            </a:r>
            <a:r>
              <a:rPr lang="pt-BR" sz="2600" dirty="0" smtClean="0">
                <a:solidFill>
                  <a:srgbClr val="002060"/>
                </a:solidFill>
              </a:rPr>
              <a:t>pertinentes</a:t>
            </a:r>
            <a:endParaRPr lang="pt-BR" sz="26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4869160"/>
            <a:ext cx="6095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0" lvl="5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  <a:latin typeface="+mn-lt"/>
              </a:rPr>
              <a:t>Registrar decisões</a:t>
            </a:r>
          </a:p>
        </p:txBody>
      </p:sp>
    </p:spTree>
    <p:extLst>
      <p:ext uri="{BB962C8B-B14F-4D97-AF65-F5344CB8AC3E}">
        <p14:creationId xmlns:p14="http://schemas.microsoft.com/office/powerpoint/2010/main" val="29717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28800"/>
            <a:ext cx="7580791" cy="43204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12360" y="564150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  <a:latin typeface="+mn-lt"/>
                <a:hlinkClick r:id="rId5"/>
              </a:rPr>
              <a:t>Fonte</a:t>
            </a:r>
            <a:endParaRPr lang="pt-BR" sz="1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hQUFRQWGBUUFRcVFxQUFBQXFBUVFBUUFxQXHCYeFxkjGRgUHy8gIycpLCwsFR4xNTAqNSYrLCkBCQoKDgwOGg8PGikkHyQsKiksLC0qLCwtLCksLCksKSosLCwsLC0sKSksLCksKSkpKSwsLCopLCwpLCwyKSwsLf/AABEIAKIBNwMBIgACEQEDEQH/xAAbAAABBQEBAAAAAAAAAAAAAAADAAECBAYFB//EAEAQAAEDAgMECQIDBQgCAwAAAAEAAgMRIQQSMQUGQVETImFxgZGhsfDB0Qcy4RRCUpLxIyQzYnJzgrIVokPC4v/EABsBAAIDAQEBAAAAAAAAAAAAAAABAgMGBAUH/8QANBEAAgEDAQUFBgUFAAAAAAAAAAECAxEhBAUSMUFRE2FxkaEUgbHB0fAGIjJC4RUjJFLx/9oADAMBAAIRAxEAPwDJJlK3d6pZPFQMgRUHBEUXIGgdE+ROFJBK4PIiz/mPH5zUVN5Bvp7IFcH0dRXS9L/dCc0hWWt8q94ScKE+ItS3AJDUik4qQcrBh0rQnsIBvoaID4xWgN+23qkWXTJJ1C41UkxEmu8E5apdEac7V7VIRX4g8qIIXK0DesO8e6IBQpxGQbjiPdO8dbx+qCTZKDKTeo7Ra6acEE8RzGviFKAkB3cPQhNJHUBwF71omR5gWG9dff58qrsbqgEKgH3uPHQo0UhFKX9D+qSHONy6x/29UnsBseNf0UGSA/rqovfTTVSKbO5GHCjKDrVSdDysU2Flq3tFR61Vgn2qhDk3c5xcRZ3greFkqPlfFSmhrflftVduHOrSQfRLgyTaki6mDLlC/aKDrC6eGcElSuVbr4hHRBVw4jX5b1VwIUrK24FDCLIHSoQJIhWvE8PqEd0RANFVidXX4a+90mWQ6oHMTQo2HkqAONExA6wNdLHinbEKDu1USbatYJE0Vd4IE7MrgR87E0UuV5B4q5I0HL3/AET4kX+VgZnDKkljIuPmkhkoWsMmSz+SWfsQRJZ072j5ohmnPzUoga9l/ZAWGER+WSLUmvpfXnzuitoAL63/AEQDApIj6dngo0HPzQFxmlEc4VNwfD6q3s/ZMsgORhPb+7/NourFuTK78xY3xLj6Ci5quro0sTmkddHQ6ivmnBtdbY82ZvGsHV4W439UJuEc649wtk7cKovMfBn/AOkIbjSMPUlaRxqC2vlVcy2npW7b/o/odr2Proxvueq+plI8P2kGtKfcJGE8v5fsu3i93sQw1dHmA4s63oL+i55cam1e7Ud4/Rd1OrTqK8Gn4Hm1adai7VIteKsUbjQ/QpzOQQDp3fdWn5XCnHtsgnDOtcU5G9e7gplaknxIsfUkA680aFrTSoNfTVVhCM3WBA5jS/erEzKOBBqNRxpQjghDl3EWWLhzBF+9EIo0VNDU0obcEISEOJ1AOh0UppWuNRUc+ITI2GewVFb31BumDABZS6tGioqbjUcTxRXQ2+e6AbBai6DI3t8/oUYKMrK1QEXZkIpaG/r9Cro7FzYgfBWozTTy4IQ6kUWQ7mpRvBFfJU5Jjx/TzUsI+lvKv0PFO5W4YuWXxVtqqJYWucOyo81fBUH0qK8iPY/dDFF2Hjn5p+lBNvlUzmKlIC024ovYFFNnRKqSQ3I5kHy1qOKnh8TUdaxSEgzeB9eRQ8hFOLZXe0gU1FPopwOtb5fijOZVDw2HtXikS3k1kg+MF3gLJntIII0Ck49a+uilnGjkDyFmeMqSFOwUCSGEYqxAAc/NSZDWt9PFP0gtb2TstWgr5IFdgjFyofnIpM6rhWyKYh2j19FHKRo7z/WyB3ICTtr4fUqcxGVp010UXA8W+It6iytbN2a7EPDGVHE1u1o4klRnNQi5SeEThTlUkoxV2yGz8A+Z+SO58qDmeQW22NuYxpGcdLJyp1R3N495Xa3c3bDW5IxQC73nieZ5nkFr8NhWRNo0d5/ePefovAnXrax/ke7T6839/dzY6XZtHSJSqren05I5GG3eNBnIaOQufsFbbsmIcCe8n2CuvequLxTY2lzzQD17AOJUY6WjDEY3ffk9CVebV5Oy8iBwUf8AA3yQ34CM/ugd1QuRNvZfqx27XX9BZXdm7bZNYdV2uU8RzB4qdTS2V3BW8EU09ZCUt1Sz7xpdlj90077+q4m1t3Y5P8Rgrwe2zv5h9VqXITxVec6Si96m919x3NqpHcqJSXeeTbZ2BJBf88f8VK0/1cR3rlsp26GwuPuvW8XgxQ2qDqDe31C8/wB5d3RF/aRjqVuP4K//AFr5L19DtFzl2Vf9XJ9f5MttTY6pRdbT/p5rp/HwM/FAHVGYg8AaGncpGHmNLW+6hG/rkdh9lYj8l7aM3JsGWaoU0duVv6qy/uUmtBGvmiwlKxTjHDVtK3oR+iNFxpUXpzHkgSR0IsbilRdHArXxrwNx91EseUPkBpcVKhIyhUgy3hppoeaHiC65HOlNddEyCWQTOKIB9UFjqEginOn2Rw35+iSJywDIsoR3PL28kYhKIC/enYFKyCtmIF0B8tXA6e3mjhiryCjhbXkhkY2uWw/mkQHUBvcenwIMdQPnshyS8rU8vuEXEo5wXTGCKKkWFjiBoVdY+oqndQkJ2IxlYEHDjYqWGkq1EkjqFUw4cCeVfugMSRPEwVcO72QpY6Ds4dnipPxXXHDh5qczatSJJtWuD6SgTqUsAISQNboMtKZOCnzoAbMVLMSKKNRy8kSADMLoAFGw1Fj4alem7sbCLGtYP8R13nl48gFkt09nZ58xNWs61OFa9X7+C9W2LBlYXcXaf6R9z7LwtoVHWqrTLgsy+S++vcazYmnVOm9VJZeI/N/fR9TpQxNjaGt0HmTxJ7UznqJco1TlNJWXA9S2bscrMb1znOxvANzeJJHsPVaaqz29mEc9maIZpG16vMH6jkq6deFOac3ZHPrISlRagrmYlkAFSaDmbBUGbeZHI1zSSQ4EZe+4qeYsuLjJJHOPSVqOBtT/AI8F2d2N23yyNke0iJpDqm2ci4aOYrqV6eorwpU3Obx8TKUalWvVVOks38u/uPRnYzs9UJ2K7PVItQ3BYL2uq+Z9FjCI5xI5Kji4muqKVBFCDoa6hWXBCcFPtpS4l0Yo8y2pghh8Q5hFWu6zHUvlvbvFx4KtE8GpGi2u9myulizAdaOrx3EUePK/gvPcHJStOS3GztV7RRUnxWGfPNraFaau1Hg8r6e4vOuUgNfrZIOT5/avNeieMDkZcUJHHyFfFSkdW9iOzVem7ibJwzcJE6eNjn4mRzY8zQ40DXUAJ0qGPPiFgto7JdFiJYACS2QsaBcuqepQcyKJHTU08oU4zfM57TbxPsmmu08Caadi0U+4eOZEZHRANaC89ZmYACpJbXlW3Yg7M3QxmJjzxREsIsXFrA7/AE1Nx6IIdjUTtuu/gZ5pzVHMNPiKVRjD9dNLaeitt2DOMT0Bid01bMpc8a8iKXrourtLczGQRmSSOjBqQ5ppU0FgeZGiEgcJu9ovHEzmJaaW5H7qtDJQ0PFbFn4f457A7oaWrQuY11xT8pNrc1x9kbsYnFkiGPNlGVzjRoaQbDMTSvYkyUaU+Di89xRCZwuO9dTbG7mIwpAmjLa/lNnNN70cDroaI26eFxLsRXDwsmyir2yBhYWk8c+nC4umQjTlv7j4/fI4rggTN4/ofNa/fbYMkb+l/ZTBG6gID2yRh55FoGQHkfBZVzahDCUHTlZkYqj58BUemOYV4cvqEUt+ahAmGn9R+iQlZvJ0GurdQa4GvegEkaKvFiKOvx807kFDoGxWHqaj9ULOQKGtAb87I02JFuKZrgRz4eh0KRYr2yEgkBFvngkpfswpQJJlbsCNK/LKLm0709uXumLR2+6RIiSpNmpwHqExZ2/RPGzrDv7EDwbncjDf2BdxkeT5dUetV6KwUAA4CnksjuvCBFAOxp8+t9VrMyytOe9Wqz77eR9DpQ7PTUoL/VebJ1T1UKqMstBVSqVFFNslYjiJ6WGvsqhtc6C5J9yUgarKb87ScMkLTQOGd/aK0aO6xPkvAhGev1Cgnb5IhrNTHR0HVeberOniN58GHULg4jiGFw/mp7LpYPGxytzRuDh2cOwjULy0NV3Yu0XQTNcDYkB44OaTQ1917VfYUFT/ALUnvLrwfpgy2m/EVR1UqsVuvpxX1PSnBDcEZyG5ZaLNxFgHBCcEZyE5XxL0V5Bz049y8vxGzeimkZ/C5wHdeh8qL1J4WG3sipiz/mZG7zYB9FqNgz/NOHcn9+ZmvxJD+zCfR281/BxHAe48Clh8K58jWMuXkMA7XHKPdMreyNpHDzMla1rnMOYB1aVpQG3LVagxcXlX4Hqm29iNz4NrMVDCMJlcGPIq4jKKnrCgLWn+YqeJ2WwbZgmtllheW9skYABB4/2bv/VeSbw7SfipnzSAZnUqBoAAGgCvCgXWdvriHw4ePqNOHLTHI0HpBlblFb0NjQ2ug9X2uk7trmmvd8MBd69r4j9txDHySNGZzMuZwb0egAaLULVut75MLHHhxNNiIWNb/Z9AKN6obQk0/MBSgWTxP4lTyRuY+KAlzSwuLTWjhQ2rbVB2Z+IeIhibE5kczG0DekFS0CwHaB2plUa9JOSvfe6rh6naxv4g4QY3Dzxh8gbFJFKS3K/K4sLXCtjcP8yi7TwMM8MmNws0rgx4kkikLsjixzXltDpqCNQsk/8AEGT9s/aOjgqIzCGlhDcla89eFeSt4/8AEXEStawMijja5ryxjeq8tIcA6/5agWFKpJk514tPfd+mOfXibAYjDbVf/ZTTwYhrNASGgVvUCxuaWIKpYwOg2G0REg9IWylhoa9K9rrjtDR3UXGxP4n4jKQyOGNzhd7GnN3ip176rk7u77z4Vr2DLJG41LJRmbV2pB1vaqdxPUU3fOWmm0rcbcr+ZrJpXSbAzTEucHDoy67jSTK251tmHcuLudsETdPM6WSKKJnX6IkSPF3ZbcKCvkqm8G9k+LDWvysjbdsbBRtdKnnbyVfYu9M2Cc50WUh1A5rhVrqadoNzftQc7rU3Vi3dpK3j3m4fPDLsbFdCZiwVA6dwe4OBjdY8rg+a8rmhNbH7ea2O0t/ZpoXwiOGNjxR2RpBOhteg05LLSixQyGorRnKO7mytwsVo5TxQsRKLI5NvlOYQJYmn5e1Sosqja5Nxv85IbgC4AjxFj4qRYQBx09kEONRXtF+79UmSigmbQfPuFJwoLUodf6/eijJTx/onQBbhktfVJVo32+6Slcqcck8h5JNbU0TKbJKFIBjEUwaARWo8FNzRrX2PsllPA+6YXPSt2MQHRQOHJo/l6v0WpzLBbmYomDKSKscfI9YetfJbhslRXndZC3Z1qkO+/mfSNPLtdNSmv9V6BsyrYmSppyRMyp56mq4NdU/Ju9S+Ec3DNWH36P8AeW/7Y/7OW2aVhd/Hf3lv+2P+zktir/LXgzxfxAv8N+KOGHJmuuO8e6CHp2OuO8e62rR8+jH8yPX3IblIlDcV8yij6/FA3ITkRxQnFXxL0CkKxe+Z/vbRyihr4tr9QtmWkkAamw7zZef73YnNtCcgGjXCMa0IjDWVHA/lK1GwoPenPuS8/wDhnfxHJdhGHV38l/Jy12tz9kMxWLZFJmykPJymh6rSRehXD6Qc6dhWo/DR4/8AIx/6ZP8AoVqDGUI3qRTXNHL3k2YIcTPFGHFkbi0VuaUGpAXPZEcoNDQ6GhofHivVt3XtOP2uHDM0FmZvBwyyVB7wq+6e8p2lhcXHNHG1jGdQMFAGubJlFDxbkF0HY9Gpc7XvZW6XOBuluvA/Dy4rFF/RRkgMZUE0AJNrnUAALg7XjhdO79lY8R9XK11S/QZqi51qvQtibzzHY8k/UzxdRnV6tGCMCorc3KA/bDsNs39ta1n7TiXhzn5bDMXUAHINbpzJTHKhTcIpO2N5u2fj6Hk+IwxbJQgjsIIVvoDWgBrQWpfTkvQ9vSjG7JZi5GtbNHIAXAUzDpAwjuIIPeF1N+96HYN0fRRsMksZDnuBJDGmgaKdrnFKxCWmW7vOWEk+HU8pkY51BQ/5bG/dz8FVDXB+XK7N/CK1/lN16ztDbzsHsrBSxsY6TIxjXPFcgLKuI0ucoCNvbvMcNFhsVHFEZ5mgF7hUtZlbIWA66uCGiS00Ip3lwSfDqeTNe8WcL8jYpYvPQZmlo7QQD4lepb44WR+MwEuGY3p3guuOqQ0Nd1zyALrrtbLEsxlgxk2Fnq2joowczDUA1rwv3g0RYI6NObjfwdscL9TxrDuLrAVNrC9bcgr2BjiEzBiekbGSc2UdfQ0oD20HitrsNrdn7KOJja100j8uZwrQZzG0dwDSacSVycDt3aGNxkDohEZYmvpmbRga4Uc5/dUUpxomUezxjKKby7O1r/Mp7SwGzBE98cmKZJlIjikjpV3Cr6ULfFZTIXGjQSeQBr6L2jDB+Iw+JixU2GxOVp/wR1o3Ud+bhUEChHIrgS4w7M2RBJhwwTTlpc9wBPWBeR4AAAaJHVU0yb3uCtfC7+l38TzuRpbqCOwoQjv3X+eS9F3naMZsmHGva1s4LQ8ttmBeYiO0Vo4V0uvOWP6x8uXNI46tJ0nZO+LinibWp/RMWkUtbzRJdCnQU72CvXVMrAiB/WySLD3kMkj0I1BPkUNlEyFxs/yiQk7E7YzW4SLQgMHZ3T2pknymzZOr/wAv3ft4r0nBzWpy9l421lwRUH5depbFle6ONzxRxaC7xCze1qXZ1Y1lzw/qbPYGo36UqD/ble/kdl77FVmuUpH2KEHLO6p3aNJGOA4csJv67+8t/wBsf9nLbhyxG/8AARLG/wDdLcvi0k08j6Lp2PZapX6M8Tb0G9G7dUZvOpMdcd491XzI+AgMkrGN1c4D1ufKp8FtJNJNswMKblJJHr5coOcmLlAuXzVI+spCcUJ7k5KruJc4Nbck0txPJXwjctWAkeKETJcQ78sLS4drz1Y2/wAxHkvJ3vfWrnVcSSTpWpBr7ra/iFtPI1mEjIOQiScgi8tOqzuaPU9iw2VxoMvPgVvNn6b2eiovi8v77j5/tnVrU17R4Rx9RpZTcEVuRcfVdbc3bceExjJpA4taHghtCes0gakLkysOel7u9CeCk6Dv8Qu48qEtxpo2myt/sPFicfK5suXE0yABtW0a8dbrW/MNKrm7ib2RYOPEtka9xma1rcgbYgSC9SP4gsxJFQcD3J8Mwa0QX+0yVpdL+pqtj70sj2VNhHNeZJHEtIy5KHJqa1/dPBG2JvpAMIcJjonviBqx0dMzb5qXI0JNDXiQswFJ0VlIpWpkmn3W9x396N94n4ePCYON0cDHBzi8jO8g5gKVPE1JJuaKW++90ONfC6JrwGMcDnDQal3ChPJZDEsIdw4ewUmx2Fuajdlk67nGz529DYbc3rhmwGFw4a8Piy5iaZTRhbahqblC3u3vhxWHwsUYeDCC1xeAAeo1nVIJ4tOqzDIAb3tfsshywilQTzpSvHmm2xds3dPmkvI9Gxn4iR9NhJYo3noWOZIHZRmD2tacpBN+rW6s4XfjZuHkkxEcOIEslcw6uU1IcaVdQXHJeawQupqFGfMB9k7klqqm9y8vceiblbwsmZ+xTxh8Uhc9pqBkuXmpNLAioIvVGl2xh9m4xnRYaVgLHNkEhFXtcQ5jmHMQaFp4rAbI2v0Dg4xxyWIyysztudcvNW9vbclxEgc/LXK1jGsAa1rRo1rRoEXDt2oJfuTw7LgbPB727NwzJv2aGcOmBDgS3LXrUpVxoKuK5mA3rwz8GMLj4nyRsIMb4z1hStBqLipFa6FYyGYizte1EmIv3fSqLkPaaikuHljJqt5d6I5sPFhsLG6LDx0IDj1nEVpWhNrk6mpKx0rSDTndWYnVaDVRkPWHihlMqspyvIDIfb1UxJYVvbVNJcFEZoPBIi3gHBJzTqAjHunQJpFrprDRCqc3BMXdUd5UTIdeKYkgsgrcH3+igQ7+L1+6j0vcmdMflvVA0mXdk4R8szGWIJ62h6ou70XqEAoPnBef7oSsY6WRwcS1goGjM6hdRxA40t5rvN2xipurh8OQP4pbf+v9Vl9qSlUrqK4RXqzc7Boxp6Z1Ocn6LH1NC+WvckHLPYjd59M+NxFB/DUMb+vgFZwWMaTlw8gky/8AxvLs1ObXnrU76juXn1NnV3Hf3X5fb9LHse2UFPs95X8TthyDjsGyZhZIKtPmDwIPAhVf/KsbaTNGf846vg8VafNWo8Q135XA9xB9l5u7KD3lg6JQjNOLymZWb8P+t1Jur/mbUjxBuu1sPduPDXBL5DbMbUHJo4e66mZDfiWjVwHeQuqrrtTWjuSlj3fI4KOy9LRn2kIZ94cuUC5Un7VZo2rj2fdFwuzJ570ys4k2aB2kqmnp5zdksnfKUYq7ZF+ILjlZcm1R9Ets7Xbs6KgIOLe3qCx6Fp/fd/m5D9VW2rvXBg2lmFpLPoZSKxx88o/ePbp7LzzF4l0jnve5znuuXOzEknWtlqtn7MVFqpV48l08e/4GT2ptlSTpUH4v6AMVKXVJJJJJJNySbkkoMTyDUWTytblqHIDDfVe1cy6WCycU4kE8D3KfRitsw42KrB9tUsx+UQFizkd/Ee4iv3UmkV8tLXpeypmV3BJkpHBFxODsXqDmptYKeKG2dp4KZkbRSKWmBlaC4fdPkFaU0FePGlUGfECoIvb6/oixSA3qNKca1okW2aQg+hp694UqCwJFb+9UKRuY2vbtUslHA9o4HlzQIshPLGC34EwTu/KVIp4MqRt6o8fdKVtaJRu6vik7h84qJdzIsYSTU8TxRnx0INAbXr3U4KDDr3/ZFcLd4I+yBNu4KJhAPy6aprfU29ERr7f0UXHT5wQO+RZ6j3808c1BdLh85pmWCBYGDwSkna0XSQGBz+Ud5UET93x+iGgEJMnSqgZd2LtR+Gl6WPLUC4cMzSDYtLeIK0G0PxGxb25WdFDz6FtCf+Tq0WRzKeYlKyvfmWxrVIR3YyaRbmxL3uq8ucTxcST5koMryHAgkGgIIsR4oeYoho6l705KRRm9zvYLfGZjWh4bMDbr2d/MPrVdGPbeBf8A4kEkZ5tDXDzaQfRY57hlAF6Ia56mmpVHeUVfrz81k9ChtLVUVaM3bvyehRu2aR/jub2Fs9fQFOdobLYf8R8h/wAsb/d9FgwbCxP9ShSNNfAGhvrY2VP9P06/b6v6nX/XdW8XXkbnEfiDh4hTD4XMeDpnCnL8jfus1tre/FYq0shycI2dSMf8Rr41XHcKHSiZpXTCnCmrQSXgcNbWVq/65NhWuOU9418UmykcAkzR3h7qIVhxg3TEDQagqIOYiyK7RShCViW9ZEWwiicwjkiqJTIXZTmw9NENoqr5CrxtuUrFsZ4EIu9SfHrcqZTlOxG7KstQB4+6nh4yR4j2KJMyoHj9FZhhOXySSyNzwBbh7cD4ILn0OgGn8XLlVXQKcEHFQ6GnJNojGWcgmvIJUnzGh7uHeEnmpSaLHuP0QPHEHFIaWr8qiSSGgt6KeCZYqw0e31QkKUkmURLQ6cvZHkcSG9ulxzSjiAr4KbowTfs9vugG1cC0kVB9vsmlOicssDzTllh4ceaAEHjLx9Emusp5LINECwwjJLp0oYqpJkW0OPynvHsoKQ/Ke8KCRJCSqko1QMRKkChkpVSHYKpw/mCEHKQcmRsIpJ+kPMogrrmHmgRLKQ3l/VV5X1cKX0+XVmSZ1AAW1NePDmFSlLhQ1HgQUMcUGlNhzvy+6GChftDq6+yLFKSaV9AkT3WgrDZ3cPcKIKLkPP0CHk+UKZAi42TwuTdCTavLgaeaiyI68Oy6B2wWUwHvRQbJ1qKRdTtpyv6JkbMVLeNENobc8BWvbSn3UX5jYU1rX9E3PSl7VN9CVG5NRCuYL9lPVT6IV9PZVo5i6vbRHLzrQCl+NymJpoG9ooKnU000R49PP0NFTcHU4GhzW1TtxDhyuSeNRU3CVyThdF4x6+nlVCxOmptT1N0KTFuvYakfRV3yE1rxAHkU2yMYO5d6LtOvpb7p+i7TrT3A9vVVGSuNdL/p9giOkd2a1+qBtFiCOx+XoCitbb5oqcJcQKEckfrgajgmiuSyMW315e5qpFthfvtyVcE6V51051RX5qaoGNkr/T52+SfLax+fChRtJ4+3ziUSQupr6hIb4hAO1C6Lt+fKKTKga+oUGg8/VAkFiFOKSgNdUkyLQzfynwUEkkiaIpkkkiQxTFJJAxJ0kkASKk78o7/oEkkyI0usnziEPEat/wBISSSJoC7VJmqZJInyLIKiTdJJSK0Rrqo1SSSJhmC5RCEkkFbAShQHFJJJli4FiBFSSUimXEozG6i1Mkol/INNqe8qBSSQJFiEWVvDtFUklJFMuIwsbdvujMTJJorkRDRm0UJkkkACh4p5dEkkE3xGTBJJICJSSSQTR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6780" y="62068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Um pouco sobre </a:t>
            </a:r>
            <a:r>
              <a:rPr lang="pt-BR" sz="3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Tesauros</a:t>
            </a:r>
            <a:endParaRPr lang="pt-BR" sz="32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Ferramenta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intermediária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entre a linguagem dos documentos (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natural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) e a usada por especialistas de uma área (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controlada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).  Busca uniformizar os termos usados para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representar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e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recuperar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o conteúdo de um documento, dentro de um contexto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Função: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permitir </a:t>
            </a:r>
            <a:r>
              <a:rPr lang="pt-BR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precisão 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na busca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de informações dentro de uma base de dados, minimizando ambiguidades próprias à linguagem natural. </a:t>
            </a:r>
            <a:endParaRPr lang="pt-BR" sz="2200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Características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representa um </a:t>
            </a:r>
            <a:r>
              <a:rPr lang="pt-BR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domínio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 possui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relações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hierárquicas, de sinonímia e de associação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representa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conceitos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e não palavras.</a:t>
            </a:r>
          </a:p>
        </p:txBody>
      </p:sp>
    </p:spTree>
    <p:extLst>
      <p:ext uri="{BB962C8B-B14F-4D97-AF65-F5344CB8AC3E}">
        <p14:creationId xmlns:p14="http://schemas.microsoft.com/office/powerpoint/2010/main" val="36305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hQUFRQWGBUUFRcVFxQUFBQXFBUVFBUUFxQXHCYeFxkjGRgUHy8gIycpLCwsFR4xNTAqNSYrLCkBCQoKDgwOGg8PGikkHyQsKiksLC0qLCwtLCksLCksKSosLCwsLC0sKSksLCksKSkpKSwsLCopLCwpLCwyKSwsLf/AABEIAKIBNwMBIgACEQEDEQH/xAAbAAABBQEBAAAAAAAAAAAAAAADAAECBAYFB//EAEAQAAEDAgMECQIDBQgCAwAAAAEAAgMRIQQSMQUGQVETImFxgZGhsfDB0Qcy4RRCUpLxIyQzYnJzgrIVokPC4v/EABsBAAIDAQEBAAAAAAAAAAAAAAABAgMGBAUH/8QANBEAAgEDAQUFBgUFAAAAAAAAAAECAxEhBAUSMUFRE2FxkaEUgbHB0fAGIjJC4RUjJFLx/9oADAMBAAIRAxEAPwDJJlK3d6pZPFQMgRUHBEUXIGgdE+ROFJBK4PIiz/mPH5zUVN5Bvp7IFcH0dRXS9L/dCc0hWWt8q94ScKE+ItS3AJDUik4qQcrBh0rQnsIBvoaID4xWgN+23qkWXTJJ1C41UkxEmu8E5apdEac7V7VIRX4g8qIIXK0DesO8e6IBQpxGQbjiPdO8dbx+qCTZKDKTeo7Ra6acEE8RzGviFKAkB3cPQhNJHUBwF71omR5gWG9dff58qrsbqgEKgH3uPHQo0UhFKX9D+qSHONy6x/29UnsBseNf0UGSA/rqovfTTVSKbO5GHCjKDrVSdDysU2Flq3tFR61Vgn2qhDk3c5xcRZ3greFkqPlfFSmhrflftVduHOrSQfRLgyTaki6mDLlC/aKDrC6eGcElSuVbr4hHRBVw4jX5b1VwIUrK24FDCLIHSoQJIhWvE8PqEd0RANFVidXX4a+90mWQ6oHMTQo2HkqAONExA6wNdLHinbEKDu1USbatYJE0Vd4IE7MrgR87E0UuV5B4q5I0HL3/AET4kX+VgZnDKkljIuPmkhkoWsMmSz+SWfsQRJZ072j5ohmnPzUoga9l/ZAWGER+WSLUmvpfXnzuitoAL63/AEQDApIj6dngo0HPzQFxmlEc4VNwfD6q3s/ZMsgORhPb+7/NourFuTK78xY3xLj6Ci5quro0sTmkddHQ6ivmnBtdbY82ZvGsHV4W439UJuEc649wtk7cKovMfBn/AOkIbjSMPUlaRxqC2vlVcy2npW7b/o/odr2Proxvueq+plI8P2kGtKfcJGE8v5fsu3i93sQw1dHmA4s63oL+i55cam1e7Ud4/Rd1OrTqK8Gn4Hm1adai7VIteKsUbjQ/QpzOQQDp3fdWn5XCnHtsgnDOtcU5G9e7gplaknxIsfUkA680aFrTSoNfTVVhCM3WBA5jS/erEzKOBBqNRxpQjghDl3EWWLhzBF+9EIo0VNDU0obcEISEOJ1AOh0UppWuNRUc+ITI2GewVFb31BumDABZS6tGioqbjUcTxRXQ2+e6AbBai6DI3t8/oUYKMrK1QEXZkIpaG/r9Cro7FzYgfBWozTTy4IQ6kUWQ7mpRvBFfJU5Jjx/TzUsI+lvKv0PFO5W4YuWXxVtqqJYWucOyo81fBUH0qK8iPY/dDFF2Hjn5p+lBNvlUzmKlIC024ovYFFNnRKqSQ3I5kHy1qOKnh8TUdaxSEgzeB9eRQ8hFOLZXe0gU1FPopwOtb5fijOZVDw2HtXikS3k1kg+MF3gLJntIII0Ck49a+uilnGjkDyFmeMqSFOwUCSGEYqxAAc/NSZDWt9PFP0gtb2TstWgr5IFdgjFyofnIpM6rhWyKYh2j19FHKRo7z/WyB3ICTtr4fUqcxGVp010UXA8W+It6iytbN2a7EPDGVHE1u1o4klRnNQi5SeEThTlUkoxV2yGz8A+Z+SO58qDmeQW22NuYxpGcdLJyp1R3N495Xa3c3bDW5IxQC73nieZ5nkFr8NhWRNo0d5/ePefovAnXrax/ke7T6839/dzY6XZtHSJSqren05I5GG3eNBnIaOQufsFbbsmIcCe8n2CuvequLxTY2lzzQD17AOJUY6WjDEY3ffk9CVebV5Oy8iBwUf8AA3yQ34CM/ugd1QuRNvZfqx27XX9BZXdm7bZNYdV2uU8RzB4qdTS2V3BW8EU09ZCUt1Sz7xpdlj90077+q4m1t3Y5P8Rgrwe2zv5h9VqXITxVec6Si96m919x3NqpHcqJSXeeTbZ2BJBf88f8VK0/1cR3rlsp26GwuPuvW8XgxQ2qDqDe31C8/wB5d3RF/aRjqVuP4K//AFr5L19DtFzl2Vf9XJ9f5MttTY6pRdbT/p5rp/HwM/FAHVGYg8AaGncpGHmNLW+6hG/rkdh9lYj8l7aM3JsGWaoU0duVv6qy/uUmtBGvmiwlKxTjHDVtK3oR+iNFxpUXpzHkgSR0IsbilRdHArXxrwNx91EseUPkBpcVKhIyhUgy3hppoeaHiC65HOlNddEyCWQTOKIB9UFjqEginOn2Rw35+iSJywDIsoR3PL28kYhKIC/enYFKyCtmIF0B8tXA6e3mjhiryCjhbXkhkY2uWw/mkQHUBvcenwIMdQPnshyS8rU8vuEXEo5wXTGCKKkWFjiBoVdY+oqndQkJ2IxlYEHDjYqWGkq1EkjqFUw4cCeVfugMSRPEwVcO72QpY6Ds4dnipPxXXHDh5qczatSJJtWuD6SgTqUsAISQNboMtKZOCnzoAbMVLMSKKNRy8kSADMLoAFGw1Fj4alem7sbCLGtYP8R13nl48gFkt09nZ58xNWs61OFa9X7+C9W2LBlYXcXaf6R9z7LwtoVHWqrTLgsy+S++vcazYmnVOm9VJZeI/N/fR9TpQxNjaGt0HmTxJ7UznqJco1TlNJWXA9S2bscrMb1znOxvANzeJJHsPVaaqz29mEc9maIZpG16vMH6jkq6deFOac3ZHPrISlRagrmYlkAFSaDmbBUGbeZHI1zSSQ4EZe+4qeYsuLjJJHOPSVqOBtT/AI8F2d2N23yyNke0iJpDqm2ci4aOYrqV6eorwpU3Obx8TKUalWvVVOks38u/uPRnYzs9UJ2K7PVItQ3BYL2uq+Z9FjCI5xI5Kji4muqKVBFCDoa6hWXBCcFPtpS4l0Yo8y2pghh8Q5hFWu6zHUvlvbvFx4KtE8GpGi2u9myulizAdaOrx3EUePK/gvPcHJStOS3GztV7RRUnxWGfPNraFaau1Hg8r6e4vOuUgNfrZIOT5/avNeieMDkZcUJHHyFfFSkdW9iOzVem7ibJwzcJE6eNjn4mRzY8zQ40DXUAJ0qGPPiFgto7JdFiJYACS2QsaBcuqepQcyKJHTU08oU4zfM57TbxPsmmu08Caadi0U+4eOZEZHRANaC89ZmYACpJbXlW3Yg7M3QxmJjzxREsIsXFrA7/AE1Nx6IIdjUTtuu/gZ5pzVHMNPiKVRjD9dNLaeitt2DOMT0Bid01bMpc8a8iKXrourtLczGQRmSSOjBqQ5ppU0FgeZGiEgcJu9ovHEzmJaaW5H7qtDJQ0PFbFn4f457A7oaWrQuY11xT8pNrc1x9kbsYnFkiGPNlGVzjRoaQbDMTSvYkyUaU+Di89xRCZwuO9dTbG7mIwpAmjLa/lNnNN70cDroaI26eFxLsRXDwsmyir2yBhYWk8c+nC4umQjTlv7j4/fI4rggTN4/ofNa/fbYMkb+l/ZTBG6gID2yRh55FoGQHkfBZVzahDCUHTlZkYqj58BUemOYV4cvqEUt+ahAmGn9R+iQlZvJ0GurdQa4GvegEkaKvFiKOvx807kFDoGxWHqaj9ULOQKGtAb87I02JFuKZrgRz4eh0KRYr2yEgkBFvngkpfswpQJJlbsCNK/LKLm0709uXumLR2+6RIiSpNmpwHqExZ2/RPGzrDv7EDwbncjDf2BdxkeT5dUetV6KwUAA4CnksjuvCBFAOxp8+t9VrMyytOe9Wqz77eR9DpQ7PTUoL/VebJ1T1UKqMstBVSqVFFNslYjiJ6WGvsqhtc6C5J9yUgarKb87ScMkLTQOGd/aK0aO6xPkvAhGev1Cgnb5IhrNTHR0HVeberOniN58GHULg4jiGFw/mp7LpYPGxytzRuDh2cOwjULy0NV3Yu0XQTNcDYkB44OaTQ1917VfYUFT/ALUnvLrwfpgy2m/EVR1UqsVuvpxX1PSnBDcEZyG5ZaLNxFgHBCcEZyE5XxL0V5Bz049y8vxGzeimkZ/C5wHdeh8qL1J4WG3sipiz/mZG7zYB9FqNgz/NOHcn9+ZmvxJD+zCfR281/BxHAe48Clh8K58jWMuXkMA7XHKPdMreyNpHDzMla1rnMOYB1aVpQG3LVagxcXlX4Hqm29iNz4NrMVDCMJlcGPIq4jKKnrCgLWn+YqeJ2WwbZgmtllheW9skYABB4/2bv/VeSbw7SfipnzSAZnUqBoAAGgCvCgXWdvriHw4ePqNOHLTHI0HpBlblFb0NjQ2ug9X2uk7trmmvd8MBd69r4j9txDHySNGZzMuZwb0egAaLULVut75MLHHhxNNiIWNb/Z9AKN6obQk0/MBSgWTxP4lTyRuY+KAlzSwuLTWjhQ2rbVB2Z+IeIhibE5kczG0DekFS0CwHaB2plUa9JOSvfe6rh6naxv4g4QY3Dzxh8gbFJFKS3K/K4sLXCtjcP8yi7TwMM8MmNws0rgx4kkikLsjixzXltDpqCNQsk/8AEGT9s/aOjgqIzCGlhDcla89eFeSt4/8AEXEStawMijja5ryxjeq8tIcA6/5agWFKpJk514tPfd+mOfXibAYjDbVf/ZTTwYhrNASGgVvUCxuaWIKpYwOg2G0REg9IWylhoa9K9rrjtDR3UXGxP4n4jKQyOGNzhd7GnN3ip176rk7u77z4Vr2DLJG41LJRmbV2pB1vaqdxPUU3fOWmm0rcbcr+ZrJpXSbAzTEucHDoy67jSTK251tmHcuLudsETdPM6WSKKJnX6IkSPF3ZbcKCvkqm8G9k+LDWvysjbdsbBRtdKnnbyVfYu9M2Cc50WUh1A5rhVrqadoNzftQc7rU3Vi3dpK3j3m4fPDLsbFdCZiwVA6dwe4OBjdY8rg+a8rmhNbH7ea2O0t/ZpoXwiOGNjxR2RpBOhteg05LLSixQyGorRnKO7mytwsVo5TxQsRKLI5NvlOYQJYmn5e1Sosqja5Nxv85IbgC4AjxFj4qRYQBx09kEONRXtF+79UmSigmbQfPuFJwoLUodf6/eijJTx/onQBbhktfVJVo32+6Slcqcck8h5JNbU0TKbJKFIBjEUwaARWo8FNzRrX2PsllPA+6YXPSt2MQHRQOHJo/l6v0WpzLBbmYomDKSKscfI9YetfJbhslRXndZC3Z1qkO+/mfSNPLtdNSmv9V6BsyrYmSppyRMyp56mq4NdU/Ju9S+Ec3DNWH36P8AeW/7Y/7OW2aVhd/Hf3lv+2P+zktir/LXgzxfxAv8N+KOGHJmuuO8e6CHp2OuO8e62rR8+jH8yPX3IblIlDcV8yij6/FA3ITkRxQnFXxL0CkKxe+Z/vbRyihr4tr9QtmWkkAamw7zZef73YnNtCcgGjXCMa0IjDWVHA/lK1GwoPenPuS8/wDhnfxHJdhGHV38l/Jy12tz9kMxWLZFJmykPJymh6rSRehXD6Qc6dhWo/DR4/8AIx/6ZP8AoVqDGUI3qRTXNHL3k2YIcTPFGHFkbi0VuaUGpAXPZEcoNDQ6GhofHivVt3XtOP2uHDM0FmZvBwyyVB7wq+6e8p2lhcXHNHG1jGdQMFAGubJlFDxbkF0HY9Gpc7XvZW6XOBuluvA/Dy4rFF/RRkgMZUE0AJNrnUAALg7XjhdO79lY8R9XK11S/QZqi51qvQtibzzHY8k/UzxdRnV6tGCMCorc3KA/bDsNs39ta1n7TiXhzn5bDMXUAHINbpzJTHKhTcIpO2N5u2fj6Hk+IwxbJQgjsIIVvoDWgBrQWpfTkvQ9vSjG7JZi5GtbNHIAXAUzDpAwjuIIPeF1N+96HYN0fRRsMksZDnuBJDGmgaKdrnFKxCWmW7vOWEk+HU8pkY51BQ/5bG/dz8FVDXB+XK7N/CK1/lN16ztDbzsHsrBSxsY6TIxjXPFcgLKuI0ucoCNvbvMcNFhsVHFEZ5mgF7hUtZlbIWA66uCGiS00Ip3lwSfDqeTNe8WcL8jYpYvPQZmlo7QQD4lepb44WR+MwEuGY3p3guuOqQ0Nd1zyALrrtbLEsxlgxk2Fnq2joowczDUA1rwv3g0RYI6NObjfwdscL9TxrDuLrAVNrC9bcgr2BjiEzBiekbGSc2UdfQ0oD20HitrsNrdn7KOJja100j8uZwrQZzG0dwDSacSVycDt3aGNxkDohEZYmvpmbRga4Uc5/dUUpxomUezxjKKby7O1r/Mp7SwGzBE98cmKZJlIjikjpV3Cr6ULfFZTIXGjQSeQBr6L2jDB+Iw+JixU2GxOVp/wR1o3Ud+bhUEChHIrgS4w7M2RBJhwwTTlpc9wBPWBeR4AAAaJHVU0yb3uCtfC7+l38TzuRpbqCOwoQjv3X+eS9F3naMZsmHGva1s4LQ8ttmBeYiO0Vo4V0uvOWP6x8uXNI46tJ0nZO+LinibWp/RMWkUtbzRJdCnQU72CvXVMrAiB/WySLD3kMkj0I1BPkUNlEyFxs/yiQk7E7YzW4SLQgMHZ3T2pknymzZOr/wAv3ft4r0nBzWpy9l421lwRUH5depbFle6ONzxRxaC7xCze1qXZ1Y1lzw/qbPYGo36UqD/ble/kdl77FVmuUpH2KEHLO6p3aNJGOA4csJv67+8t/wBsf9nLbhyxG/8AARLG/wDdLcvi0k08j6Lp2PZapX6M8Tb0G9G7dUZvOpMdcd491XzI+AgMkrGN1c4D1ufKp8FtJNJNswMKblJJHr5coOcmLlAuXzVI+spCcUJ7k5KruJc4Nbck0txPJXwjctWAkeKETJcQ78sLS4drz1Y2/wAxHkvJ3vfWrnVcSSTpWpBr7ra/iFtPI1mEjIOQiScgi8tOqzuaPU9iw2VxoMvPgVvNn6b2eiovi8v77j5/tnVrU17R4Rx9RpZTcEVuRcfVdbc3bceExjJpA4taHghtCes0gakLkysOel7u9CeCk6Dv8Qu48qEtxpo2myt/sPFicfK5suXE0yABtW0a8dbrW/MNKrm7ib2RYOPEtka9xma1rcgbYgSC9SP4gsxJFQcD3J8Mwa0QX+0yVpdL+pqtj70sj2VNhHNeZJHEtIy5KHJqa1/dPBG2JvpAMIcJjonviBqx0dMzb5qXI0JNDXiQswFJ0VlIpWpkmn3W9x396N94n4ePCYON0cDHBzi8jO8g5gKVPE1JJuaKW++90ONfC6JrwGMcDnDQal3ChPJZDEsIdw4ewUmx2Fuajdlk67nGz529DYbc3rhmwGFw4a8Piy5iaZTRhbahqblC3u3vhxWHwsUYeDCC1xeAAeo1nVIJ4tOqzDIAb3tfsshywilQTzpSvHmm2xds3dPmkvI9Gxn4iR9NhJYo3noWOZIHZRmD2tacpBN+rW6s4XfjZuHkkxEcOIEslcw6uU1IcaVdQXHJeawQupqFGfMB9k7klqqm9y8vceiblbwsmZ+xTxh8Uhc9pqBkuXmpNLAioIvVGl2xh9m4xnRYaVgLHNkEhFXtcQ5jmHMQaFp4rAbI2v0Dg4xxyWIyysztudcvNW9vbclxEgc/LXK1jGsAa1rRo1rRoEXDt2oJfuTw7LgbPB727NwzJv2aGcOmBDgS3LXrUpVxoKuK5mA3rwz8GMLj4nyRsIMb4z1hStBqLipFa6FYyGYizte1EmIv3fSqLkPaaikuHljJqt5d6I5sPFhsLG6LDx0IDj1nEVpWhNrk6mpKx0rSDTndWYnVaDVRkPWHihlMqspyvIDIfb1UxJYVvbVNJcFEZoPBIi3gHBJzTqAjHunQJpFrprDRCqc3BMXdUd5UTIdeKYkgsgrcH3+igQ7+L1+6j0vcmdMflvVA0mXdk4R8szGWIJ62h6ou70XqEAoPnBef7oSsY6WRwcS1goGjM6hdRxA40t5rvN2xipurh8OQP4pbf+v9Vl9qSlUrqK4RXqzc7Boxp6Z1Ocn6LH1NC+WvckHLPYjd59M+NxFB/DUMb+vgFZwWMaTlw8gky/8AxvLs1ObXnrU76juXn1NnV3Hf3X5fb9LHse2UFPs95X8TthyDjsGyZhZIKtPmDwIPAhVf/KsbaTNGf846vg8VafNWo8Q135XA9xB9l5u7KD3lg6JQjNOLymZWb8P+t1Jur/mbUjxBuu1sPduPDXBL5DbMbUHJo4e66mZDfiWjVwHeQuqrrtTWjuSlj3fI4KOy9LRn2kIZ94cuUC5Un7VZo2rj2fdFwuzJ570ys4k2aB2kqmnp5zdksnfKUYq7ZF+ILjlZcm1R9Ets7Xbs6KgIOLe3qCx6Fp/fd/m5D9VW2rvXBg2lmFpLPoZSKxx88o/ePbp7LzzF4l0jnve5znuuXOzEknWtlqtn7MVFqpV48l08e/4GT2ptlSTpUH4v6AMVKXVJJJJJJNySbkkoMTyDUWTytblqHIDDfVe1cy6WCycU4kE8D3KfRitsw42KrB9tUsx+UQFizkd/Ee4iv3UmkV8tLXpeypmV3BJkpHBFxODsXqDmptYKeKG2dp4KZkbRSKWmBlaC4fdPkFaU0FePGlUGfECoIvb6/oixSA3qNKca1okW2aQg+hp694UqCwJFb+9UKRuY2vbtUslHA9o4HlzQIshPLGC34EwTu/KVIp4MqRt6o8fdKVtaJRu6vik7h84qJdzIsYSTU8TxRnx0INAbXr3U4KDDr3/ZFcLd4I+yBNu4KJhAPy6aprfU29ERr7f0UXHT5wQO+RZ6j3808c1BdLh85pmWCBYGDwSkna0XSQGBz+Ud5UET93x+iGgEJMnSqgZd2LtR+Gl6WPLUC4cMzSDYtLeIK0G0PxGxb25WdFDz6FtCf+Tq0WRzKeYlKyvfmWxrVIR3YyaRbmxL3uq8ucTxcST5koMryHAgkGgIIsR4oeYoho6l705KRRm9zvYLfGZjWh4bMDbr2d/MPrVdGPbeBf8A4kEkZ5tDXDzaQfRY57hlAF6Ia56mmpVHeUVfrz81k9ChtLVUVaM3bvyehRu2aR/jub2Fs9fQFOdobLYf8R8h/wAsb/d9FgwbCxP9ShSNNfAGhvrY2VP9P06/b6v6nX/XdW8XXkbnEfiDh4hTD4XMeDpnCnL8jfus1tre/FYq0shycI2dSMf8Rr41XHcKHSiZpXTCnCmrQSXgcNbWVq/65NhWuOU9418UmykcAkzR3h7qIVhxg3TEDQagqIOYiyK7RShCViW9ZEWwiicwjkiqJTIXZTmw9NENoqr5CrxtuUrFsZ4EIu9SfHrcqZTlOxG7KstQB4+6nh4yR4j2KJMyoHj9FZhhOXySSyNzwBbh7cD4ILn0OgGn8XLlVXQKcEHFQ6GnJNojGWcgmvIJUnzGh7uHeEnmpSaLHuP0QPHEHFIaWr8qiSSGgt6KeCZYqw0e31QkKUkmURLQ6cvZHkcSG9ulxzSjiAr4KbowTfs9vugG1cC0kVB9vsmlOicssDzTllh4ceaAEHjLx9Emusp5LINECwwjJLp0oYqpJkW0OPynvHsoKQ/Ke8KCRJCSqko1QMRKkChkpVSHYKpw/mCEHKQcmRsIpJ+kPMogrrmHmgRLKQ3l/VV5X1cKX0+XVmSZ1AAW1NePDmFSlLhQ1HgQUMcUGlNhzvy+6GChftDq6+yLFKSaV9AkT3WgrDZ3cPcKIKLkPP0CHk+UKZAi42TwuTdCTavLgaeaiyI68Oy6B2wWUwHvRQbJ1qKRdTtpyv6JkbMVLeNENobc8BWvbSn3UX5jYU1rX9E3PSl7VN9CVG5NRCuYL9lPVT6IV9PZVo5i6vbRHLzrQCl+NymJpoG9ooKnU000R49PP0NFTcHU4GhzW1TtxDhyuSeNRU3CVyThdF4x6+nlVCxOmptT1N0KTFuvYakfRV3yE1rxAHkU2yMYO5d6LtOvpb7p+i7TrT3A9vVVGSuNdL/p9giOkd2a1+qBtFiCOx+XoCitbb5oqcJcQKEckfrgajgmiuSyMW315e5qpFthfvtyVcE6V51051RX5qaoGNkr/T52+SfLax+fChRtJ4+3ziUSQupr6hIb4hAO1C6Lt+fKKTKga+oUGg8/VAkFiFOKSgNdUkyLQzfynwUEkkiaIpkkkiQxTFJJAxJ0kkASKk78o7/oEkkyI0usnziEPEat/wBISSSJoC7VJmqZJInyLIKiTdJJSK0Rrqo1SSSJhmC5RCEkkFbAShQHFJJJli4FiBFSSUimXEozG6i1Mkol/INNqe8qBSSQJFiEWVvDtFUklJFMuIwsbdvujMTJJorkRDRm0UJkkkACh4p5dEkkE3xGTBJJICJSSSQTR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545198"/>
            <a:ext cx="8424936" cy="723562"/>
          </a:xfrm>
        </p:spPr>
        <p:txBody>
          <a:bodyPr/>
          <a:lstStyle/>
          <a:p>
            <a:pPr algn="l"/>
            <a:r>
              <a:rPr lang="pt-BR" sz="3000" b="1" dirty="0" smtClean="0">
                <a:solidFill>
                  <a:srgbClr val="002060"/>
                </a:solidFill>
              </a:rPr>
              <a:t/>
            </a:r>
            <a:br>
              <a:rPr lang="pt-BR" sz="3000" b="1" dirty="0" smtClean="0">
                <a:solidFill>
                  <a:srgbClr val="002060"/>
                </a:solidFill>
              </a:rPr>
            </a:br>
            <a:r>
              <a:rPr lang="pt-BR" sz="3000" b="1" dirty="0" smtClean="0">
                <a:solidFill>
                  <a:srgbClr val="002060"/>
                </a:solidFill>
              </a:rPr>
              <a:t>Q</a:t>
            </a:r>
            <a:r>
              <a:rPr lang="pt-BR" sz="3200" b="1" dirty="0" smtClean="0">
                <a:solidFill>
                  <a:srgbClr val="002060"/>
                </a:solidFill>
              </a:rPr>
              <a:t>uando há ausência ou falha na indexação...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2600" b="1" dirty="0" smtClean="0">
                <a:solidFill>
                  <a:srgbClr val="002060"/>
                </a:solidFill>
              </a:rPr>
              <a:t>  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251520" y="1637329"/>
            <a:ext cx="8208912" cy="2592288"/>
            <a:chOff x="683568" y="764704"/>
            <a:chExt cx="7483473" cy="2592288"/>
          </a:xfrm>
        </p:grpSpPr>
        <p:sp>
          <p:nvSpPr>
            <p:cNvPr id="6" name="Retângulo 5"/>
            <p:cNvSpPr/>
            <p:nvPr/>
          </p:nvSpPr>
          <p:spPr>
            <a:xfrm>
              <a:off x="683568" y="764704"/>
              <a:ext cx="748347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600" b="1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Baixo índice de precisão na recuperação da informação </a:t>
              </a:r>
              <a:br>
                <a:rPr lang="pt-BR" sz="2600" b="1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</a:br>
              <a:r>
                <a:rPr lang="pt-BR" sz="2600" b="1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Resultados com alta </a:t>
              </a:r>
              <a:r>
                <a:rPr lang="pt-BR" sz="2600" b="1" dirty="0" err="1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revocação</a:t>
              </a:r>
              <a:endParaRPr lang="pt-BR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endParaRPr>
            </a:p>
            <a:p>
              <a:pPr algn="ctr"/>
              <a:r>
                <a:rPr lang="pt-BR" sz="2600" b="1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  </a:t>
              </a:r>
              <a:br>
                <a:rPr lang="pt-BR" sz="2600" b="1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</a:br>
              <a:r>
                <a:rPr lang="pt-BR" sz="2600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Recuperação de doc. não pertinentes (excesso) </a:t>
              </a:r>
            </a:p>
            <a:p>
              <a:pPr algn="ctr"/>
              <a:r>
                <a:rPr lang="pt-BR" sz="2600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Não recuperação de </a:t>
              </a:r>
              <a:r>
                <a:rPr lang="pt-BR" sz="2600" dirty="0" err="1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doc</a:t>
              </a:r>
              <a:r>
                <a:rPr lang="pt-BR" sz="2600" dirty="0" smtClean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. relevantes (silêncio) </a:t>
              </a:r>
              <a:endParaRPr lang="pt-BR" sz="2600" dirty="0">
                <a:solidFill>
                  <a:srgbClr val="00206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Título 3"/>
            <p:cNvSpPr txBox="1">
              <a:spLocks/>
            </p:cNvSpPr>
            <p:nvPr/>
          </p:nvSpPr>
          <p:spPr bwMode="auto">
            <a:xfrm>
              <a:off x="1547664" y="2636912"/>
              <a:ext cx="561662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pt-BR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pt-BR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pt-BR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799692" y="4184689"/>
            <a:ext cx="2324930" cy="1830049"/>
            <a:chOff x="1815022" y="4381134"/>
            <a:chExt cx="2324930" cy="183004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5022" y="4381134"/>
              <a:ext cx="2200275" cy="1590675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3491880" y="593418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+mn-lt"/>
                  <a:hlinkClick r:id="rId3"/>
                </a:rPr>
                <a:t>Fonte</a:t>
              </a:r>
              <a:endParaRPr lang="pt-BR" sz="1200" dirty="0">
                <a:latin typeface="+mn-lt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13581" y="4234151"/>
            <a:ext cx="2503637" cy="1867674"/>
            <a:chOff x="4630173" y="4381133"/>
            <a:chExt cx="2503637" cy="186767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0173" y="4381133"/>
              <a:ext cx="2318435" cy="1590675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6557746" y="597180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+mn-lt"/>
                  <a:hlinkClick r:id="rId5"/>
                </a:rPr>
                <a:t>Fonte</a:t>
              </a:r>
              <a:endParaRPr lang="pt-BR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27996" y="332656"/>
            <a:ext cx="8229600" cy="634082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</a:rPr>
              <a:t>Como indexar bem? </a:t>
            </a:r>
            <a:endParaRPr lang="pt-BR" sz="32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62970" y="1340768"/>
            <a:ext cx="8434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Domínio do assunto </a:t>
            </a:r>
          </a:p>
          <a:p>
            <a:r>
              <a:rPr lang="pt-BR" sz="28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conhecimento pessoal, suportes especializados</a:t>
            </a:r>
            <a:endParaRPr lang="pt-BR" sz="2800" dirty="0">
              <a:solidFill>
                <a:srgbClr val="002060"/>
              </a:solidFill>
              <a:latin typeface="+mj-lt"/>
            </a:endParaRPr>
          </a:p>
          <a:p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Dois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focos de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atenção</a:t>
            </a:r>
          </a:p>
          <a:p>
            <a:r>
              <a:rPr lang="pt-BR" sz="28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Representação </a:t>
            </a:r>
            <a:r>
              <a:rPr lang="pt-BR" sz="2800" dirty="0">
                <a:solidFill>
                  <a:srgbClr val="002060"/>
                </a:solidFill>
                <a:latin typeface="+mj-lt"/>
              </a:rPr>
              <a:t>da 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informação: entrada dos dados no sistema (</a:t>
            </a:r>
            <a:r>
              <a:rPr lang="pt-BR" sz="2800" dirty="0" err="1" smtClean="0">
                <a:solidFill>
                  <a:srgbClr val="002060"/>
                </a:solidFill>
                <a:latin typeface="+mj-lt"/>
              </a:rPr>
              <a:t>metadados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) e sua análise descritiva. Análise de conteúdo (assunto)</a:t>
            </a:r>
          </a:p>
          <a:p>
            <a:r>
              <a:rPr lang="pt-BR" sz="2800" dirty="0">
                <a:solidFill>
                  <a:srgbClr val="002060"/>
                </a:solidFill>
                <a:latin typeface="+mj-lt"/>
              </a:rPr>
              <a:t>	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- Recuperação </a:t>
            </a:r>
            <a:r>
              <a:rPr lang="pt-BR" sz="2800" dirty="0">
                <a:solidFill>
                  <a:srgbClr val="002060"/>
                </a:solidFill>
                <a:latin typeface="+mj-lt"/>
              </a:rPr>
              <a:t>da informação: saída da informação processada. Estratégias de busca do usuário (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termos, </a:t>
            </a:r>
            <a:r>
              <a:rPr lang="pt-BR" sz="2800" dirty="0">
                <a:solidFill>
                  <a:srgbClr val="002060"/>
                </a:solidFill>
                <a:latin typeface="+mj-lt"/>
              </a:rPr>
              <a:t>associações 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pt-BR" sz="2800" dirty="0">
                <a:solidFill>
                  <a:srgbClr val="002060"/>
                </a:solidFill>
                <a:latin typeface="+mj-lt"/>
              </a:rPr>
              <a:t>termos, </a:t>
            </a:r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sinonímias)</a:t>
            </a:r>
            <a:endParaRPr lang="pt-BR" sz="2800" dirty="0">
              <a:solidFill>
                <a:srgbClr val="002060"/>
              </a:solidFill>
              <a:latin typeface="+mj-lt"/>
            </a:endParaRPr>
          </a:p>
          <a:p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7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04056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Na prática...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469747" y="908720"/>
            <a:ext cx="8204506" cy="5361459"/>
            <a:chOff x="469747" y="908720"/>
            <a:chExt cx="8204506" cy="5361459"/>
          </a:xfrm>
        </p:grpSpPr>
        <p:pic>
          <p:nvPicPr>
            <p:cNvPr id="1028" name="Picture 4" descr="http://idecomunicacao.com.br/wp-content/uploads/2015/11/conteudo-webpp4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7" y="908720"/>
              <a:ext cx="8204506" cy="53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8098189" y="592117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+mn-lt"/>
                  <a:hlinkClick r:id="rId3"/>
                </a:rPr>
                <a:t>Fonte</a:t>
              </a:r>
              <a:endParaRPr lang="pt-BR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2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630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65B02D6-F605-44CC-8DE2-1F5CD9A0966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971600" y="188640"/>
            <a:ext cx="6346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Simulando buscas no portal TCU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588224" y="764704"/>
            <a:ext cx="86409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395536" y="1412776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436096" y="1412776"/>
            <a:ext cx="122413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1838" cy="720725"/>
          </a:xfrm>
        </p:spPr>
        <p:txBody>
          <a:bodyPr/>
          <a:lstStyle/>
          <a:p>
            <a:r>
              <a:rPr lang="pt-BR" sz="3400" b="1" dirty="0" smtClean="0">
                <a:solidFill>
                  <a:srgbClr val="002060"/>
                </a:solidFill>
              </a:rPr>
              <a:t>Exemplo: Assistência pré-escolar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9512" y="1124744"/>
            <a:ext cx="8712968" cy="2088232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  <a:cs typeface="Arial" charset="0"/>
              </a:rPr>
              <a:t>Estratégias de busca utilizadas: </a:t>
            </a:r>
          </a:p>
          <a:p>
            <a:pPr>
              <a:buNone/>
            </a:pPr>
            <a:r>
              <a:rPr lang="pt-BR" sz="2500" dirty="0" smtClean="0">
                <a:solidFill>
                  <a:srgbClr val="002060"/>
                </a:solidFill>
                <a:cs typeface="Arial" charset="0"/>
              </a:rPr>
              <a:t>Auxílio + pré-escolar =  </a:t>
            </a:r>
            <a:r>
              <a:rPr lang="pt-BR" sz="2500" dirty="0" smtClean="0">
                <a:solidFill>
                  <a:srgbClr val="002060"/>
                </a:solidFill>
              </a:rPr>
              <a:t>2.340 resultados</a:t>
            </a:r>
          </a:p>
          <a:p>
            <a:pPr>
              <a:buNone/>
            </a:pPr>
            <a:r>
              <a:rPr lang="pt-BR" sz="2500" dirty="0" smtClean="0">
                <a:solidFill>
                  <a:srgbClr val="002060"/>
                </a:solidFill>
                <a:cs typeface="Arial" charset="0"/>
              </a:rPr>
              <a:t>Benefício + pré-escolar =  </a:t>
            </a:r>
            <a:r>
              <a:rPr lang="pt-BR" sz="2500" dirty="0" smtClean="0">
                <a:solidFill>
                  <a:srgbClr val="002060"/>
                </a:solidFill>
              </a:rPr>
              <a:t>1.797 resultados</a:t>
            </a:r>
            <a:endParaRPr lang="pt-BR" sz="2500" dirty="0" smtClean="0">
              <a:solidFill>
                <a:srgbClr val="002060"/>
              </a:solidFill>
              <a:cs typeface="Arial" charset="0"/>
            </a:endParaRPr>
          </a:p>
          <a:p>
            <a:pPr>
              <a:buNone/>
            </a:pPr>
            <a:r>
              <a:rPr lang="pt-BR" sz="2500" dirty="0" smtClean="0">
                <a:solidFill>
                  <a:srgbClr val="002060"/>
                </a:solidFill>
                <a:cs typeface="Arial" charset="0"/>
              </a:rPr>
              <a:t>Assistência  + pré-escolar =  3.441 resultados</a:t>
            </a:r>
            <a:endParaRPr lang="pt-BR" sz="25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3404609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BR" sz="3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Evidência: </a:t>
            </a:r>
          </a:p>
          <a:p>
            <a:pPr lvl="1">
              <a:buFont typeface="Wingdings" pitchFamily="2" charset="2"/>
              <a:buNone/>
            </a:pPr>
            <a:r>
              <a:rPr lang="pt-BR" sz="2500" dirty="0" smtClean="0">
                <a:solidFill>
                  <a:srgbClr val="002060"/>
                </a:solidFill>
                <a:latin typeface="+mn-lt"/>
                <a:cs typeface="Arial" charset="0"/>
              </a:rPr>
              <a:t>Necessário prever possibilidades de sinonímia (terminologia)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4581128"/>
            <a:ext cx="79208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Resultado:</a:t>
            </a:r>
            <a:endParaRPr lang="pt-BR" sz="3200" dirty="0" smtClean="0">
              <a:solidFill>
                <a:srgbClr val="002060"/>
              </a:solidFill>
              <a:cs typeface="Arial" charset="0"/>
            </a:endParaRPr>
          </a:p>
          <a:p>
            <a:pPr lvl="1">
              <a:buFont typeface="Wingdings" pitchFamily="2" charset="2"/>
              <a:buNone/>
            </a:pPr>
            <a:r>
              <a:rPr lang="pt-BR" sz="2500" dirty="0" smtClean="0">
                <a:solidFill>
                  <a:srgbClr val="002060"/>
                </a:solidFill>
                <a:latin typeface="+mn-lt"/>
                <a:cs typeface="Arial" charset="0"/>
              </a:rPr>
              <a:t>Recuperação imprecisa e perda de informação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Questões importantes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9654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É preciso uniformizar a terminologia para representar e recuperar dados do contexto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É preciso relacionar a linguagem natural e a linguagem especializada do TCU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É preciso minimizar ambiguidades próprias à linguagem natural para dar precisão à busca de informações dentro das nossas bases de dados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É preciso construir instrumentos de </a:t>
            </a:r>
            <a:r>
              <a:rPr lang="pt-BR" sz="2600" dirty="0">
                <a:solidFill>
                  <a:srgbClr val="002060"/>
                </a:solidFill>
              </a:rPr>
              <a:t>controle </a:t>
            </a:r>
            <a:r>
              <a:rPr lang="pt-BR" sz="2600" dirty="0" smtClean="0">
                <a:solidFill>
                  <a:srgbClr val="002060"/>
                </a:solidFill>
              </a:rPr>
              <a:t>terminológico e definir </a:t>
            </a:r>
            <a:r>
              <a:rPr lang="pt-BR" sz="2600" dirty="0" err="1" smtClean="0">
                <a:solidFill>
                  <a:srgbClr val="002060"/>
                </a:solidFill>
              </a:rPr>
              <a:t>metadados</a:t>
            </a:r>
            <a:r>
              <a:rPr lang="pt-BR" sz="2600" dirty="0" smtClean="0">
                <a:solidFill>
                  <a:srgbClr val="002060"/>
                </a:solidFill>
              </a:rPr>
              <a:t> adequados para os  sistemas de informação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rgbClr val="002060"/>
                </a:solidFill>
              </a:rPr>
              <a:t>É preciso integrar a indexação à ferramentas de busca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lZw5KtPyUP4gSA8zzV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eyl5uIBTCscBhsJapPf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yNFDHsIeGWYnS8WL761J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Kj1cKfMklYPgN6iQHRl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esHxvge4SedJNQCBnwtu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460</Words>
  <Application>Microsoft Office PowerPoint</Application>
  <PresentationFormat>Apresentação na tela (4:3)</PresentationFormat>
  <Paragraphs>89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Apresentação do PowerPoint</vt:lpstr>
      <vt:lpstr> O que é Indexação ?   </vt:lpstr>
      <vt:lpstr>Apresentação do PowerPoint</vt:lpstr>
      <vt:lpstr> Quando há ausência ou falha na indexação...   </vt:lpstr>
      <vt:lpstr>Como indexar bem? </vt:lpstr>
      <vt:lpstr>Na prática...</vt:lpstr>
      <vt:lpstr>Apresentação do PowerPoint</vt:lpstr>
      <vt:lpstr>Exemplo: Assistência pré-escolar</vt:lpstr>
      <vt:lpstr>Questões importantes</vt:lpstr>
      <vt:lpstr>O VCE – Vocabulário de Controle Externo do TCU</vt:lpstr>
      <vt:lpstr> Onde acessar o VCE </vt:lpstr>
      <vt:lpstr>Apresentação do PowerPoint</vt:lpstr>
      <vt:lpstr>Apresentação do PowerPoint</vt:lpstr>
      <vt:lpstr>Alguns exemplos do portfólio de produtos</vt:lpstr>
      <vt:lpstr>TAXONOMIA - PORTAL TCU</vt:lpstr>
      <vt:lpstr>GLOSSÁRIOS TEMÁTICOS</vt:lpstr>
      <vt:lpstr>Apresentação do PowerPoint</vt:lpstr>
      <vt:lpstr>Apresentação do PowerPoint</vt:lpstr>
      <vt:lpstr>Integração e uso do VCE</vt:lpstr>
      <vt:lpstr>Alguns princípios da indexação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Beatriz Pinheiro de Melo Gomes</cp:lastModifiedBy>
  <cp:revision>175</cp:revision>
  <dcterms:created xsi:type="dcterms:W3CDTF">2012-01-19T13:05:04Z</dcterms:created>
  <dcterms:modified xsi:type="dcterms:W3CDTF">2016-06-23T14:54:43Z</dcterms:modified>
</cp:coreProperties>
</file>