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1"/>
  </p:sldMasterIdLst>
  <p:notesMasterIdLst>
    <p:notesMasterId r:id="rId25"/>
  </p:notesMasterIdLst>
  <p:handoutMasterIdLst>
    <p:handoutMasterId r:id="rId26"/>
  </p:handoutMasterIdLst>
  <p:sldIdLst>
    <p:sldId id="257" r:id="rId2"/>
    <p:sldId id="375" r:id="rId3"/>
    <p:sldId id="398" r:id="rId4"/>
    <p:sldId id="356" r:id="rId5"/>
    <p:sldId id="338" r:id="rId6"/>
    <p:sldId id="376" r:id="rId7"/>
    <p:sldId id="377" r:id="rId8"/>
    <p:sldId id="378" r:id="rId9"/>
    <p:sldId id="379" r:id="rId10"/>
    <p:sldId id="413" r:id="rId11"/>
    <p:sldId id="414" r:id="rId12"/>
    <p:sldId id="416" r:id="rId13"/>
    <p:sldId id="415" r:id="rId14"/>
    <p:sldId id="394" r:id="rId15"/>
    <p:sldId id="395" r:id="rId16"/>
    <p:sldId id="400" r:id="rId17"/>
    <p:sldId id="404" r:id="rId18"/>
    <p:sldId id="406" r:id="rId19"/>
    <p:sldId id="407" r:id="rId20"/>
    <p:sldId id="408" r:id="rId21"/>
    <p:sldId id="409" r:id="rId22"/>
    <p:sldId id="411" r:id="rId23"/>
    <p:sldId id="372" r:id="rId24"/>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rand_M" initials="D"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492"/>
    <a:srgbClr val="45C95B"/>
    <a:srgbClr val="740000"/>
    <a:srgbClr val="658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8810" autoAdjust="0"/>
  </p:normalViewPr>
  <p:slideViewPr>
    <p:cSldViewPr>
      <p:cViewPr>
        <p:scale>
          <a:sx n="70" d="100"/>
          <a:sy n="70" d="100"/>
        </p:scale>
        <p:origin x="-1446"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
    </p:cViewPr>
  </p:sorterViewPr>
  <p:notesViewPr>
    <p:cSldViewPr>
      <p:cViewPr varScale="1">
        <p:scale>
          <a:sx n="83" d="100"/>
          <a:sy n="83" d="100"/>
        </p:scale>
        <p:origin x="-1992"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2E21801B-D671-437A-A71D-DC8DBAA5CAF8}" type="datetimeFigureOut">
              <a:rPr lang="en-GB" smtClean="0"/>
              <a:t>02/11/2015</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C1D83AE1-F97A-4F83-8E9A-2BA5437CFCBA}" type="slidenum">
              <a:rPr lang="en-GB" smtClean="0"/>
              <a:t>‹#›</a:t>
            </a:fld>
            <a:endParaRPr lang="en-GB"/>
          </a:p>
        </p:txBody>
      </p:sp>
    </p:spTree>
    <p:extLst>
      <p:ext uri="{BB962C8B-B14F-4D97-AF65-F5344CB8AC3E}">
        <p14:creationId xmlns:p14="http://schemas.microsoft.com/office/powerpoint/2010/main" val="429032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3177" tIns="46589" rIns="93177" bIns="46589" rtlCol="0"/>
          <a:lstStyle>
            <a:lvl1pPr algn="r">
              <a:defRPr sz="1200"/>
            </a:lvl1pPr>
          </a:lstStyle>
          <a:p>
            <a:fld id="{46D6A334-AFEC-4029-B31A-29387699A65C}" type="datetimeFigureOut">
              <a:rPr lang="en-US" smtClean="0"/>
              <a:pPr/>
              <a:t>02-Nov-2015</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720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3177" tIns="46589" rIns="93177" bIns="46589" rtlCol="0" anchor="b"/>
          <a:lstStyle>
            <a:lvl1pPr algn="r">
              <a:defRPr sz="1200"/>
            </a:lvl1pPr>
          </a:lstStyle>
          <a:p>
            <a:fld id="{EDF1EAC3-36A2-451C-BF88-C69F42E50A27}" type="slidenum">
              <a:rPr lang="en-US" smtClean="0"/>
              <a:pPr/>
              <a:t>‹#›</a:t>
            </a:fld>
            <a:endParaRPr lang="en-US"/>
          </a:p>
        </p:txBody>
      </p:sp>
    </p:spTree>
    <p:extLst>
      <p:ext uri="{BB962C8B-B14F-4D97-AF65-F5344CB8AC3E}">
        <p14:creationId xmlns:p14="http://schemas.microsoft.com/office/powerpoint/2010/main" val="245077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EDF1EAC3-36A2-451C-BF88-C69F42E50A27}" type="slidenum">
              <a:rPr lang="en-US" smtClean="0"/>
              <a:pPr/>
              <a:t>1</a:t>
            </a:fld>
            <a:endParaRPr lang="en-US"/>
          </a:p>
        </p:txBody>
      </p:sp>
    </p:spTree>
    <p:extLst>
      <p:ext uri="{BB962C8B-B14F-4D97-AF65-F5344CB8AC3E}">
        <p14:creationId xmlns:p14="http://schemas.microsoft.com/office/powerpoint/2010/main" val="13862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F1EAC3-36A2-451C-BF88-C69F42E50A27}" type="slidenum">
              <a:rPr lang="en-US" smtClean="0"/>
              <a:pPr/>
              <a:t>14</a:t>
            </a:fld>
            <a:endParaRPr lang="en-US"/>
          </a:p>
        </p:txBody>
      </p:sp>
    </p:spTree>
    <p:extLst>
      <p:ext uri="{BB962C8B-B14F-4D97-AF65-F5344CB8AC3E}">
        <p14:creationId xmlns:p14="http://schemas.microsoft.com/office/powerpoint/2010/main" val="379988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noProof="0" dirty="0" smtClean="0"/>
              <a:t>This session is about KNI,</a:t>
            </a:r>
            <a:r>
              <a:rPr lang="en-GB" baseline="0" noProof="0" dirty="0" smtClean="0"/>
              <a:t> but if you allow me I would like to take a step back from indicators as such, to better understand their role. </a:t>
            </a:r>
          </a:p>
          <a:p>
            <a:endParaRPr lang="en-GB" baseline="0" noProof="0" dirty="0" smtClean="0"/>
          </a:p>
          <a:p>
            <a:r>
              <a:rPr lang="en-GB" baseline="0" noProof="0" dirty="0" smtClean="0"/>
              <a:t>When the vision is narrow, and does not talk to the various government agencies, the cascading will not happen. </a:t>
            </a:r>
            <a:endParaRPr lang="en-GB" noProof="0" dirty="0"/>
          </a:p>
        </p:txBody>
      </p:sp>
      <p:sp>
        <p:nvSpPr>
          <p:cNvPr id="4" name="Espace réservé du numéro de diapositive 3"/>
          <p:cNvSpPr>
            <a:spLocks noGrp="1"/>
          </p:cNvSpPr>
          <p:nvPr>
            <p:ph type="sldNum" sz="quarter" idx="10"/>
          </p:nvPr>
        </p:nvSpPr>
        <p:spPr/>
        <p:txBody>
          <a:bodyPr/>
          <a:lstStyle/>
          <a:p>
            <a:fld id="{EDF1EAC3-36A2-451C-BF88-C69F42E50A27}"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helps performing</a:t>
            </a:r>
            <a:r>
              <a:rPr lang="en-GB" baseline="0" dirty="0" smtClean="0"/>
              <a:t> 3 tasks that are central in policy-making</a:t>
            </a:r>
            <a:endParaRPr lang="en-GB" dirty="0"/>
          </a:p>
        </p:txBody>
      </p:sp>
      <p:sp>
        <p:nvSpPr>
          <p:cNvPr id="4" name="Slide Number Placeholder 3"/>
          <p:cNvSpPr>
            <a:spLocks noGrp="1"/>
          </p:cNvSpPr>
          <p:nvPr>
            <p:ph type="sldNum" sz="quarter" idx="10"/>
          </p:nvPr>
        </p:nvSpPr>
        <p:spPr/>
        <p:txBody>
          <a:bodyPr/>
          <a:lstStyle/>
          <a:p>
            <a:fld id="{EDF1EAC3-36A2-451C-BF88-C69F42E50A27}" type="slidenum">
              <a:rPr lang="en-US" smtClean="0"/>
              <a:pPr/>
              <a:t>18</a:t>
            </a:fld>
            <a:endParaRPr lang="en-US"/>
          </a:p>
        </p:txBody>
      </p:sp>
    </p:spTree>
    <p:extLst>
      <p:ext uri="{BB962C8B-B14F-4D97-AF65-F5344CB8AC3E}">
        <p14:creationId xmlns:p14="http://schemas.microsoft.com/office/powerpoint/2010/main" val="340851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F1EAC3-36A2-451C-BF88-C69F42E50A27}" type="slidenum">
              <a:rPr lang="en-US" smtClean="0"/>
              <a:pPr/>
              <a:t>23</a:t>
            </a:fld>
            <a:endParaRPr lang="en-US"/>
          </a:p>
        </p:txBody>
      </p:sp>
    </p:spTree>
    <p:extLst>
      <p:ext uri="{BB962C8B-B14F-4D97-AF65-F5344CB8AC3E}">
        <p14:creationId xmlns:p14="http://schemas.microsoft.com/office/powerpoint/2010/main" val="45079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GB" dirty="0" smtClean="0"/>
          </a:p>
        </p:txBody>
      </p:sp>
      <p:sp>
        <p:nvSpPr>
          <p:cNvPr id="71684" name="Slide Number Placeholder 3"/>
          <p:cNvSpPr>
            <a:spLocks noGrp="1"/>
          </p:cNvSpPr>
          <p:nvPr>
            <p:ph type="sldNum" sz="quarter" idx="5"/>
          </p:nvPr>
        </p:nvSpPr>
        <p:spPr>
          <a:noFill/>
        </p:spPr>
        <p:txBody>
          <a:bodyPr/>
          <a:lstStyle/>
          <a:p>
            <a:fld id="{9CB78D98-4620-4E08-9561-943962AE8E3E}" type="slidenum">
              <a:rPr lang="fr-FR" smtClean="0"/>
              <a:pPr/>
              <a:t>4</a:t>
            </a:fld>
            <a:endParaRPr lang="fr-FR" smtClean="0"/>
          </a:p>
        </p:txBody>
      </p:sp>
    </p:spTree>
    <p:extLst>
      <p:ext uri="{BB962C8B-B14F-4D97-AF65-F5344CB8AC3E}">
        <p14:creationId xmlns:p14="http://schemas.microsoft.com/office/powerpoint/2010/main" val="40520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NZ" dirty="0" smtClean="0"/>
          </a:p>
        </p:txBody>
      </p:sp>
      <p:sp>
        <p:nvSpPr>
          <p:cNvPr id="71684" name="Slide Number Placeholder 3"/>
          <p:cNvSpPr>
            <a:spLocks noGrp="1"/>
          </p:cNvSpPr>
          <p:nvPr>
            <p:ph type="sldNum" sz="quarter" idx="5"/>
          </p:nvPr>
        </p:nvSpPr>
        <p:spPr>
          <a:noFill/>
        </p:spPr>
        <p:txBody>
          <a:bodyPr/>
          <a:lstStyle/>
          <a:p>
            <a:fld id="{9CB78D98-4620-4E08-9561-943962AE8E3E}" type="slidenum">
              <a:rPr lang="fr-FR" smtClean="0"/>
              <a:pPr/>
              <a:t>5</a:t>
            </a:fld>
            <a:endParaRPr lang="fr-FR" smtClean="0"/>
          </a:p>
        </p:txBody>
      </p:sp>
    </p:spTree>
    <p:extLst>
      <p:ext uri="{BB962C8B-B14F-4D97-AF65-F5344CB8AC3E}">
        <p14:creationId xmlns:p14="http://schemas.microsoft.com/office/powerpoint/2010/main" val="275062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w="12701">
            <a:solidFill>
              <a:srgbClr val="000000"/>
            </a:solidFill>
            <a:miter lim="800000"/>
            <a:headEnd/>
            <a:tailEnd/>
          </a:ln>
        </p:spPr>
      </p:sp>
      <p:sp>
        <p:nvSpPr>
          <p:cNvPr id="29699" name="Notes Placeholder 2"/>
          <p:cNvSpPr>
            <a:spLocks noGrp="1"/>
          </p:cNvSpPr>
          <p:nvPr>
            <p:ph type="body" sz="quarter" idx="1"/>
          </p:nvPr>
        </p:nvSpPr>
        <p:spPr bwMode="auto">
          <a:noFill/>
        </p:spPr>
        <p:txBody>
          <a:bodyPr wrap="square" numCol="1" anchor="t" anchorCtr="0" compatLnSpc="1">
            <a:prstTxWarp prst="textNoShape">
              <a:avLst/>
            </a:prstTxWarp>
            <a:normAutofit/>
          </a:bodyPr>
          <a:lstStyle/>
          <a:p>
            <a:endParaRPr lang="en-GB" sz="1200" kern="1200" dirty="0" smtClean="0">
              <a:solidFill>
                <a:schemeClr val="tx1"/>
              </a:solidFill>
              <a:effectLst/>
              <a:latin typeface="+mn-lt"/>
              <a:ea typeface="+mn-ea"/>
              <a:cs typeface="+mn-cs"/>
            </a:endParaRPr>
          </a:p>
        </p:txBody>
      </p:sp>
      <p:sp>
        <p:nvSpPr>
          <p:cNvPr id="4" name="Slide Number Placeholder 3"/>
          <p:cNvSpPr txBox="1"/>
          <p:nvPr/>
        </p:nvSpPr>
        <p:spPr>
          <a:xfrm>
            <a:off x="3854396" y="9444989"/>
            <a:ext cx="2949629" cy="497523"/>
          </a:xfrm>
          <a:prstGeom prst="rect">
            <a:avLst/>
          </a:prstGeom>
          <a:noFill/>
          <a:ln>
            <a:noFill/>
          </a:ln>
        </p:spPr>
        <p:txBody>
          <a:bodyPr lIns="91705" tIns="45853" rIns="91705" bIns="45853" anchor="b"/>
          <a:lstStyle/>
          <a:p>
            <a:pPr algn="r" fontAlgn="auto">
              <a:spcBef>
                <a:spcPts val="0"/>
              </a:spcBef>
              <a:spcAft>
                <a:spcPts val="0"/>
              </a:spcAft>
              <a:defRPr sz="1800" b="0" i="0" u="none" strike="noStrike" kern="0" cap="none" spc="0" baseline="0">
                <a:solidFill>
                  <a:srgbClr val="000000"/>
                </a:solidFill>
                <a:uFillTx/>
              </a:defRPr>
            </a:pPr>
            <a:fld id="{E7954613-BE62-4AB7-B415-A3F1C70C1433}" type="slidenum">
              <a:rPr kern="0">
                <a:solidFill>
                  <a:srgbClr val="000000"/>
                </a:solidFill>
                <a:latin typeface="Arial" pitchFamily="34" charset="0"/>
                <a:cs typeface="Arial" pitchFamily="34" charset="0"/>
              </a:rPr>
              <a:pPr algn="r" fontAlgn="auto">
                <a:spcBef>
                  <a:spcPts val="0"/>
                </a:spcBef>
                <a:spcAft>
                  <a:spcPts val="0"/>
                </a:spcAft>
                <a:defRPr sz="1800" b="0" i="0" u="none" strike="noStrike" kern="0" cap="none" spc="0" baseline="0">
                  <a:solidFill>
                    <a:srgbClr val="000000"/>
                  </a:solidFill>
                  <a:uFillTx/>
                </a:defRPr>
              </a:pPr>
              <a:t>6</a:t>
            </a:fld>
            <a:endParaRPr lang="fr-FR" sz="1200" kern="0" dirty="0">
              <a:solidFill>
                <a:srgbClr val="000000"/>
              </a:solidFill>
              <a:latin typeface="Calibri"/>
              <a:cs typeface="Arial" pitchFamily="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F2D5129-1B60-4E00-8610-F0F43DEEEB9F}"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E51636-BB15-4E96-80BF-B21B5066ADC1}" type="slidenum">
              <a:rPr lang="en-GB" smtClean="0"/>
              <a:t>8</a:t>
            </a:fld>
            <a:endParaRPr lang="en-GB"/>
          </a:p>
        </p:txBody>
      </p:sp>
    </p:spTree>
    <p:extLst>
      <p:ext uri="{BB962C8B-B14F-4D97-AF65-F5344CB8AC3E}">
        <p14:creationId xmlns:p14="http://schemas.microsoft.com/office/powerpoint/2010/main" val="139430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Slide Number Placeholder 3"/>
          <p:cNvSpPr>
            <a:spLocks noGrp="1"/>
          </p:cNvSpPr>
          <p:nvPr>
            <p:ph type="sldNum" sz="quarter" idx="5"/>
          </p:nvPr>
        </p:nvSpPr>
        <p:spPr bwMode="auto">
          <a:noFill/>
          <a:ln>
            <a:miter lim="800000"/>
            <a:headEnd/>
            <a:tailEnd/>
          </a:ln>
        </p:spPr>
        <p:txBody>
          <a:bodyPr/>
          <a:lstStyle/>
          <a:p>
            <a:fld id="{E5ACF9FD-1411-4902-B9BA-040B7CF8BBE9}" type="slidenum">
              <a:rPr lang="en-US" smtClean="0"/>
              <a:pPr/>
              <a:t>9</a:t>
            </a:fld>
            <a:endParaRPr lang="en-US" smtClean="0"/>
          </a:p>
        </p:txBody>
      </p:sp>
      <p:sp>
        <p:nvSpPr>
          <p:cNvPr id="35844" name="Notes Placeholder 4"/>
          <p:cNvSpPr>
            <a:spLocks noGrp="1"/>
          </p:cNvSpPr>
          <p:nvPr/>
        </p:nvSpPr>
        <p:spPr bwMode="auto">
          <a:xfrm>
            <a:off x="680562" y="4724084"/>
            <a:ext cx="5444490" cy="4474527"/>
          </a:xfrm>
          <a:prstGeom prst="rect">
            <a:avLst/>
          </a:prstGeom>
          <a:noFill/>
          <a:ln w="9525">
            <a:noFill/>
            <a:miter lim="800000"/>
            <a:headEnd/>
            <a:tailEnd/>
          </a:ln>
        </p:spPr>
        <p:txBody>
          <a:bodyPr lIns="91430" tIns="45715" rIns="91430" bIns="45715"/>
          <a:lstStyle/>
          <a:p>
            <a:pPr eaLnBrk="0" hangingPunct="0">
              <a:spcBef>
                <a:spcPct val="30000"/>
              </a:spcBef>
            </a:pPr>
            <a:endParaRPr lang="fr-FR" sz="1200"/>
          </a:p>
        </p:txBody>
      </p:sp>
      <p:sp>
        <p:nvSpPr>
          <p:cNvPr id="35845" name="Notes Placeholder 4"/>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GB"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w="12701">
            <a:solidFill>
              <a:srgbClr val="000000"/>
            </a:solidFill>
            <a:miter lim="800000"/>
            <a:headEnd/>
            <a:tailEnd/>
          </a:ln>
        </p:spPr>
      </p:sp>
      <p:sp>
        <p:nvSpPr>
          <p:cNvPr id="33795" name="Notes Placeholder 2"/>
          <p:cNvSpPr>
            <a:spLocks noGrp="1"/>
          </p:cNvSpPr>
          <p:nvPr>
            <p:ph type="body" sz="quarter" idx="1"/>
          </p:nvPr>
        </p:nvSpPr>
        <p:spPr bwMode="auto">
          <a:noFill/>
        </p:spPr>
        <p:txBody>
          <a:bodyPr wrap="square" numCol="1" anchor="t" anchorCtr="0" compatLnSpc="1">
            <a:prstTxWarp prst="textNoShape">
              <a:avLst/>
            </a:prstTxWarp>
          </a:bodyPr>
          <a:lstStyle/>
          <a:p>
            <a:pPr marL="450517" indent="-353409">
              <a:spcBef>
                <a:spcPct val="0"/>
              </a:spcBef>
              <a:spcAft>
                <a:spcPts val="1605"/>
              </a:spcAft>
              <a:buClr>
                <a:srgbClr val="002060"/>
              </a:buClr>
              <a:buSzPct val="120000"/>
            </a:pPr>
            <a:endParaRPr lang="en-GB" sz="1000" dirty="0">
              <a:solidFill>
                <a:srgbClr val="404040"/>
              </a:solidFill>
            </a:endParaRPr>
          </a:p>
        </p:txBody>
      </p:sp>
      <p:sp>
        <p:nvSpPr>
          <p:cNvPr id="33796" name="Slide Number Placeholder 3"/>
          <p:cNvSpPr txBox="1">
            <a:spLocks noChangeArrowheads="1"/>
          </p:cNvSpPr>
          <p:nvPr/>
        </p:nvSpPr>
        <p:spPr bwMode="auto">
          <a:xfrm>
            <a:off x="3854396" y="9444989"/>
            <a:ext cx="2949629" cy="497523"/>
          </a:xfrm>
          <a:prstGeom prst="rect">
            <a:avLst/>
          </a:prstGeom>
          <a:noFill/>
          <a:ln w="9525">
            <a:noFill/>
            <a:miter lim="800000"/>
            <a:headEnd/>
            <a:tailEnd/>
          </a:ln>
        </p:spPr>
        <p:txBody>
          <a:bodyPr lIns="91695" tIns="45848" rIns="91695" bIns="45848" anchor="b"/>
          <a:lstStyle/>
          <a:p>
            <a:pPr algn="r"/>
            <a:fld id="{1DF0A299-6607-4029-9402-6AB3E25CEF88}" type="slidenum">
              <a:rPr lang="en-US">
                <a:solidFill>
                  <a:srgbClr val="000000"/>
                </a:solidFill>
                <a:latin typeface="Calibri" pitchFamily="34" charset="0"/>
              </a:rPr>
              <a:pPr algn="r"/>
              <a:t>10</a:t>
            </a:fld>
            <a:endParaRPr lang="en-US" sz="12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spcBef>
                <a:spcPct val="0"/>
              </a:spcBef>
              <a:defRPr/>
            </a:pPr>
            <a:r>
              <a:rPr lang="en-US" altLang="it-IT" sz="1200" b="0" dirty="0" smtClean="0">
                <a:solidFill>
                  <a:srgbClr val="F60000"/>
                </a:solidFill>
              </a:rPr>
              <a:t>Innovative</a:t>
            </a:r>
            <a:r>
              <a:rPr lang="en-US" altLang="it-IT" sz="1200" b="0" dirty="0" smtClean="0"/>
              <a:t>: allow </a:t>
            </a:r>
            <a:r>
              <a:rPr lang="en-US" altLang="it-IT" sz="1200" dirty="0" smtClean="0">
                <a:solidFill>
                  <a:srgbClr val="376092"/>
                </a:solidFill>
              </a:rPr>
              <a:t>users </a:t>
            </a:r>
            <a:r>
              <a:rPr lang="en-US" altLang="it-IT" sz="1200" b="0" dirty="0" smtClean="0"/>
              <a:t>to create their </a:t>
            </a:r>
            <a:r>
              <a:rPr lang="en-US" altLang="it-IT" sz="1200" dirty="0" smtClean="0">
                <a:solidFill>
                  <a:srgbClr val="376092"/>
                </a:solidFill>
              </a:rPr>
              <a:t>own composite index </a:t>
            </a:r>
            <a:r>
              <a:rPr lang="en-US" altLang="it-IT" sz="1200" b="0" dirty="0" smtClean="0"/>
              <a:t>&gt;</a:t>
            </a:r>
            <a:r>
              <a:rPr lang="en-US" altLang="it-IT" sz="1200" dirty="0" smtClean="0">
                <a:solidFill>
                  <a:srgbClr val="376092"/>
                </a:solidFill>
              </a:rPr>
              <a:t>assign</a:t>
            </a:r>
            <a:r>
              <a:rPr lang="en-US" altLang="it-IT" sz="1200" b="0" dirty="0" smtClean="0"/>
              <a:t> a </a:t>
            </a:r>
            <a:r>
              <a:rPr lang="en-US" altLang="it-IT" sz="1200" dirty="0" smtClean="0">
                <a:solidFill>
                  <a:srgbClr val="376092"/>
                </a:solidFill>
              </a:rPr>
              <a:t>weight</a:t>
            </a:r>
            <a:r>
              <a:rPr lang="en-US" altLang="it-IT" sz="1200" b="0" dirty="0" smtClean="0"/>
              <a:t> to each of the </a:t>
            </a:r>
            <a:r>
              <a:rPr lang="en-US" altLang="it-IT" sz="1200" dirty="0" smtClean="0">
                <a:solidFill>
                  <a:srgbClr val="376092"/>
                </a:solidFill>
              </a:rPr>
              <a:t>11 dimensions </a:t>
            </a:r>
            <a:r>
              <a:rPr lang="en-US" altLang="it-IT" sz="1200" b="0" dirty="0" smtClean="0"/>
              <a:t>of the OECD </a:t>
            </a:r>
            <a:r>
              <a:rPr lang="en-US" altLang="it-IT" sz="1200" dirty="0" smtClean="0">
                <a:solidFill>
                  <a:srgbClr val="376092"/>
                </a:solidFill>
              </a:rPr>
              <a:t>well-being </a:t>
            </a:r>
            <a:r>
              <a:rPr lang="en-US" altLang="it-IT" sz="1200" b="0" dirty="0" smtClean="0"/>
              <a:t>framework</a:t>
            </a:r>
          </a:p>
          <a:p>
            <a:pPr eaLnBrk="1" hangingPunct="1">
              <a:lnSpc>
                <a:spcPct val="150000"/>
              </a:lnSpc>
              <a:spcBef>
                <a:spcPct val="0"/>
              </a:spcBef>
              <a:defRPr/>
            </a:pPr>
            <a:endParaRPr lang="en-US" altLang="it-IT" sz="1200" b="0" dirty="0" smtClean="0"/>
          </a:p>
          <a:p>
            <a:pPr eaLnBrk="1" hangingPunct="1">
              <a:lnSpc>
                <a:spcPct val="150000"/>
              </a:lnSpc>
              <a:spcBef>
                <a:spcPct val="0"/>
              </a:spcBef>
              <a:defRPr/>
            </a:pPr>
            <a:r>
              <a:rPr lang="en-US" altLang="it-IT" sz="1200" dirty="0" smtClean="0">
                <a:solidFill>
                  <a:srgbClr val="376092"/>
                </a:solidFill>
              </a:rPr>
              <a:t>Interactive</a:t>
            </a:r>
            <a:r>
              <a:rPr lang="en-US" altLang="it-IT" sz="1200" b="0" dirty="0" smtClean="0"/>
              <a:t> </a:t>
            </a:r>
            <a:r>
              <a:rPr lang="en-US" altLang="it-IT" sz="1200" dirty="0" smtClean="0">
                <a:solidFill>
                  <a:srgbClr val="376092"/>
                </a:solidFill>
              </a:rPr>
              <a:t>web application </a:t>
            </a:r>
            <a:r>
              <a:rPr lang="en-US" altLang="it-IT" sz="1200" b="0" dirty="0" smtClean="0"/>
              <a:t>designed to </a:t>
            </a:r>
            <a:r>
              <a:rPr lang="en-US" altLang="it-IT" sz="1200" b="0" dirty="0" smtClean="0">
                <a:solidFill>
                  <a:srgbClr val="F60000"/>
                </a:solidFill>
              </a:rPr>
              <a:t>involve people </a:t>
            </a:r>
            <a:r>
              <a:rPr lang="en-US" altLang="it-IT" sz="1200" b="0" dirty="0" smtClean="0"/>
              <a:t>in the discussion on well-being and to </a:t>
            </a:r>
            <a:r>
              <a:rPr lang="en-US" altLang="it-IT" sz="1200" b="0" dirty="0" smtClean="0">
                <a:solidFill>
                  <a:srgbClr val="F60000"/>
                </a:solidFill>
              </a:rPr>
              <a:t>learn what matters </a:t>
            </a:r>
            <a:r>
              <a:rPr lang="en-US" altLang="it-IT" sz="1200" b="0" dirty="0" smtClean="0"/>
              <a:t>the most </a:t>
            </a:r>
            <a:r>
              <a:rPr lang="en-US" altLang="it-IT" sz="1200" b="0" dirty="0" smtClean="0">
                <a:solidFill>
                  <a:srgbClr val="F60000"/>
                </a:solidFill>
              </a:rPr>
              <a:t>to them </a:t>
            </a:r>
            <a:r>
              <a:rPr lang="en-US" altLang="it-IT" sz="1200" dirty="0" smtClean="0"/>
              <a:t>(</a:t>
            </a:r>
            <a:r>
              <a:rPr lang="en-US" altLang="it-IT" sz="1200" u="sng" dirty="0" smtClean="0"/>
              <a:t>communication tool</a:t>
            </a:r>
            <a:r>
              <a:rPr lang="en-US" altLang="it-IT" sz="1200" dirty="0" smtClean="0"/>
              <a:t>)</a:t>
            </a:r>
          </a:p>
          <a:p>
            <a:pPr eaLnBrk="1" hangingPunct="1">
              <a:lnSpc>
                <a:spcPct val="150000"/>
              </a:lnSpc>
              <a:spcBef>
                <a:spcPct val="0"/>
              </a:spcBef>
              <a:defRPr/>
            </a:pPr>
            <a:endParaRPr lang="en-US" altLang="it-IT" sz="1200" b="0" dirty="0" smtClean="0"/>
          </a:p>
          <a:p>
            <a:pPr eaLnBrk="1" hangingPunct="1">
              <a:lnSpc>
                <a:spcPct val="150000"/>
              </a:lnSpc>
              <a:spcBef>
                <a:spcPct val="0"/>
              </a:spcBef>
              <a:defRPr/>
            </a:pPr>
            <a:r>
              <a:rPr lang="en-US" altLang="it-IT" sz="1200" b="0" dirty="0" smtClean="0"/>
              <a:t>Users can see how countries’ average (and by gender) achievements compare based on one’s own personal priorities in life, compare their choices with peers and share their index with other people in their network and with the OECD</a:t>
            </a:r>
            <a:endParaRPr lang="en-GB" dirty="0"/>
          </a:p>
        </p:txBody>
      </p:sp>
      <p:sp>
        <p:nvSpPr>
          <p:cNvPr id="4" name="Slide Number Placeholder 3"/>
          <p:cNvSpPr>
            <a:spLocks noGrp="1"/>
          </p:cNvSpPr>
          <p:nvPr>
            <p:ph type="sldNum" sz="quarter" idx="10"/>
          </p:nvPr>
        </p:nvSpPr>
        <p:spPr/>
        <p:txBody>
          <a:bodyPr/>
          <a:lstStyle/>
          <a:p>
            <a:fld id="{7144DBC2-47CB-4709-B30F-E9A1649A498C}" type="slidenum">
              <a:rPr lang="en-GB" smtClean="0"/>
              <a:t>11</a:t>
            </a:fld>
            <a:endParaRPr lang="en-GB"/>
          </a:p>
        </p:txBody>
      </p:sp>
    </p:spTree>
    <p:extLst>
      <p:ext uri="{BB962C8B-B14F-4D97-AF65-F5344CB8AC3E}">
        <p14:creationId xmlns:p14="http://schemas.microsoft.com/office/powerpoint/2010/main" val="241120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3B167DD-63BE-419B-8153-0B4850E75279}"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83B167DD-63BE-419B-8153-0B4850E75279}"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3B167DD-63BE-419B-8153-0B4850E75279}"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222E5E-584B-45E2-BFBB-D154776E2C84}" type="datetimeFigureOut">
              <a:rPr lang="ru-RU" smtClean="0"/>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266031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3B167DD-63BE-419B-8153-0B4850E752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5656" y="1381429"/>
            <a:ext cx="7668344" cy="2381486"/>
          </a:xfrm>
        </p:spPr>
        <p:txBody>
          <a:bodyPr/>
          <a:lstStyle/>
          <a:p>
            <a:r>
              <a:rPr lang="en-GB" sz="3600" dirty="0" smtClean="0">
                <a:solidFill>
                  <a:srgbClr val="92D050"/>
                </a:solidFill>
                <a:latin typeface="Caecilia Roman" pitchFamily="18" charset="0"/>
              </a:rPr>
              <a:t>Bringing well-being into public policy: THE OECD </a:t>
            </a:r>
            <a:r>
              <a:rPr lang="en-GB" sz="3600" dirty="0" err="1" smtClean="0">
                <a:solidFill>
                  <a:srgbClr val="92D050"/>
                </a:solidFill>
                <a:latin typeface="Caecilia Roman" pitchFamily="18" charset="0"/>
              </a:rPr>
              <a:t>BETTer</a:t>
            </a:r>
            <a:r>
              <a:rPr lang="en-GB" sz="3600" dirty="0" smtClean="0">
                <a:solidFill>
                  <a:srgbClr val="92D050"/>
                </a:solidFill>
                <a:latin typeface="Caecilia Roman" pitchFamily="18" charset="0"/>
              </a:rPr>
              <a:t> life initiative and Key national indicators</a:t>
            </a:r>
            <a:endParaRPr lang="en-US" sz="3600" cap="none" dirty="0">
              <a:solidFill>
                <a:srgbClr val="92D050"/>
              </a:solidFill>
              <a:latin typeface="Caecilia Roman" pitchFamily="18" charset="0"/>
            </a:endParaRPr>
          </a:p>
        </p:txBody>
      </p:sp>
      <p:sp>
        <p:nvSpPr>
          <p:cNvPr id="4099" name="Rectangle 3"/>
          <p:cNvSpPr>
            <a:spLocks noGrp="1" noChangeArrowheads="1"/>
          </p:cNvSpPr>
          <p:nvPr>
            <p:ph type="subTitle" idx="1"/>
          </p:nvPr>
        </p:nvSpPr>
        <p:spPr>
          <a:xfrm>
            <a:off x="539552" y="4365104"/>
            <a:ext cx="7992888" cy="2164695"/>
          </a:xfrm>
        </p:spPr>
        <p:txBody>
          <a:bodyPr/>
          <a:lstStyle/>
          <a:p>
            <a:pPr>
              <a:lnSpc>
                <a:spcPct val="100000"/>
              </a:lnSpc>
            </a:pPr>
            <a:r>
              <a:rPr lang="en-GB" sz="2000" b="1" dirty="0" smtClean="0">
                <a:latin typeface="Caecilia Roman" pitchFamily="18" charset="0"/>
              </a:rPr>
              <a:t>Elena </a:t>
            </a:r>
            <a:r>
              <a:rPr lang="en-GB" sz="2000" b="1" dirty="0" err="1" smtClean="0">
                <a:latin typeface="Caecilia Roman" pitchFamily="18" charset="0"/>
              </a:rPr>
              <a:t>Tosetto</a:t>
            </a:r>
            <a:endParaRPr lang="en-GB" sz="2000" b="1" dirty="0" smtClean="0">
              <a:latin typeface="Caecilia Roman" pitchFamily="18" charset="0"/>
            </a:endParaRPr>
          </a:p>
          <a:p>
            <a:pPr>
              <a:lnSpc>
                <a:spcPct val="100000"/>
              </a:lnSpc>
            </a:pPr>
            <a:r>
              <a:rPr lang="en-GB" sz="2000" b="1" dirty="0" smtClean="0">
                <a:latin typeface="Caecilia Roman" pitchFamily="18" charset="0"/>
              </a:rPr>
              <a:t>OECD Statistics Directorate</a:t>
            </a:r>
          </a:p>
          <a:p>
            <a:pPr>
              <a:lnSpc>
                <a:spcPct val="100000"/>
              </a:lnSpc>
            </a:pPr>
            <a:endParaRPr lang="en-US" sz="2000" b="1" dirty="0" smtClean="0"/>
          </a:p>
          <a:p>
            <a:pPr>
              <a:lnSpc>
                <a:spcPct val="100000"/>
              </a:lnSpc>
            </a:pPr>
            <a:endParaRPr lang="en-US" sz="2000" b="1" dirty="0" smtClean="0"/>
          </a:p>
          <a:p>
            <a:pPr>
              <a:lnSpc>
                <a:spcPct val="100000"/>
              </a:lnSpc>
            </a:pPr>
            <a:r>
              <a:rPr lang="en-GB" dirty="0" smtClean="0"/>
              <a:t>Brasilia, 3 November 2015</a:t>
            </a:r>
          </a:p>
          <a:p>
            <a:endParaRPr lang="en-GB" sz="2000" dirty="0" smtClean="0"/>
          </a:p>
          <a:p>
            <a:pPr>
              <a:lnSpc>
                <a:spcPct val="100000"/>
              </a:lnSpc>
            </a:pPr>
            <a:endParaRPr lang="en-GB"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3609" y="411960"/>
            <a:ext cx="7956884" cy="647700"/>
          </a:xfrm>
        </p:spPr>
        <p:txBody>
          <a:bodyPr/>
          <a:lstStyle/>
          <a:p>
            <a:pPr eaLnBrk="1" hangingPunct="1"/>
            <a:r>
              <a:rPr lang="en-GB" sz="3600" dirty="0" smtClean="0">
                <a:latin typeface="Calibri" pitchFamily="34" charset="0"/>
                <a:cs typeface="Gautami" pitchFamily="2"/>
              </a:rPr>
              <a:t>Wide (and growing) range of applications</a:t>
            </a:r>
          </a:p>
        </p:txBody>
      </p:sp>
      <p:pic>
        <p:nvPicPr>
          <p:cNvPr id="5" name="Content Placeholder 3" descr="diagrammeBLI_EN_01b2_HD.jpg"/>
          <p:cNvPicPr>
            <a:picLocks noGrp="1" noChangeAspect="1"/>
          </p:cNvPicPr>
          <p:nvPr>
            <p:ph idx="1"/>
          </p:nvPr>
        </p:nvPicPr>
        <p:blipFill>
          <a:blip r:embed="rId3" cstate="print"/>
          <a:srcRect l="12605" t="6310" r="12605" b="9814"/>
          <a:stretch>
            <a:fillRect/>
          </a:stretch>
        </p:blipFill>
        <p:spPr>
          <a:xfrm>
            <a:off x="179512" y="1268759"/>
            <a:ext cx="2721435" cy="2232249"/>
          </a:xfrm>
        </p:spPr>
      </p:pic>
      <p:grpSp>
        <p:nvGrpSpPr>
          <p:cNvPr id="4" name="Group 3"/>
          <p:cNvGrpSpPr/>
          <p:nvPr/>
        </p:nvGrpSpPr>
        <p:grpSpPr>
          <a:xfrm>
            <a:off x="2846398" y="2991283"/>
            <a:ext cx="6032966" cy="1800493"/>
            <a:chOff x="2931522" y="1340768"/>
            <a:chExt cx="6032966" cy="1800493"/>
          </a:xfrm>
        </p:grpSpPr>
        <p:sp>
          <p:nvSpPr>
            <p:cNvPr id="7" name="Rectangle 6"/>
            <p:cNvSpPr/>
            <p:nvPr/>
          </p:nvSpPr>
          <p:spPr>
            <a:xfrm>
              <a:off x="3995936" y="1340768"/>
              <a:ext cx="4968552" cy="1800493"/>
            </a:xfrm>
            <a:prstGeom prst="rect">
              <a:avLst/>
            </a:prstGeom>
          </p:spPr>
          <p:txBody>
            <a:bodyPr wrap="square">
              <a:spAutoFit/>
            </a:bodyPr>
            <a:lstStyle/>
            <a:p>
              <a:pPr>
                <a:spcAft>
                  <a:spcPts val="1800"/>
                </a:spcAft>
              </a:pPr>
              <a:r>
                <a:rPr lang="en-GB" sz="2400" dirty="0">
                  <a:latin typeface="Calibri" pitchFamily="34" charset="0"/>
                  <a:cs typeface="Gautami" pitchFamily="2"/>
                  <a:sym typeface="Wingdings" panose="05000000000000000000" pitchFamily="2" charset="2"/>
                </a:rPr>
                <a:t>C</a:t>
              </a:r>
              <a:r>
                <a:rPr lang="en-GB" sz="2400" dirty="0" smtClean="0">
                  <a:latin typeface="Calibri" pitchFamily="34" charset="0"/>
                  <a:cs typeface="Gautami" pitchFamily="2"/>
                  <a:sym typeface="Wingdings" panose="05000000000000000000" pitchFamily="2" charset="2"/>
                </a:rPr>
                <a:t>ommunicating with citizens and the media: </a:t>
              </a:r>
              <a:r>
                <a:rPr lang="en-GB" sz="2400" b="1" i="1" dirty="0" smtClean="0">
                  <a:solidFill>
                    <a:srgbClr val="C00000"/>
                  </a:solidFill>
                  <a:latin typeface="Calibri" pitchFamily="34" charset="0"/>
                  <a:cs typeface="Gautami" pitchFamily="2"/>
                  <a:sym typeface="Wingdings" panose="05000000000000000000" pitchFamily="2" charset="2"/>
                </a:rPr>
                <a:t>Your Better Life Index </a:t>
              </a:r>
              <a:r>
                <a:rPr lang="en-GB" sz="2400" dirty="0" smtClean="0">
                  <a:solidFill>
                    <a:srgbClr val="C00000"/>
                  </a:solidFill>
                  <a:latin typeface="Calibri" pitchFamily="34" charset="0"/>
                  <a:cs typeface="Gautami" pitchFamily="2"/>
                  <a:sym typeface="Wingdings" panose="05000000000000000000" pitchFamily="2" charset="2"/>
                </a:rPr>
                <a:t>website</a:t>
              </a:r>
              <a:r>
                <a:rPr lang="en-GB" sz="2400" dirty="0" smtClean="0">
                  <a:solidFill>
                    <a:schemeClr val="accent2">
                      <a:lumMod val="75000"/>
                    </a:schemeClr>
                  </a:solidFill>
                  <a:latin typeface="Calibri" pitchFamily="34" charset="0"/>
                  <a:cs typeface="Gautami" pitchFamily="2"/>
                  <a:sym typeface="Wingdings" panose="05000000000000000000" pitchFamily="2" charset="2"/>
                </a:rPr>
                <a:t> </a:t>
              </a:r>
              <a:r>
                <a:rPr lang="en-GB" sz="2400" dirty="0" smtClean="0">
                  <a:solidFill>
                    <a:srgbClr val="C00000"/>
                  </a:solidFill>
                  <a:latin typeface="Calibri" pitchFamily="34" charset="0"/>
                  <a:cs typeface="Gautami" pitchFamily="2"/>
                  <a:sym typeface="Wingdings" panose="05000000000000000000" pitchFamily="2" charset="2"/>
                </a:rPr>
                <a:t>www.oecdbetterlifeindex.org</a:t>
              </a:r>
              <a:r>
                <a:rPr lang="en-GB" sz="2400" dirty="0" smtClean="0">
                  <a:solidFill>
                    <a:schemeClr val="accent2">
                      <a:lumMod val="75000"/>
                    </a:schemeClr>
                  </a:solidFill>
                  <a:latin typeface="Calibri" pitchFamily="34" charset="0"/>
                  <a:cs typeface="Gautami" pitchFamily="2"/>
                  <a:sym typeface="Wingdings" panose="05000000000000000000" pitchFamily="2" charset="2"/>
                </a:rPr>
                <a:t> </a:t>
              </a:r>
            </a:p>
            <a:p>
              <a:pPr>
                <a:spcAft>
                  <a:spcPts val="1800"/>
                </a:spcAft>
              </a:pPr>
              <a:endParaRPr lang="en-GB" sz="2400" dirty="0">
                <a:solidFill>
                  <a:schemeClr val="accent2">
                    <a:lumMod val="75000"/>
                  </a:schemeClr>
                </a:solidFill>
                <a:latin typeface="Calibri" pitchFamily="34" charset="0"/>
                <a:cs typeface="Gautami" pitchFamily="2"/>
              </a:endParaRPr>
            </a:p>
          </p:txBody>
        </p:sp>
        <p:cxnSp>
          <p:nvCxnSpPr>
            <p:cNvPr id="9" name="Straight Arrow Connector 14"/>
            <p:cNvCxnSpPr>
              <a:cxnSpLocks noChangeShapeType="1"/>
            </p:cNvCxnSpPr>
            <p:nvPr/>
          </p:nvCxnSpPr>
          <p:spPr bwMode="auto">
            <a:xfrm>
              <a:off x="2931522" y="1490453"/>
              <a:ext cx="1064414" cy="210355"/>
            </a:xfrm>
            <a:prstGeom prst="straightConnector1">
              <a:avLst/>
            </a:prstGeom>
            <a:noFill/>
            <a:ln w="38100" algn="ctr">
              <a:solidFill>
                <a:srgbClr val="92D050"/>
              </a:solidFill>
              <a:miter lim="800000"/>
              <a:headEnd/>
              <a:tailEnd type="arrow" w="med" len="med"/>
            </a:ln>
          </p:spPr>
        </p:cxnSp>
      </p:grpSp>
      <p:grpSp>
        <p:nvGrpSpPr>
          <p:cNvPr id="11" name="Group 10"/>
          <p:cNvGrpSpPr/>
          <p:nvPr/>
        </p:nvGrpSpPr>
        <p:grpSpPr>
          <a:xfrm>
            <a:off x="143508" y="3549782"/>
            <a:ext cx="8856984" cy="3014470"/>
            <a:chOff x="143508" y="3549782"/>
            <a:chExt cx="8856984" cy="3014470"/>
          </a:xfrm>
        </p:grpSpPr>
        <p:sp>
          <p:nvSpPr>
            <p:cNvPr id="2" name="Rectangle 1"/>
            <p:cNvSpPr/>
            <p:nvPr/>
          </p:nvSpPr>
          <p:spPr>
            <a:xfrm>
              <a:off x="143508" y="5733255"/>
              <a:ext cx="8856984" cy="830997"/>
            </a:xfrm>
            <a:prstGeom prst="rect">
              <a:avLst/>
            </a:prstGeom>
            <a:solidFill>
              <a:schemeClr val="bg1"/>
            </a:solidFill>
          </p:spPr>
          <p:txBody>
            <a:bodyPr wrap="square">
              <a:spAutoFit/>
            </a:bodyPr>
            <a:lstStyle/>
            <a:p>
              <a:pPr>
                <a:spcAft>
                  <a:spcPts val="1800"/>
                </a:spcAft>
              </a:pPr>
              <a:r>
                <a:rPr lang="en-GB" sz="2400" dirty="0" smtClean="0">
                  <a:latin typeface="Calibri" pitchFamily="34" charset="0"/>
                  <a:cs typeface="Gautami" pitchFamily="2"/>
                  <a:sym typeface="Wingdings" panose="05000000000000000000" pitchFamily="2" charset="2"/>
                </a:rPr>
                <a:t>Projects to adapt the framework for new uses:</a:t>
              </a:r>
              <a:r>
                <a:rPr lang="en-GB" sz="2400" dirty="0" smtClean="0">
                  <a:solidFill>
                    <a:schemeClr val="accent2">
                      <a:lumMod val="75000"/>
                    </a:schemeClr>
                  </a:solidFill>
                  <a:latin typeface="Calibri" pitchFamily="34" charset="0"/>
                  <a:cs typeface="Gautami" pitchFamily="2"/>
                  <a:sym typeface="Wingdings" panose="05000000000000000000" pitchFamily="2" charset="2"/>
                </a:rPr>
                <a:t> </a:t>
              </a:r>
              <a:r>
                <a:rPr lang="en-GB" sz="2400" b="1" dirty="0" smtClean="0">
                  <a:solidFill>
                    <a:srgbClr val="C00000"/>
                  </a:solidFill>
                  <a:latin typeface="Calibri" pitchFamily="34" charset="0"/>
                  <a:cs typeface="Gautami" pitchFamily="2"/>
                  <a:sym typeface="Wingdings" panose="05000000000000000000" pitchFamily="2" charset="2"/>
                </a:rPr>
                <a:t>well-being</a:t>
              </a:r>
              <a:r>
                <a:rPr lang="en-GB" sz="2400" dirty="0" smtClean="0">
                  <a:solidFill>
                    <a:srgbClr val="C00000"/>
                  </a:solidFill>
                  <a:latin typeface="Calibri" pitchFamily="34" charset="0"/>
                  <a:cs typeface="Gautami" pitchFamily="2"/>
                  <a:sym typeface="Wingdings" panose="05000000000000000000" pitchFamily="2" charset="2"/>
                </a:rPr>
                <a:t> </a:t>
              </a:r>
              <a:r>
                <a:rPr lang="en-GB" sz="2400" b="1" dirty="0" smtClean="0">
                  <a:solidFill>
                    <a:srgbClr val="C00000"/>
                  </a:solidFill>
                  <a:latin typeface="Calibri" pitchFamily="34" charset="0"/>
                  <a:cs typeface="Gautami" pitchFamily="2"/>
                  <a:sym typeface="Wingdings" panose="05000000000000000000" pitchFamily="2" charset="2"/>
                </a:rPr>
                <a:t>for development, </a:t>
              </a:r>
              <a:r>
                <a:rPr lang="en-GB" sz="2400" b="1" i="1" dirty="0" smtClean="0">
                  <a:solidFill>
                    <a:srgbClr val="C00000"/>
                  </a:solidFill>
                  <a:latin typeface="Calibri" pitchFamily="34" charset="0"/>
                  <a:cs typeface="Gautami" pitchFamily="2"/>
                  <a:sym typeface="Wingdings" panose="05000000000000000000" pitchFamily="2" charset="2"/>
                </a:rPr>
                <a:t>How’s Life in</a:t>
              </a:r>
              <a:r>
                <a:rPr lang="en-GB" sz="2400" i="1" dirty="0" smtClean="0">
                  <a:solidFill>
                    <a:srgbClr val="C00000"/>
                  </a:solidFill>
                  <a:latin typeface="Calibri" pitchFamily="34" charset="0"/>
                  <a:cs typeface="Gautami" pitchFamily="2"/>
                  <a:sym typeface="Wingdings" panose="05000000000000000000" pitchFamily="2" charset="2"/>
                </a:rPr>
                <a:t> </a:t>
              </a:r>
              <a:r>
                <a:rPr lang="en-GB" sz="2400" b="1" i="1" dirty="0" smtClean="0">
                  <a:solidFill>
                    <a:srgbClr val="C00000"/>
                  </a:solidFill>
                  <a:latin typeface="Calibri" pitchFamily="34" charset="0"/>
                  <a:cs typeface="Gautami" pitchFamily="2"/>
                  <a:sym typeface="Wingdings" panose="05000000000000000000" pitchFamily="2" charset="2"/>
                </a:rPr>
                <a:t>Your Region? </a:t>
              </a:r>
              <a:endParaRPr lang="en-GB" sz="2400" dirty="0">
                <a:solidFill>
                  <a:srgbClr val="C00000"/>
                </a:solidFill>
                <a:latin typeface="Calibri" pitchFamily="34" charset="0"/>
                <a:cs typeface="Gautami" pitchFamily="2"/>
              </a:endParaRPr>
            </a:p>
          </p:txBody>
        </p:sp>
        <p:cxnSp>
          <p:nvCxnSpPr>
            <p:cNvPr id="15" name="Straight Arrow Connector 14"/>
            <p:cNvCxnSpPr>
              <a:cxnSpLocks noChangeShapeType="1"/>
            </p:cNvCxnSpPr>
            <p:nvPr/>
          </p:nvCxnSpPr>
          <p:spPr bwMode="auto">
            <a:xfrm>
              <a:off x="1259632" y="3549782"/>
              <a:ext cx="0" cy="2183473"/>
            </a:xfrm>
            <a:prstGeom prst="straightConnector1">
              <a:avLst/>
            </a:prstGeom>
            <a:noFill/>
            <a:ln w="38100" algn="ctr">
              <a:solidFill>
                <a:srgbClr val="92D050"/>
              </a:solidFill>
              <a:miter lim="800000"/>
              <a:headEnd/>
              <a:tailEnd type="arrow" w="med" len="med"/>
            </a:ln>
          </p:spPr>
        </p:cxnSp>
      </p:grpSp>
      <p:grpSp>
        <p:nvGrpSpPr>
          <p:cNvPr id="6" name="Group 5"/>
          <p:cNvGrpSpPr/>
          <p:nvPr/>
        </p:nvGrpSpPr>
        <p:grpSpPr>
          <a:xfrm>
            <a:off x="2859777" y="1149536"/>
            <a:ext cx="5744672" cy="1601883"/>
            <a:chOff x="2667646" y="2606142"/>
            <a:chExt cx="5744672" cy="1601883"/>
          </a:xfrm>
        </p:grpSpPr>
        <p:cxnSp>
          <p:nvCxnSpPr>
            <p:cNvPr id="13" name="Straight Arrow Connector 14"/>
            <p:cNvCxnSpPr>
              <a:cxnSpLocks noChangeShapeType="1"/>
            </p:cNvCxnSpPr>
            <p:nvPr/>
          </p:nvCxnSpPr>
          <p:spPr bwMode="auto">
            <a:xfrm>
              <a:off x="2667646" y="3212976"/>
              <a:ext cx="780541" cy="0"/>
            </a:xfrm>
            <a:prstGeom prst="straightConnector1">
              <a:avLst/>
            </a:prstGeom>
            <a:noFill/>
            <a:ln w="38100" algn="ctr">
              <a:solidFill>
                <a:srgbClr val="92D050"/>
              </a:solidFill>
              <a:miter lim="800000"/>
              <a:headEnd/>
              <a:tailEnd type="arrow" w="med" len="med"/>
            </a:ln>
          </p:spPr>
        </p:cxnSp>
        <p:grpSp>
          <p:nvGrpSpPr>
            <p:cNvPr id="3" name="Group 2"/>
            <p:cNvGrpSpPr/>
            <p:nvPr/>
          </p:nvGrpSpPr>
          <p:grpSpPr>
            <a:xfrm>
              <a:off x="3455931" y="2606142"/>
              <a:ext cx="4956387" cy="1601883"/>
              <a:chOff x="3455931" y="2606142"/>
              <a:chExt cx="4956387" cy="1601883"/>
            </a:xfrm>
          </p:grpSpPr>
          <p:sp>
            <p:nvSpPr>
              <p:cNvPr id="8" name="Rectangle 7"/>
              <p:cNvSpPr/>
              <p:nvPr/>
            </p:nvSpPr>
            <p:spPr>
              <a:xfrm>
                <a:off x="3455931" y="2958043"/>
                <a:ext cx="3957717" cy="830997"/>
              </a:xfrm>
              <a:prstGeom prst="rect">
                <a:avLst/>
              </a:prstGeom>
            </p:spPr>
            <p:txBody>
              <a:bodyPr wrap="square">
                <a:spAutoFit/>
              </a:bodyPr>
              <a:lstStyle/>
              <a:p>
                <a:pPr>
                  <a:spcAft>
                    <a:spcPts val="1800"/>
                  </a:spcAft>
                </a:pPr>
                <a:r>
                  <a:rPr lang="en-GB" sz="2400" dirty="0" smtClean="0">
                    <a:latin typeface="Calibri" pitchFamily="34" charset="0"/>
                    <a:cs typeface="Gautami" pitchFamily="2"/>
                    <a:sym typeface="Wingdings" panose="05000000000000000000" pitchFamily="2" charset="2"/>
                  </a:rPr>
                  <a:t>In-depth statistical reports:</a:t>
                </a:r>
                <a:r>
                  <a:rPr lang="en-GB" sz="2400" b="1" dirty="0" smtClean="0">
                    <a:solidFill>
                      <a:schemeClr val="accent2">
                        <a:lumMod val="75000"/>
                      </a:schemeClr>
                    </a:solidFill>
                    <a:latin typeface="Calibri" pitchFamily="34" charset="0"/>
                    <a:cs typeface="Gautami" pitchFamily="2"/>
                    <a:sym typeface="Wingdings" panose="05000000000000000000" pitchFamily="2" charset="2"/>
                  </a:rPr>
                  <a:t> </a:t>
                </a:r>
                <a:r>
                  <a:rPr lang="en-GB" sz="2400" b="1" i="1" dirty="0" smtClean="0">
                    <a:solidFill>
                      <a:srgbClr val="C00000"/>
                    </a:solidFill>
                    <a:latin typeface="Calibri" pitchFamily="34" charset="0"/>
                    <a:cs typeface="Gautami" pitchFamily="2"/>
                    <a:sym typeface="Wingdings" panose="05000000000000000000" pitchFamily="2" charset="2"/>
                  </a:rPr>
                  <a:t>How’s Life? </a:t>
                </a:r>
                <a:r>
                  <a:rPr lang="en-GB" sz="2400" b="1" dirty="0" smtClean="0">
                    <a:solidFill>
                      <a:srgbClr val="C00000"/>
                    </a:solidFill>
                    <a:latin typeface="Calibri" pitchFamily="34" charset="0"/>
                    <a:cs typeface="Gautami" pitchFamily="2"/>
                    <a:sym typeface="Wingdings" panose="05000000000000000000" pitchFamily="2" charset="2"/>
                  </a:rPr>
                  <a:t>2011; 2013; 2015 </a:t>
                </a:r>
                <a:endParaRPr lang="en-GB" sz="2400" dirty="0">
                  <a:solidFill>
                    <a:srgbClr val="C00000"/>
                  </a:solidFill>
                  <a:latin typeface="Calibri" pitchFamily="34" charset="0"/>
                  <a:cs typeface="Gautami" pitchFamily="2"/>
                </a:endParaRPr>
              </a:p>
            </p:txBody>
          </p:sp>
          <p:pic>
            <p:nvPicPr>
              <p:cNvPr id="20" name="Picture 2" descr="http://oecd.org/vgn/images/portal/cit_731/8/36/48859794HiL.JPG"/>
              <p:cNvPicPr>
                <a:picLocks noChangeAspect="1" noChangeArrowheads="1"/>
              </p:cNvPicPr>
              <p:nvPr/>
            </p:nvPicPr>
            <p:blipFill>
              <a:blip r:embed="rId4" cstate="print"/>
              <a:srcRect/>
              <a:stretch>
                <a:fillRect/>
              </a:stretch>
            </p:blipFill>
            <p:spPr bwMode="auto">
              <a:xfrm>
                <a:off x="7209208" y="2606142"/>
                <a:ext cx="1203110" cy="1601883"/>
              </a:xfrm>
              <a:prstGeom prst="rect">
                <a:avLst/>
              </a:prstGeom>
              <a:ln>
                <a:noFill/>
              </a:ln>
              <a:effectLst>
                <a:outerShdw blurRad="292100" dist="139700" dir="2700000" algn="tl" rotWithShape="0">
                  <a:srgbClr val="333333">
                    <a:alpha val="65000"/>
                  </a:srgbClr>
                </a:outerShdw>
              </a:effectLst>
            </p:spPr>
          </p:pic>
        </p:grpSp>
      </p:grpSp>
      <p:grpSp>
        <p:nvGrpSpPr>
          <p:cNvPr id="10" name="Group 9"/>
          <p:cNvGrpSpPr/>
          <p:nvPr/>
        </p:nvGrpSpPr>
        <p:grpSpPr>
          <a:xfrm>
            <a:off x="1835697" y="3566198"/>
            <a:ext cx="6768752" cy="2176350"/>
            <a:chOff x="1835697" y="3566198"/>
            <a:chExt cx="6768752" cy="2176350"/>
          </a:xfrm>
        </p:grpSpPr>
        <p:cxnSp>
          <p:nvCxnSpPr>
            <p:cNvPr id="22" name="Straight Arrow Connector 14"/>
            <p:cNvCxnSpPr>
              <a:cxnSpLocks noChangeShapeType="1"/>
            </p:cNvCxnSpPr>
            <p:nvPr/>
          </p:nvCxnSpPr>
          <p:spPr bwMode="auto">
            <a:xfrm>
              <a:off x="2483768" y="3566198"/>
              <a:ext cx="576064" cy="1075320"/>
            </a:xfrm>
            <a:prstGeom prst="straightConnector1">
              <a:avLst/>
            </a:prstGeom>
            <a:noFill/>
            <a:ln w="38100" algn="ctr">
              <a:solidFill>
                <a:srgbClr val="92D050"/>
              </a:solidFill>
              <a:miter lim="800000"/>
              <a:headEnd/>
              <a:tailEnd type="arrow" w="med" len="med"/>
            </a:ln>
          </p:spPr>
        </p:cxnSp>
        <p:sp>
          <p:nvSpPr>
            <p:cNvPr id="26" name="Rectangle 25"/>
            <p:cNvSpPr/>
            <p:nvPr/>
          </p:nvSpPr>
          <p:spPr>
            <a:xfrm>
              <a:off x="1835697" y="4542219"/>
              <a:ext cx="6768752" cy="1200329"/>
            </a:xfrm>
            <a:prstGeom prst="rect">
              <a:avLst/>
            </a:prstGeom>
          </p:spPr>
          <p:txBody>
            <a:bodyPr wrap="square">
              <a:spAutoFit/>
            </a:bodyPr>
            <a:lstStyle/>
            <a:p>
              <a:pPr>
                <a:spcAft>
                  <a:spcPts val="1800"/>
                </a:spcAft>
              </a:pPr>
              <a:r>
                <a:rPr lang="en-GB" sz="2400" dirty="0" smtClean="0">
                  <a:latin typeface="Calibri" pitchFamily="34" charset="0"/>
                  <a:cs typeface="Gautami" pitchFamily="2"/>
                  <a:sym typeface="Wingdings" panose="05000000000000000000" pitchFamily="2" charset="2"/>
                </a:rPr>
                <a:t>Building well-being measures into OECD country reviews: </a:t>
              </a:r>
              <a:r>
                <a:rPr lang="en-GB" sz="2400" b="1" dirty="0" smtClean="0">
                  <a:solidFill>
                    <a:srgbClr val="C00000"/>
                  </a:solidFill>
                  <a:latin typeface="Calibri" pitchFamily="34" charset="0"/>
                  <a:cs typeface="Gautami" pitchFamily="2"/>
                  <a:sym typeface="Wingdings" panose="05000000000000000000" pitchFamily="2" charset="2"/>
                </a:rPr>
                <a:t>Economic Surveys, Multidimensional Country Reviews</a:t>
              </a:r>
              <a:endParaRPr lang="en-GB" sz="2400" dirty="0">
                <a:solidFill>
                  <a:srgbClr val="C00000"/>
                </a:solidFill>
                <a:latin typeface="Calibri" pitchFamily="34" charset="0"/>
                <a:cs typeface="Gautami" pitchFamily="2"/>
              </a:endParaRPr>
            </a:p>
          </p:txBody>
        </p:sp>
      </p:grpSp>
    </p:spTree>
    <p:extLst>
      <p:ext uri="{BB962C8B-B14F-4D97-AF65-F5344CB8AC3E}">
        <p14:creationId xmlns:p14="http://schemas.microsoft.com/office/powerpoint/2010/main" val="3967056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1560" y="0"/>
            <a:ext cx="8352928" cy="1260000"/>
          </a:xfrm>
        </p:spPr>
        <p:txBody>
          <a:bodyPr/>
          <a:lstStyle/>
          <a:p>
            <a:pPr algn="ctr"/>
            <a:r>
              <a:rPr lang="en-GB" altLang="en-US" dirty="0" smtClean="0">
                <a:solidFill>
                  <a:schemeClr val="tx1">
                    <a:lumMod val="75000"/>
                  </a:schemeClr>
                </a:solidFill>
              </a:rPr>
              <a:t>Engaging citizens: online </a:t>
            </a:r>
            <a:r>
              <a:rPr lang="en-GB" altLang="en-US" dirty="0">
                <a:solidFill>
                  <a:schemeClr val="tx1">
                    <a:lumMod val="75000"/>
                  </a:schemeClr>
                </a:solidFill>
              </a:rPr>
              <a:t>interactive </a:t>
            </a:r>
            <a:r>
              <a:rPr lang="en-GB" altLang="en-US" dirty="0" smtClean="0">
                <a:solidFill>
                  <a:schemeClr val="tx1">
                    <a:lumMod val="75000"/>
                  </a:schemeClr>
                </a:solidFill>
              </a:rPr>
              <a:t>tool </a:t>
            </a:r>
            <a:r>
              <a:rPr lang="en-GB" altLang="en-US" dirty="0" smtClean="0">
                <a:solidFill>
                  <a:schemeClr val="tx1"/>
                </a:solidFill>
              </a:rPr>
              <a:t/>
            </a:r>
            <a:br>
              <a:rPr lang="en-GB" altLang="en-US" dirty="0" smtClean="0">
                <a:solidFill>
                  <a:schemeClr val="tx1"/>
                </a:solidFill>
              </a:rPr>
            </a:br>
            <a:r>
              <a:rPr lang="en-GB" altLang="en-US" dirty="0" smtClean="0">
                <a:solidFill>
                  <a:srgbClr val="C00000"/>
                </a:solidFill>
              </a:rPr>
              <a:t>Your </a:t>
            </a:r>
            <a:r>
              <a:rPr lang="en-GB" altLang="en-US" dirty="0">
                <a:solidFill>
                  <a:srgbClr val="C00000"/>
                </a:solidFill>
              </a:rPr>
              <a:t>Better Life Index</a:t>
            </a:r>
            <a:endParaRPr lang="en-US" altLang="en-US"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40768"/>
            <a:ext cx="9252520" cy="459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432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GB" dirty="0"/>
              <a:t>launched </a:t>
            </a:r>
            <a:r>
              <a:rPr lang="en-GB" dirty="0" smtClean="0"/>
              <a:t>in </a:t>
            </a:r>
            <a:r>
              <a:rPr lang="en-GB" dirty="0"/>
              <a:t>the framework of the </a:t>
            </a:r>
            <a:r>
              <a:rPr lang="en-GB" dirty="0">
                <a:solidFill>
                  <a:srgbClr val="C00000"/>
                </a:solidFill>
              </a:rPr>
              <a:t>5th OECD World Forum </a:t>
            </a:r>
            <a:r>
              <a:rPr lang="en-GB" dirty="0"/>
              <a:t>on Statistics, Knowledge and Policy: Transforming Policy, Changing </a:t>
            </a:r>
            <a:r>
              <a:rPr lang="en-GB" dirty="0" smtClean="0"/>
              <a:t>Lives</a:t>
            </a:r>
          </a:p>
          <a:p>
            <a:endParaRPr lang="en-GB" dirty="0" smtClean="0"/>
          </a:p>
          <a:p>
            <a:r>
              <a:rPr lang="en-GB" dirty="0"/>
              <a:t>jointly led by the </a:t>
            </a:r>
            <a:r>
              <a:rPr lang="en-GB" b="1" dirty="0"/>
              <a:t>Development Centre </a:t>
            </a:r>
            <a:r>
              <a:rPr lang="en-GB" dirty="0"/>
              <a:t>and the </a:t>
            </a:r>
            <a:r>
              <a:rPr lang="en-GB" b="1" dirty="0"/>
              <a:t>Statistics Directorate </a:t>
            </a:r>
            <a:r>
              <a:rPr lang="en-GB" dirty="0"/>
              <a:t>of the </a:t>
            </a:r>
            <a:r>
              <a:rPr lang="en-GB" b="1" dirty="0"/>
              <a:t>OECD</a:t>
            </a:r>
          </a:p>
          <a:p>
            <a:pPr marL="0" indent="0">
              <a:buNone/>
            </a:pPr>
            <a:endParaRPr lang="en-GB" dirty="0" smtClean="0"/>
          </a:p>
          <a:p>
            <a:r>
              <a:rPr lang="en-GB" dirty="0">
                <a:solidFill>
                  <a:srgbClr val="C00000"/>
                </a:solidFill>
              </a:rPr>
              <a:t>relevance</a:t>
            </a:r>
            <a:r>
              <a:rPr lang="en-GB" dirty="0"/>
              <a:t> of </a:t>
            </a:r>
            <a:r>
              <a:rPr lang="en-GB" dirty="0">
                <a:solidFill>
                  <a:srgbClr val="C00000"/>
                </a:solidFill>
              </a:rPr>
              <a:t>well-being</a:t>
            </a:r>
            <a:r>
              <a:rPr lang="en-GB" dirty="0"/>
              <a:t> </a:t>
            </a:r>
            <a:r>
              <a:rPr lang="en-GB" dirty="0" smtClean="0"/>
              <a:t>and </a:t>
            </a:r>
            <a:r>
              <a:rPr lang="en-GB" dirty="0" smtClean="0">
                <a:solidFill>
                  <a:srgbClr val="C00000"/>
                </a:solidFill>
              </a:rPr>
              <a:t>the need </a:t>
            </a:r>
            <a:r>
              <a:rPr lang="en-GB" dirty="0">
                <a:solidFill>
                  <a:srgbClr val="C00000"/>
                </a:solidFill>
              </a:rPr>
              <a:t>of measuring </a:t>
            </a:r>
            <a:r>
              <a:rPr lang="en-GB" dirty="0"/>
              <a:t>well-being and progress </a:t>
            </a:r>
            <a:r>
              <a:rPr lang="en-GB" dirty="0">
                <a:solidFill>
                  <a:srgbClr val="C00000"/>
                </a:solidFill>
              </a:rPr>
              <a:t>“beyond GDP</a:t>
            </a:r>
            <a:r>
              <a:rPr lang="en-GB" dirty="0" smtClean="0">
                <a:solidFill>
                  <a:srgbClr val="C00000"/>
                </a:solidFill>
              </a:rPr>
              <a:t>” </a:t>
            </a:r>
            <a:r>
              <a:rPr lang="en-GB" dirty="0"/>
              <a:t>for countries at all levels of development</a:t>
            </a:r>
            <a:endParaRPr lang="en-GB" dirty="0" smtClean="0"/>
          </a:p>
          <a:p>
            <a:endParaRPr lang="en-GB" dirty="0"/>
          </a:p>
          <a:p>
            <a:r>
              <a:rPr lang="en-GB" dirty="0">
                <a:solidFill>
                  <a:srgbClr val="C00000"/>
                </a:solidFill>
              </a:rPr>
              <a:t>7</a:t>
            </a:r>
            <a:r>
              <a:rPr lang="en-GB" dirty="0" smtClean="0">
                <a:solidFill>
                  <a:srgbClr val="C00000"/>
                </a:solidFill>
              </a:rPr>
              <a:t> </a:t>
            </a:r>
            <a:r>
              <a:rPr lang="en-GB" dirty="0">
                <a:solidFill>
                  <a:srgbClr val="C00000"/>
                </a:solidFill>
              </a:rPr>
              <a:t>countries </a:t>
            </a:r>
            <a:r>
              <a:rPr lang="en-GB" dirty="0"/>
              <a:t>have signed on to the Initiative: Bolivia, Chile, Colombia, Costa Rica, Dominican Republic, Mexico and </a:t>
            </a:r>
            <a:r>
              <a:rPr lang="en-GB" dirty="0" smtClean="0"/>
              <a:t>Peru</a:t>
            </a:r>
          </a:p>
          <a:p>
            <a:endParaRPr lang="en-GB" dirty="0"/>
          </a:p>
          <a:p>
            <a:r>
              <a:rPr lang="en-GB" dirty="0"/>
              <a:t>applying an </a:t>
            </a:r>
            <a:r>
              <a:rPr lang="en-GB" dirty="0">
                <a:solidFill>
                  <a:srgbClr val="C00000"/>
                </a:solidFill>
              </a:rPr>
              <a:t>adapted framework </a:t>
            </a:r>
            <a:r>
              <a:rPr lang="en-GB" dirty="0"/>
              <a:t>to systematically measure </a:t>
            </a:r>
            <a:r>
              <a:rPr lang="en-GB" dirty="0">
                <a:solidFill>
                  <a:srgbClr val="C00000"/>
                </a:solidFill>
              </a:rPr>
              <a:t>multi-dimensional well-being </a:t>
            </a:r>
            <a:r>
              <a:rPr lang="en-GB" dirty="0"/>
              <a:t>and benchmarking its </a:t>
            </a:r>
            <a:r>
              <a:rPr lang="en-GB" dirty="0">
                <a:solidFill>
                  <a:srgbClr val="C00000"/>
                </a:solidFill>
              </a:rPr>
              <a:t>progress over time</a:t>
            </a:r>
            <a:r>
              <a:rPr lang="en-GB" dirty="0"/>
              <a:t>, reflecting their own </a:t>
            </a:r>
            <a:r>
              <a:rPr lang="en-GB" dirty="0">
                <a:solidFill>
                  <a:srgbClr val="C00000"/>
                </a:solidFill>
              </a:rPr>
              <a:t>specific contexts and </a:t>
            </a:r>
            <a:r>
              <a:rPr lang="en-GB" dirty="0" smtClean="0">
                <a:solidFill>
                  <a:srgbClr val="C00000"/>
                </a:solidFill>
              </a:rPr>
              <a:t>realities</a:t>
            </a:r>
          </a:p>
          <a:p>
            <a:endParaRPr lang="en-GB" dirty="0" smtClean="0"/>
          </a:p>
          <a:p>
            <a:r>
              <a:rPr lang="en-GB" dirty="0"/>
              <a:t>list of well-being indicators to be included in </a:t>
            </a:r>
            <a:r>
              <a:rPr lang="en-GB" dirty="0" smtClean="0"/>
              <a:t>the </a:t>
            </a:r>
            <a:r>
              <a:rPr lang="en-GB" dirty="0"/>
              <a:t>2017 edition of the Latin American Economic Outlook (</a:t>
            </a:r>
            <a:r>
              <a:rPr lang="en-GB" dirty="0" smtClean="0"/>
              <a:t>LEO) (November 2016)</a:t>
            </a:r>
          </a:p>
        </p:txBody>
      </p:sp>
      <p:sp>
        <p:nvSpPr>
          <p:cNvPr id="3" name="Slide Number Placeholder 2"/>
          <p:cNvSpPr>
            <a:spLocks noGrp="1"/>
          </p:cNvSpPr>
          <p:nvPr>
            <p:ph type="sldNum" sz="quarter" idx="4"/>
          </p:nvPr>
        </p:nvSpPr>
        <p:spPr/>
        <p:txBody>
          <a:bodyPr/>
          <a:lstStyle/>
          <a:p>
            <a:fld id="{83B167DD-63BE-419B-8153-0B4850E75279}" type="slidenum">
              <a:rPr lang="en-US" smtClean="0"/>
              <a:pPr/>
              <a:t>12</a:t>
            </a:fld>
            <a:endParaRPr lang="en-US"/>
          </a:p>
        </p:txBody>
      </p:sp>
      <p:sp>
        <p:nvSpPr>
          <p:cNvPr id="4" name="Title 3"/>
          <p:cNvSpPr>
            <a:spLocks noGrp="1"/>
          </p:cNvSpPr>
          <p:nvPr>
            <p:ph type="title"/>
          </p:nvPr>
        </p:nvSpPr>
        <p:spPr/>
        <p:txBody>
          <a:bodyPr/>
          <a:lstStyle/>
          <a:p>
            <a:r>
              <a:rPr lang="en-US" dirty="0" smtClean="0"/>
              <a:t>How’s </a:t>
            </a:r>
            <a:r>
              <a:rPr lang="en-US" dirty="0"/>
              <a:t>Life in Latin America </a:t>
            </a:r>
            <a:r>
              <a:rPr lang="en-US" dirty="0" smtClean="0"/>
              <a:t>? </a:t>
            </a:r>
            <a:r>
              <a:rPr lang="en-US" dirty="0"/>
              <a:t>Initiative </a:t>
            </a:r>
            <a:endParaRPr lang="en-GB" dirty="0"/>
          </a:p>
        </p:txBody>
      </p:sp>
    </p:spTree>
    <p:extLst>
      <p:ext uri="{BB962C8B-B14F-4D97-AF65-F5344CB8AC3E}">
        <p14:creationId xmlns:p14="http://schemas.microsoft.com/office/powerpoint/2010/main" val="1561706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endParaRPr lang="en-GB" dirty="0" smtClean="0"/>
          </a:p>
          <a:p>
            <a:pPr marL="0" indent="0" algn="just">
              <a:buNone/>
            </a:pPr>
            <a:endParaRPr lang="en-GB" dirty="0"/>
          </a:p>
          <a:p>
            <a:pPr marL="0" indent="0" algn="just">
              <a:buNone/>
            </a:pPr>
            <a:r>
              <a:rPr lang="en-GB" sz="4400" dirty="0" smtClean="0"/>
              <a:t>II. What does the evidence show for Brazil?</a:t>
            </a:r>
            <a:endParaRPr lang="en-GB" sz="4400" dirty="0"/>
          </a:p>
          <a:p>
            <a:endParaRPr lang="en-GB" dirty="0"/>
          </a:p>
        </p:txBody>
      </p:sp>
      <p:sp>
        <p:nvSpPr>
          <p:cNvPr id="3" name="Slide Number Placeholder 2"/>
          <p:cNvSpPr>
            <a:spLocks noGrp="1"/>
          </p:cNvSpPr>
          <p:nvPr>
            <p:ph type="sldNum" sz="quarter" idx="4"/>
          </p:nvPr>
        </p:nvSpPr>
        <p:spPr/>
        <p:txBody>
          <a:bodyPr/>
          <a:lstStyle/>
          <a:p>
            <a:fld id="{83B167DD-63BE-419B-8153-0B4850E75279}" type="slidenum">
              <a:rPr lang="en-US" smtClean="0"/>
              <a:pPr/>
              <a:t>13</a:t>
            </a:fld>
            <a:endParaRPr lang="en-US"/>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294439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F1B564E2-CD28-4881-9F5A-77FD84CB39AF}" type="slidenum">
              <a:rPr lang="en-US" smtClean="0"/>
              <a:pPr>
                <a:defRPr/>
              </a:pPr>
              <a:t>14</a:t>
            </a:fld>
            <a:endParaRPr lang="en-US" dirty="0"/>
          </a:p>
        </p:txBody>
      </p:sp>
      <p:sp>
        <p:nvSpPr>
          <p:cNvPr id="2" name="Title 1"/>
          <p:cNvSpPr>
            <a:spLocks noGrp="1"/>
          </p:cNvSpPr>
          <p:nvPr>
            <p:ph type="title"/>
          </p:nvPr>
        </p:nvSpPr>
        <p:spPr>
          <a:xfrm>
            <a:off x="1080000" y="237600"/>
            <a:ext cx="8064000" cy="1022400"/>
          </a:xfrm>
        </p:spPr>
        <p:txBody>
          <a:bodyPr/>
          <a:lstStyle/>
          <a:p>
            <a:r>
              <a:rPr lang="en-GB" dirty="0" smtClean="0">
                <a:solidFill>
                  <a:schemeClr val="tx1"/>
                </a:solidFill>
              </a:rPr>
              <a:t>How is </a:t>
            </a:r>
            <a:r>
              <a:rPr lang="en-GB" dirty="0" smtClean="0"/>
              <a:t>Brazil</a:t>
            </a:r>
            <a:r>
              <a:rPr lang="en-GB" dirty="0" smtClean="0">
                <a:solidFill>
                  <a:schemeClr val="tx1"/>
                </a:solidFill>
              </a:rPr>
              <a:t> doing? A bird-eye’s view</a:t>
            </a:r>
            <a:endParaRPr lang="en-GB" dirty="0">
              <a:solidFill>
                <a:schemeClr val="tx1"/>
              </a:solidFill>
            </a:endParaRPr>
          </a:p>
        </p:txBody>
      </p:sp>
      <p:sp>
        <p:nvSpPr>
          <p:cNvPr id="3" name="TextBox 2"/>
          <p:cNvSpPr txBox="1"/>
          <p:nvPr/>
        </p:nvSpPr>
        <p:spPr>
          <a:xfrm>
            <a:off x="683568" y="1484784"/>
            <a:ext cx="7776864" cy="461665"/>
          </a:xfrm>
          <a:prstGeom prst="rect">
            <a:avLst/>
          </a:prstGeom>
          <a:noFill/>
        </p:spPr>
        <p:txBody>
          <a:bodyPr wrap="square" rtlCol="0">
            <a:spAutoFit/>
          </a:bodyPr>
          <a:lstStyle/>
          <a:p>
            <a:pPr marL="342900" indent="-342900" algn="ctr">
              <a:buFont typeface="Wingdings" panose="05000000000000000000" pitchFamily="2" charset="2"/>
              <a:buChar char="Ø"/>
            </a:pPr>
            <a:r>
              <a:rPr lang="en-GB" i="1" dirty="0" smtClean="0"/>
              <a:t>From BLI country page (June 2015)</a:t>
            </a:r>
            <a:endParaRPr lang="en-GB" i="1" dirty="0"/>
          </a:p>
        </p:txBody>
      </p:sp>
      <p:sp>
        <p:nvSpPr>
          <p:cNvPr id="5" name="Oval 4"/>
          <p:cNvSpPr/>
          <p:nvPr/>
        </p:nvSpPr>
        <p:spPr>
          <a:xfrm>
            <a:off x="8048525" y="3429000"/>
            <a:ext cx="576064" cy="10801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Oval 6"/>
          <p:cNvSpPr/>
          <p:nvPr/>
        </p:nvSpPr>
        <p:spPr>
          <a:xfrm>
            <a:off x="899592" y="4121460"/>
            <a:ext cx="576064"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Content Placeholder 5"/>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5" y="1484784"/>
            <a:ext cx="8948110" cy="470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85073" y="3969060"/>
            <a:ext cx="3096344" cy="16117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156177" y="3172705"/>
            <a:ext cx="2468412" cy="2592288"/>
          </a:xfrm>
          <a:prstGeom prst="ellipse">
            <a:avLst/>
          </a:prstGeom>
          <a:noFill/>
          <a:ln w="38100">
            <a:solidFill>
              <a:srgbClr val="5AB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7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F1B564E2-CD28-4881-9F5A-77FD84CB39AF}" type="slidenum">
              <a:rPr lang="en-US" smtClean="0"/>
              <a:pPr>
                <a:defRPr/>
              </a:pPr>
              <a:t>15</a:t>
            </a:fld>
            <a:endParaRPr lang="en-US" dirty="0"/>
          </a:p>
        </p:txBody>
      </p:sp>
      <p:sp>
        <p:nvSpPr>
          <p:cNvPr id="2" name="Title 1"/>
          <p:cNvSpPr>
            <a:spLocks noGrp="1"/>
          </p:cNvSpPr>
          <p:nvPr>
            <p:ph type="title"/>
          </p:nvPr>
        </p:nvSpPr>
        <p:spPr>
          <a:xfrm>
            <a:off x="683568" y="237600"/>
            <a:ext cx="8352928" cy="1022400"/>
          </a:xfrm>
        </p:spPr>
        <p:txBody>
          <a:bodyPr/>
          <a:lstStyle/>
          <a:p>
            <a:pPr algn="ctr"/>
            <a:r>
              <a:rPr lang="en-GB" dirty="0" smtClean="0">
                <a:solidFill>
                  <a:schemeClr val="tx1"/>
                </a:solidFill>
              </a:rPr>
              <a:t>What matters the most to people in </a:t>
            </a:r>
            <a:r>
              <a:rPr lang="en-GB" dirty="0" smtClean="0"/>
              <a:t>Brazil</a:t>
            </a:r>
            <a:r>
              <a:rPr lang="en-GB" dirty="0" smtClean="0">
                <a:solidFill>
                  <a:schemeClr val="tx1"/>
                </a:solidFill>
              </a:rPr>
              <a:t>? </a:t>
            </a:r>
            <a:endParaRPr lang="en-GB" dirty="0">
              <a:solidFill>
                <a:schemeClr val="tx1"/>
              </a:solidFill>
            </a:endParaRPr>
          </a:p>
        </p:txBody>
      </p:sp>
      <p:sp>
        <p:nvSpPr>
          <p:cNvPr id="3" name="TextBox 2"/>
          <p:cNvSpPr txBox="1"/>
          <p:nvPr/>
        </p:nvSpPr>
        <p:spPr>
          <a:xfrm>
            <a:off x="1835696" y="6165304"/>
            <a:ext cx="4392488" cy="307777"/>
          </a:xfrm>
          <a:prstGeom prst="rect">
            <a:avLst/>
          </a:prstGeom>
          <a:noFill/>
        </p:spPr>
        <p:txBody>
          <a:bodyPr wrap="square" rtlCol="0">
            <a:spAutoFit/>
          </a:bodyPr>
          <a:lstStyle/>
          <a:p>
            <a:r>
              <a:rPr lang="en-GB" sz="1400" dirty="0" smtClean="0"/>
              <a:t>Source: OECD Better Life Index</a:t>
            </a:r>
            <a:endParaRPr lang="en-GB" sz="1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31" y="1556792"/>
            <a:ext cx="8613241" cy="385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48064" y="1268760"/>
            <a:ext cx="3809528" cy="3816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4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endParaRPr lang="en-GB" dirty="0" smtClean="0"/>
          </a:p>
          <a:p>
            <a:pPr marL="0" indent="0" algn="just">
              <a:buNone/>
            </a:pPr>
            <a:endParaRPr lang="en-GB" dirty="0"/>
          </a:p>
          <a:p>
            <a:pPr marL="0" indent="0" algn="just">
              <a:buNone/>
            </a:pPr>
            <a:r>
              <a:rPr lang="en-GB" sz="4400" dirty="0" smtClean="0"/>
              <a:t>III. Policy uses of well-being indicators</a:t>
            </a:r>
            <a:endParaRPr lang="en-GB" sz="4400" dirty="0"/>
          </a:p>
          <a:p>
            <a:endParaRPr lang="en-GB" dirty="0"/>
          </a:p>
        </p:txBody>
      </p:sp>
      <p:sp>
        <p:nvSpPr>
          <p:cNvPr id="3" name="Slide Number Placeholder 2"/>
          <p:cNvSpPr>
            <a:spLocks noGrp="1"/>
          </p:cNvSpPr>
          <p:nvPr>
            <p:ph type="sldNum" sz="quarter" idx="4"/>
          </p:nvPr>
        </p:nvSpPr>
        <p:spPr/>
        <p:txBody>
          <a:bodyPr/>
          <a:lstStyle/>
          <a:p>
            <a:fld id="{83B167DD-63BE-419B-8153-0B4850E75279}" type="slidenum">
              <a:rPr lang="en-US" smtClean="0"/>
              <a:pPr/>
              <a:t>16</a:t>
            </a:fld>
            <a:endParaRPr lang="en-US"/>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916438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000" y="1340768"/>
            <a:ext cx="8218800" cy="4786432"/>
          </a:xfrm>
        </p:spPr>
        <p:txBody>
          <a:bodyPr/>
          <a:lstStyle/>
          <a:p>
            <a:pPr>
              <a:buNone/>
            </a:pPr>
            <a:r>
              <a:rPr lang="it-IT" dirty="0" smtClean="0"/>
              <a:t> </a:t>
            </a:r>
            <a:endParaRPr lang="it-IT" dirty="0"/>
          </a:p>
        </p:txBody>
      </p:sp>
      <p:sp>
        <p:nvSpPr>
          <p:cNvPr id="3" name="Espace réservé du numéro de diapositive 2"/>
          <p:cNvSpPr>
            <a:spLocks noGrp="1"/>
          </p:cNvSpPr>
          <p:nvPr>
            <p:ph type="sldNum" sz="quarter" idx="4"/>
          </p:nvPr>
        </p:nvSpPr>
        <p:spPr/>
        <p:txBody>
          <a:bodyPr/>
          <a:lstStyle/>
          <a:p>
            <a:fld id="{83B167DD-63BE-419B-8153-0B4850E75279}" type="slidenum">
              <a:rPr lang="en-US" smtClean="0"/>
              <a:pPr/>
              <a:t>17</a:t>
            </a:fld>
            <a:endParaRPr lang="en-US"/>
          </a:p>
        </p:txBody>
      </p:sp>
      <p:sp>
        <p:nvSpPr>
          <p:cNvPr id="4" name="Titre 3"/>
          <p:cNvSpPr>
            <a:spLocks noGrp="1"/>
          </p:cNvSpPr>
          <p:nvPr>
            <p:ph type="title"/>
          </p:nvPr>
        </p:nvSpPr>
        <p:spPr/>
        <p:txBody>
          <a:bodyPr/>
          <a:lstStyle/>
          <a:p>
            <a:pPr algn="ctr"/>
            <a:r>
              <a:rPr lang="en-NZ" dirty="0" smtClean="0"/>
              <a:t>The role of Key National Indicators</a:t>
            </a:r>
            <a:endParaRPr lang="en-NZ" dirty="0"/>
          </a:p>
        </p:txBody>
      </p:sp>
      <p:sp>
        <p:nvSpPr>
          <p:cNvPr id="6" name="Triangle isocèle 5"/>
          <p:cNvSpPr/>
          <p:nvPr/>
        </p:nvSpPr>
        <p:spPr>
          <a:xfrm>
            <a:off x="1447800" y="1524000"/>
            <a:ext cx="5867400" cy="1295400"/>
          </a:xfrm>
          <a:prstGeom prst="triangle">
            <a:avLst>
              <a:gd name="adj" fmla="val 50240"/>
            </a:avLst>
          </a:prstGeom>
        </p:spPr>
        <p:style>
          <a:lnRef idx="1">
            <a:schemeClr val="accent1"/>
          </a:lnRef>
          <a:fillRef idx="3">
            <a:schemeClr val="accent1"/>
          </a:fillRef>
          <a:effectRef idx="2">
            <a:schemeClr val="accent1"/>
          </a:effectRef>
          <a:fontRef idx="minor">
            <a:schemeClr val="lt1"/>
          </a:fontRef>
        </p:style>
        <p:txBody>
          <a:bodyPr bIns="108000" rtlCol="0" anchor="ctr"/>
          <a:lstStyle/>
          <a:p>
            <a:pPr algn="ctr"/>
            <a:r>
              <a:rPr lang="en-NZ" dirty="0" smtClean="0"/>
              <a:t>“whole of government” vision</a:t>
            </a:r>
            <a:endParaRPr lang="en-NZ" dirty="0"/>
          </a:p>
        </p:txBody>
      </p:sp>
      <p:sp>
        <p:nvSpPr>
          <p:cNvPr id="7" name="Trapèze 6"/>
          <p:cNvSpPr/>
          <p:nvPr/>
        </p:nvSpPr>
        <p:spPr>
          <a:xfrm>
            <a:off x="228600" y="3886200"/>
            <a:ext cx="8534400" cy="24384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t>“cascading”</a:t>
            </a:r>
          </a:p>
          <a:p>
            <a:pPr algn="ctr"/>
            <a:r>
              <a:rPr lang="en-NZ" dirty="0" smtClean="0"/>
              <a:t>(i.e. tools put in place by centres of government to assure the vision translates with actions of individual agencies)</a:t>
            </a:r>
          </a:p>
          <a:p>
            <a:pPr algn="ctr"/>
            <a:endParaRPr lang="en-NZ" dirty="0"/>
          </a:p>
        </p:txBody>
      </p:sp>
      <p:sp>
        <p:nvSpPr>
          <p:cNvPr id="8" name="Trapèze 7"/>
          <p:cNvSpPr/>
          <p:nvPr/>
        </p:nvSpPr>
        <p:spPr>
          <a:xfrm>
            <a:off x="990600" y="3124200"/>
            <a:ext cx="7239000" cy="533400"/>
          </a:xfrm>
          <a:prstGeom prst="trapezoi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rgbClr val="C00000"/>
                </a:solidFill>
              </a:rPr>
              <a:t>Key national indicators</a:t>
            </a:r>
            <a:endParaRPr lang="en-NZ" dirty="0">
              <a:solidFill>
                <a:srgbClr val="C00000"/>
              </a:solidFill>
            </a:endParaRPr>
          </a:p>
        </p:txBody>
      </p:sp>
    </p:spTree>
    <p:extLst>
      <p:ext uri="{BB962C8B-B14F-4D97-AF65-F5344CB8AC3E}">
        <p14:creationId xmlns:p14="http://schemas.microsoft.com/office/powerpoint/2010/main" val="24340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3B167DD-63BE-419B-8153-0B4850E75279}" type="slidenum">
              <a:rPr lang="en-US" smtClean="0"/>
              <a:pPr/>
              <a:t>18</a:t>
            </a:fld>
            <a:endParaRPr lang="en-US"/>
          </a:p>
        </p:txBody>
      </p:sp>
      <p:sp>
        <p:nvSpPr>
          <p:cNvPr id="4" name="Title 3"/>
          <p:cNvSpPr>
            <a:spLocks noGrp="1"/>
          </p:cNvSpPr>
          <p:nvPr>
            <p:ph type="title"/>
          </p:nvPr>
        </p:nvSpPr>
        <p:spPr/>
        <p:txBody>
          <a:bodyPr/>
          <a:lstStyle/>
          <a:p>
            <a:pPr algn="ctr"/>
            <a:r>
              <a:rPr lang="en-GB" dirty="0" smtClean="0"/>
              <a:t>The value-added of the policy integrated framework for well-being</a:t>
            </a:r>
            <a:endParaRPr lang="en-GB"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24128" y="1601788"/>
            <a:ext cx="7306857" cy="4525962"/>
          </a:xfrm>
          <a:prstGeom prst="rect">
            <a:avLst/>
          </a:prstGeom>
          <a:noFill/>
          <a:ln>
            <a:noFill/>
          </a:ln>
        </p:spPr>
      </p:pic>
    </p:spTree>
    <p:extLst>
      <p:ext uri="{BB962C8B-B14F-4D97-AF65-F5344CB8AC3E}">
        <p14:creationId xmlns:p14="http://schemas.microsoft.com/office/powerpoint/2010/main" val="28249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anose="05000000000000000000" pitchFamily="2" charset="2"/>
              <a:buChar char="Ø"/>
            </a:pPr>
            <a:r>
              <a:rPr lang="en-GB" dirty="0" smtClean="0"/>
              <a:t>Across </a:t>
            </a:r>
            <a:r>
              <a:rPr lang="en-GB" dirty="0" smtClean="0">
                <a:solidFill>
                  <a:srgbClr val="C00000"/>
                </a:solidFill>
              </a:rPr>
              <a:t>government agencies</a:t>
            </a:r>
          </a:p>
          <a:p>
            <a:pPr>
              <a:buFont typeface="Wingdings" panose="05000000000000000000" pitchFamily="2" charset="2"/>
              <a:buChar char="Ø"/>
            </a:pPr>
            <a:r>
              <a:rPr lang="en-GB" dirty="0" smtClean="0"/>
              <a:t>Across the </a:t>
            </a:r>
            <a:r>
              <a:rPr lang="en-GB" dirty="0" smtClean="0">
                <a:solidFill>
                  <a:srgbClr val="C00000"/>
                </a:solidFill>
              </a:rPr>
              <a:t>policy process</a:t>
            </a:r>
          </a:p>
          <a:p>
            <a:pPr>
              <a:buFont typeface="Wingdings" panose="05000000000000000000" pitchFamily="2" charset="2"/>
              <a:buChar char="Ø"/>
            </a:pPr>
            <a:endParaRPr lang="en-GB" dirty="0" smtClean="0">
              <a:solidFill>
                <a:srgbClr val="C00000"/>
              </a:solidFill>
            </a:endParaRPr>
          </a:p>
          <a:p>
            <a:pPr marL="0" indent="0">
              <a:buNone/>
            </a:pPr>
            <a:r>
              <a:rPr lang="en-GB" dirty="0" smtClean="0">
                <a:solidFill>
                  <a:srgbClr val="C00000"/>
                </a:solidFill>
              </a:rPr>
              <a:t>Transcend the silo-approach, </a:t>
            </a:r>
            <a:r>
              <a:rPr lang="en-GB" dirty="0" smtClean="0"/>
              <a:t>setting a </a:t>
            </a:r>
            <a:r>
              <a:rPr lang="en-GB" dirty="0" smtClean="0">
                <a:solidFill>
                  <a:srgbClr val="C00000"/>
                </a:solidFill>
              </a:rPr>
              <a:t>multidimensional policy objective function </a:t>
            </a:r>
            <a:r>
              <a:rPr lang="en-GB" dirty="0" smtClean="0"/>
              <a:t>(explicitly modelling relationships outcomes-policy drivers)</a:t>
            </a:r>
          </a:p>
          <a:p>
            <a:pPr marL="0" indent="0">
              <a:buNone/>
            </a:pPr>
            <a:endParaRPr lang="en-GB" dirty="0" smtClean="0"/>
          </a:p>
          <a:p>
            <a:pPr marL="0" indent="0">
              <a:buNone/>
            </a:pPr>
            <a:r>
              <a:rPr lang="en-GB" dirty="0" smtClean="0"/>
              <a:t>The development of an </a:t>
            </a:r>
            <a:r>
              <a:rPr lang="en-GB" dirty="0" smtClean="0">
                <a:solidFill>
                  <a:srgbClr val="C00000"/>
                </a:solidFill>
              </a:rPr>
              <a:t>explicit outcome framework </a:t>
            </a:r>
            <a:r>
              <a:rPr lang="en-GB" dirty="0" smtClean="0"/>
              <a:t>-&gt; </a:t>
            </a:r>
          </a:p>
          <a:p>
            <a:r>
              <a:rPr lang="en-GB" dirty="0" smtClean="0"/>
              <a:t>generates </a:t>
            </a:r>
            <a:r>
              <a:rPr lang="en-GB" b="1" dirty="0" smtClean="0"/>
              <a:t>interactions</a:t>
            </a:r>
            <a:r>
              <a:rPr lang="en-GB" dirty="0" smtClean="0"/>
              <a:t> between government agencies </a:t>
            </a:r>
          </a:p>
          <a:p>
            <a:r>
              <a:rPr lang="en-GB" dirty="0" smtClean="0"/>
              <a:t>finally ensures a basic level of </a:t>
            </a:r>
            <a:r>
              <a:rPr lang="en-GB" b="1" dirty="0" smtClean="0"/>
              <a:t>consistency</a:t>
            </a:r>
            <a:r>
              <a:rPr lang="en-GB" dirty="0" smtClean="0"/>
              <a:t> across the whole government</a:t>
            </a:r>
          </a:p>
          <a:p>
            <a:pPr marL="0" indent="0">
              <a:buNone/>
            </a:pPr>
            <a:endParaRPr lang="en-GB" dirty="0" smtClean="0"/>
          </a:p>
          <a:p>
            <a:pPr marL="0" indent="0">
              <a:buNone/>
            </a:pPr>
            <a:r>
              <a:rPr lang="en-GB" dirty="0" smtClean="0"/>
              <a:t>&gt; </a:t>
            </a:r>
            <a:r>
              <a:rPr lang="en-GB" b="1" dirty="0" smtClean="0">
                <a:solidFill>
                  <a:srgbClr val="C00000"/>
                </a:solidFill>
              </a:rPr>
              <a:t>Coordination</a:t>
            </a:r>
            <a:r>
              <a:rPr lang="en-GB" dirty="0" smtClean="0"/>
              <a:t> and </a:t>
            </a:r>
            <a:r>
              <a:rPr lang="en-GB" b="1" dirty="0" smtClean="0">
                <a:solidFill>
                  <a:srgbClr val="C00000"/>
                </a:solidFill>
              </a:rPr>
              <a:t>Consistency</a:t>
            </a:r>
          </a:p>
          <a:p>
            <a:pPr marL="0" indent="0">
              <a:buNone/>
            </a:pPr>
            <a:endParaRPr lang="en-GB" dirty="0"/>
          </a:p>
        </p:txBody>
      </p:sp>
      <p:sp>
        <p:nvSpPr>
          <p:cNvPr id="3" name="Slide Number Placeholder 2"/>
          <p:cNvSpPr>
            <a:spLocks noGrp="1"/>
          </p:cNvSpPr>
          <p:nvPr>
            <p:ph type="sldNum" sz="quarter" idx="4"/>
          </p:nvPr>
        </p:nvSpPr>
        <p:spPr/>
        <p:txBody>
          <a:bodyPr/>
          <a:lstStyle/>
          <a:p>
            <a:fld id="{83B167DD-63BE-419B-8153-0B4850E75279}" type="slidenum">
              <a:rPr lang="en-US" smtClean="0"/>
              <a:pPr/>
              <a:t>19</a:t>
            </a:fld>
            <a:endParaRPr lang="en-US"/>
          </a:p>
        </p:txBody>
      </p:sp>
      <p:sp>
        <p:nvSpPr>
          <p:cNvPr id="4" name="Title 3"/>
          <p:cNvSpPr>
            <a:spLocks noGrp="1"/>
          </p:cNvSpPr>
          <p:nvPr>
            <p:ph type="title"/>
          </p:nvPr>
        </p:nvSpPr>
        <p:spPr/>
        <p:txBody>
          <a:bodyPr/>
          <a:lstStyle/>
          <a:p>
            <a:r>
              <a:rPr lang="en-GB" dirty="0"/>
              <a:t>1</a:t>
            </a:r>
            <a:r>
              <a:rPr lang="en-GB" dirty="0" smtClean="0"/>
              <a:t>. </a:t>
            </a:r>
            <a:r>
              <a:rPr lang="en-GB" b="1" dirty="0" err="1" smtClean="0"/>
              <a:t>Alignement</a:t>
            </a:r>
            <a:endParaRPr lang="en-GB" b="1" dirty="0"/>
          </a:p>
        </p:txBody>
      </p:sp>
    </p:spTree>
    <p:extLst>
      <p:ext uri="{BB962C8B-B14F-4D97-AF65-F5344CB8AC3E}">
        <p14:creationId xmlns:p14="http://schemas.microsoft.com/office/powerpoint/2010/main" val="93506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02000"/>
            <a:ext cx="9036496" cy="4779328"/>
          </a:xfrm>
        </p:spPr>
        <p:txBody>
          <a:bodyPr/>
          <a:lstStyle/>
          <a:p>
            <a:pPr marL="571500" indent="-571500">
              <a:buFont typeface="+mj-lt"/>
              <a:buAutoNum type="romanUcPeriod"/>
            </a:pPr>
            <a:endParaRPr lang="en-GB" dirty="0"/>
          </a:p>
          <a:p>
            <a:pPr marL="571500" indent="-571500">
              <a:buFont typeface="+mj-lt"/>
              <a:buAutoNum type="romanUcPeriod"/>
            </a:pPr>
            <a:r>
              <a:rPr lang="en-GB" dirty="0" smtClean="0"/>
              <a:t>OECD work on well-being</a:t>
            </a:r>
          </a:p>
          <a:p>
            <a:pPr marL="571500" indent="-571500">
              <a:buFont typeface="+mj-lt"/>
              <a:buAutoNum type="romanUcPeriod"/>
            </a:pPr>
            <a:endParaRPr lang="en-GB" dirty="0" smtClean="0"/>
          </a:p>
          <a:p>
            <a:pPr marL="571500" indent="-571500">
              <a:buFont typeface="+mj-lt"/>
              <a:buAutoNum type="romanUcPeriod"/>
            </a:pPr>
            <a:r>
              <a:rPr lang="en-GB" dirty="0"/>
              <a:t>What does evidence show for Brazil</a:t>
            </a:r>
            <a:r>
              <a:rPr lang="en-GB" dirty="0" smtClean="0"/>
              <a:t>?</a:t>
            </a:r>
          </a:p>
          <a:p>
            <a:pPr marL="571500" indent="-571500">
              <a:buFont typeface="+mj-lt"/>
              <a:buAutoNum type="romanUcPeriod"/>
            </a:pPr>
            <a:endParaRPr lang="en-GB" dirty="0" smtClean="0"/>
          </a:p>
          <a:p>
            <a:pPr marL="514350" indent="-514350">
              <a:buFont typeface="+mj-lt"/>
              <a:buAutoNum type="romanUcPeriod"/>
            </a:pPr>
            <a:r>
              <a:rPr lang="en-GB" dirty="0" smtClean="0"/>
              <a:t> Policy </a:t>
            </a:r>
            <a:r>
              <a:rPr lang="en-GB" dirty="0" smtClean="0"/>
              <a:t>uses of well-being indicators</a:t>
            </a:r>
          </a:p>
          <a:p>
            <a:pPr marL="514350" indent="-514350">
              <a:buFont typeface="+mj-lt"/>
              <a:buAutoNum type="romanUcPeriod"/>
            </a:pPr>
            <a:endParaRPr lang="en-GB" dirty="0" smtClean="0"/>
          </a:p>
        </p:txBody>
      </p:sp>
      <p:sp>
        <p:nvSpPr>
          <p:cNvPr id="3" name="Slide Number Placeholder 2"/>
          <p:cNvSpPr>
            <a:spLocks noGrp="1"/>
          </p:cNvSpPr>
          <p:nvPr>
            <p:ph type="sldNum" sz="quarter" idx="4"/>
          </p:nvPr>
        </p:nvSpPr>
        <p:spPr/>
        <p:txBody>
          <a:bodyPr/>
          <a:lstStyle/>
          <a:p>
            <a:fld id="{83B167DD-63BE-419B-8153-0B4850E75279}" type="slidenum">
              <a:rPr lang="en-US" smtClean="0"/>
              <a:pPr/>
              <a:t>2</a:t>
            </a:fld>
            <a:endParaRPr lang="en-US"/>
          </a:p>
        </p:txBody>
      </p:sp>
      <p:sp>
        <p:nvSpPr>
          <p:cNvPr id="4" name="Title 3"/>
          <p:cNvSpPr>
            <a:spLocks noGrp="1"/>
          </p:cNvSpPr>
          <p:nvPr>
            <p:ph type="title"/>
          </p:nvPr>
        </p:nvSpPr>
        <p:spPr/>
        <p:txBody>
          <a:bodyPr/>
          <a:lstStyle/>
          <a:p>
            <a:r>
              <a:rPr lang="en-GB" dirty="0" smtClean="0"/>
              <a:t>Structure of the presentation</a:t>
            </a:r>
            <a:endParaRPr lang="en-GB" dirty="0"/>
          </a:p>
        </p:txBody>
      </p:sp>
    </p:spTree>
    <p:extLst>
      <p:ext uri="{BB962C8B-B14F-4D97-AF65-F5344CB8AC3E}">
        <p14:creationId xmlns:p14="http://schemas.microsoft.com/office/powerpoint/2010/main" val="159564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514350" indent="-514350">
              <a:buFont typeface="+mj-lt"/>
              <a:buAutoNum type="arabicPeriod"/>
            </a:pPr>
            <a:r>
              <a:rPr lang="en-GB" dirty="0" smtClean="0">
                <a:solidFill>
                  <a:srgbClr val="C00000"/>
                </a:solidFill>
              </a:rPr>
              <a:t>Strategic</a:t>
            </a:r>
            <a:r>
              <a:rPr lang="en-GB" dirty="0" smtClean="0"/>
              <a:t> level (def. priorities)</a:t>
            </a:r>
            <a:endParaRPr lang="en-GB" dirty="0" smtClean="0">
              <a:solidFill>
                <a:srgbClr val="C00000"/>
              </a:solidFill>
            </a:endParaRPr>
          </a:p>
          <a:p>
            <a:pPr marL="514350" indent="-514350">
              <a:buFont typeface="+mj-lt"/>
              <a:buAutoNum type="arabicPeriod"/>
            </a:pPr>
            <a:r>
              <a:rPr lang="en-GB" dirty="0" smtClean="0">
                <a:solidFill>
                  <a:srgbClr val="C00000"/>
                </a:solidFill>
              </a:rPr>
              <a:t>Technical</a:t>
            </a:r>
            <a:r>
              <a:rPr lang="en-GB" dirty="0" smtClean="0"/>
              <a:t> level (costs-benefits analysis)</a:t>
            </a:r>
            <a:endParaRPr lang="en-GB" dirty="0" smtClean="0">
              <a:solidFill>
                <a:srgbClr val="C00000"/>
              </a:solidFill>
            </a:endParaRPr>
          </a:p>
          <a:p>
            <a:pPr>
              <a:buFont typeface="Wingdings" panose="05000000000000000000" pitchFamily="2" charset="2"/>
              <a:buChar char="Ø"/>
            </a:pPr>
            <a:endParaRPr lang="en-GB" dirty="0" smtClean="0">
              <a:solidFill>
                <a:srgbClr val="C00000"/>
              </a:solidFill>
            </a:endParaRPr>
          </a:p>
          <a:p>
            <a:pPr marL="0" indent="0">
              <a:buNone/>
            </a:pPr>
            <a:r>
              <a:rPr lang="en-GB" dirty="0" smtClean="0">
                <a:solidFill>
                  <a:srgbClr val="C00000"/>
                </a:solidFill>
              </a:rPr>
              <a:t>Information within the OECD well-being framework:</a:t>
            </a:r>
          </a:p>
          <a:p>
            <a:r>
              <a:rPr lang="en-GB" dirty="0" smtClean="0"/>
              <a:t>Assessment of </a:t>
            </a:r>
            <a:r>
              <a:rPr lang="en-GB" dirty="0" smtClean="0">
                <a:solidFill>
                  <a:srgbClr val="C00000"/>
                </a:solidFill>
              </a:rPr>
              <a:t>well-being performance </a:t>
            </a:r>
            <a:r>
              <a:rPr lang="en-GB" dirty="0" smtClean="0"/>
              <a:t>(cross-comparative, over time, across subgroups of the population)</a:t>
            </a:r>
          </a:p>
          <a:p>
            <a:r>
              <a:rPr lang="en-GB" dirty="0" smtClean="0"/>
              <a:t>Study of </a:t>
            </a:r>
            <a:r>
              <a:rPr lang="en-GB" dirty="0" smtClean="0">
                <a:solidFill>
                  <a:srgbClr val="C00000"/>
                </a:solidFill>
              </a:rPr>
              <a:t>people’s preferences</a:t>
            </a:r>
          </a:p>
          <a:p>
            <a:r>
              <a:rPr lang="en-GB" dirty="0" smtClean="0"/>
              <a:t>Understanding the </a:t>
            </a:r>
            <a:r>
              <a:rPr lang="en-GB" dirty="0" smtClean="0">
                <a:solidFill>
                  <a:srgbClr val="C00000"/>
                </a:solidFill>
              </a:rPr>
              <a:t>levers </a:t>
            </a:r>
            <a:r>
              <a:rPr lang="en-GB" dirty="0" smtClean="0"/>
              <a:t>of </a:t>
            </a:r>
            <a:r>
              <a:rPr lang="en-GB" dirty="0" smtClean="0">
                <a:solidFill>
                  <a:srgbClr val="C00000"/>
                </a:solidFill>
              </a:rPr>
              <a:t>action for policy</a:t>
            </a:r>
          </a:p>
          <a:p>
            <a:endParaRPr lang="en-GB" dirty="0"/>
          </a:p>
          <a:p>
            <a:r>
              <a:rPr lang="en-GB" b="1" dirty="0" smtClean="0"/>
              <a:t>Sound understanding of mechanisms and pathways </a:t>
            </a:r>
            <a:r>
              <a:rPr lang="en-GB" dirty="0" smtClean="0"/>
              <a:t>that </a:t>
            </a:r>
            <a:r>
              <a:rPr lang="en-GB" dirty="0" smtClean="0">
                <a:solidFill>
                  <a:srgbClr val="C00000"/>
                </a:solidFill>
              </a:rPr>
              <a:t>generates the outcome s </a:t>
            </a:r>
            <a:r>
              <a:rPr lang="en-GB" dirty="0" smtClean="0"/>
              <a:t>of interest (“production functions”, the interconnections,  role of policies  and non-policy drivers...)</a:t>
            </a:r>
          </a:p>
          <a:p>
            <a:pPr marL="0" indent="0">
              <a:buNone/>
            </a:pPr>
            <a:endParaRPr lang="en-GB" dirty="0"/>
          </a:p>
        </p:txBody>
      </p:sp>
      <p:sp>
        <p:nvSpPr>
          <p:cNvPr id="3" name="Slide Number Placeholder 2"/>
          <p:cNvSpPr>
            <a:spLocks noGrp="1"/>
          </p:cNvSpPr>
          <p:nvPr>
            <p:ph type="sldNum" sz="quarter" idx="4"/>
          </p:nvPr>
        </p:nvSpPr>
        <p:spPr/>
        <p:txBody>
          <a:bodyPr/>
          <a:lstStyle/>
          <a:p>
            <a:fld id="{83B167DD-63BE-419B-8153-0B4850E75279}" type="slidenum">
              <a:rPr lang="en-US" smtClean="0"/>
              <a:pPr/>
              <a:t>20</a:t>
            </a:fld>
            <a:endParaRPr lang="en-US"/>
          </a:p>
        </p:txBody>
      </p:sp>
      <p:sp>
        <p:nvSpPr>
          <p:cNvPr id="4" name="Title 3"/>
          <p:cNvSpPr>
            <a:spLocks noGrp="1"/>
          </p:cNvSpPr>
          <p:nvPr>
            <p:ph type="title"/>
          </p:nvPr>
        </p:nvSpPr>
        <p:spPr/>
        <p:txBody>
          <a:bodyPr/>
          <a:lstStyle/>
          <a:p>
            <a:r>
              <a:rPr lang="en-GB" dirty="0"/>
              <a:t>2</a:t>
            </a:r>
            <a:r>
              <a:rPr lang="en-GB" dirty="0" smtClean="0"/>
              <a:t>. </a:t>
            </a:r>
            <a:r>
              <a:rPr lang="en-GB" b="1" dirty="0" smtClean="0"/>
              <a:t>Analysis</a:t>
            </a:r>
            <a:endParaRPr lang="en-GB" b="1" dirty="0"/>
          </a:p>
        </p:txBody>
      </p:sp>
    </p:spTree>
    <p:extLst>
      <p:ext uri="{BB962C8B-B14F-4D97-AF65-F5344CB8AC3E}">
        <p14:creationId xmlns:p14="http://schemas.microsoft.com/office/powerpoint/2010/main" val="4067984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18800" cy="2331056"/>
          </a:xfrm>
        </p:spPr>
        <p:txBody>
          <a:bodyPr>
            <a:normAutofit fontScale="77500" lnSpcReduction="20000"/>
          </a:bodyPr>
          <a:lstStyle/>
          <a:p>
            <a:pPr marL="0" indent="0">
              <a:buNone/>
            </a:pPr>
            <a:r>
              <a:rPr lang="en-GB" dirty="0" smtClean="0"/>
              <a:t>For results at </a:t>
            </a:r>
            <a:r>
              <a:rPr lang="en-GB" dirty="0" smtClean="0">
                <a:solidFill>
                  <a:srgbClr val="C00000"/>
                </a:solidFill>
              </a:rPr>
              <a:t>all levels </a:t>
            </a:r>
            <a:r>
              <a:rPr lang="en-GB" dirty="0" smtClean="0"/>
              <a:t>is fundamental to </a:t>
            </a:r>
            <a:r>
              <a:rPr lang="en-GB" dirty="0" smtClean="0">
                <a:solidFill>
                  <a:srgbClr val="C00000"/>
                </a:solidFill>
              </a:rPr>
              <a:t>efficient</a:t>
            </a:r>
            <a:r>
              <a:rPr lang="en-GB" dirty="0" smtClean="0">
                <a:solidFill>
                  <a:srgbClr val="FF0000"/>
                </a:solidFill>
              </a:rPr>
              <a:t> </a:t>
            </a:r>
            <a:r>
              <a:rPr lang="en-GB" dirty="0" smtClean="0"/>
              <a:t>and </a:t>
            </a:r>
            <a:r>
              <a:rPr lang="en-GB" dirty="0" smtClean="0">
                <a:solidFill>
                  <a:srgbClr val="C00000"/>
                </a:solidFill>
              </a:rPr>
              <a:t>effective</a:t>
            </a:r>
            <a:r>
              <a:rPr lang="en-GB" dirty="0" smtClean="0">
                <a:solidFill>
                  <a:srgbClr val="FF0000"/>
                </a:solidFill>
              </a:rPr>
              <a:t> </a:t>
            </a:r>
            <a:r>
              <a:rPr lang="en-GB" dirty="0" smtClean="0"/>
              <a:t>governance</a:t>
            </a:r>
          </a:p>
          <a:p>
            <a:endParaRPr lang="en-GB" dirty="0" smtClean="0"/>
          </a:p>
          <a:p>
            <a:pPr marL="0" indent="0">
              <a:buNone/>
            </a:pPr>
            <a:r>
              <a:rPr lang="en-GB" dirty="0" smtClean="0"/>
              <a:t>Ultimate rationale for </a:t>
            </a:r>
          </a:p>
          <a:p>
            <a:r>
              <a:rPr lang="en-GB" b="1" dirty="0" smtClean="0"/>
              <a:t>Evaluation</a:t>
            </a:r>
            <a:r>
              <a:rPr lang="en-GB" dirty="0" smtClean="0"/>
              <a:t> of policy interventions </a:t>
            </a:r>
            <a:r>
              <a:rPr lang="en-GB" i="1" dirty="0" smtClean="0">
                <a:solidFill>
                  <a:srgbClr val="C00000"/>
                </a:solidFill>
              </a:rPr>
              <a:t>ex-post</a:t>
            </a:r>
          </a:p>
          <a:p>
            <a:r>
              <a:rPr lang="en-GB" b="1" dirty="0" smtClean="0"/>
              <a:t>Input</a:t>
            </a:r>
            <a:r>
              <a:rPr lang="en-GB" dirty="0" smtClean="0"/>
              <a:t> into </a:t>
            </a:r>
            <a:r>
              <a:rPr lang="en-GB" dirty="0" smtClean="0">
                <a:solidFill>
                  <a:srgbClr val="C00000"/>
                </a:solidFill>
              </a:rPr>
              <a:t>strategic priority </a:t>
            </a:r>
            <a:r>
              <a:rPr lang="en-GB" dirty="0" smtClean="0"/>
              <a:t>setting</a:t>
            </a:r>
          </a:p>
          <a:p>
            <a:endParaRPr lang="en-GB" dirty="0" smtClean="0"/>
          </a:p>
        </p:txBody>
      </p:sp>
      <p:sp>
        <p:nvSpPr>
          <p:cNvPr id="3" name="Slide Number Placeholder 2"/>
          <p:cNvSpPr>
            <a:spLocks noGrp="1"/>
          </p:cNvSpPr>
          <p:nvPr>
            <p:ph type="sldNum" sz="quarter" idx="4"/>
          </p:nvPr>
        </p:nvSpPr>
        <p:spPr/>
        <p:txBody>
          <a:bodyPr/>
          <a:lstStyle/>
          <a:p>
            <a:fld id="{83B167DD-63BE-419B-8153-0B4850E75279}" type="slidenum">
              <a:rPr lang="en-US" smtClean="0"/>
              <a:pPr/>
              <a:t>21</a:t>
            </a:fld>
            <a:endParaRPr lang="en-US"/>
          </a:p>
        </p:txBody>
      </p:sp>
      <p:sp>
        <p:nvSpPr>
          <p:cNvPr id="4" name="Title 3"/>
          <p:cNvSpPr>
            <a:spLocks noGrp="1"/>
          </p:cNvSpPr>
          <p:nvPr>
            <p:ph type="title"/>
          </p:nvPr>
        </p:nvSpPr>
        <p:spPr/>
        <p:txBody>
          <a:bodyPr/>
          <a:lstStyle/>
          <a:p>
            <a:r>
              <a:rPr lang="en-GB" dirty="0"/>
              <a:t>3</a:t>
            </a:r>
            <a:r>
              <a:rPr lang="en-GB" dirty="0" smtClean="0"/>
              <a:t>. </a:t>
            </a:r>
            <a:r>
              <a:rPr lang="en-GB" b="1" dirty="0" smtClean="0"/>
              <a:t>Accountability</a:t>
            </a:r>
            <a:endParaRPr lang="en-GB" b="1" dirty="0"/>
          </a:p>
        </p:txBody>
      </p:sp>
    </p:spTree>
    <p:extLst>
      <p:ext uri="{BB962C8B-B14F-4D97-AF65-F5344CB8AC3E}">
        <p14:creationId xmlns:p14="http://schemas.microsoft.com/office/powerpoint/2010/main" val="2224485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893" y="928997"/>
            <a:ext cx="5628559" cy="4680521"/>
          </a:xfrm>
          <a:prstGeom prst="rect">
            <a:avLst/>
          </a:prstGeom>
        </p:spPr>
      </p:pic>
      <p:sp>
        <p:nvSpPr>
          <p:cNvPr id="39939" name="Rectangle 8"/>
          <p:cNvSpPr>
            <a:spLocks noChangeArrowheads="1"/>
          </p:cNvSpPr>
          <p:nvPr/>
        </p:nvSpPr>
        <p:spPr bwMode="auto">
          <a:xfrm>
            <a:off x="76200" y="61913"/>
            <a:ext cx="8997950" cy="6680200"/>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9940" name="Line 8"/>
          <p:cNvSpPr>
            <a:spLocks noChangeShapeType="1"/>
          </p:cNvSpPr>
          <p:nvPr/>
        </p:nvSpPr>
        <p:spPr bwMode="auto">
          <a:xfrm>
            <a:off x="0" y="836712"/>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11267" name="Rectangle 3"/>
          <p:cNvSpPr>
            <a:spLocks noChangeArrowheads="1"/>
          </p:cNvSpPr>
          <p:nvPr/>
        </p:nvSpPr>
        <p:spPr bwMode="auto">
          <a:xfrm>
            <a:off x="0" y="1184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descr="4-10-10.PNG"/>
          <p:cNvPicPr>
            <a:picLocks noChangeAspect="1"/>
          </p:cNvPicPr>
          <p:nvPr/>
        </p:nvPicPr>
        <p:blipFill>
          <a:blip r:embed="rId3" cstate="print"/>
          <a:stretch>
            <a:fillRect/>
          </a:stretch>
        </p:blipFill>
        <p:spPr>
          <a:xfrm>
            <a:off x="713020" y="2737724"/>
            <a:ext cx="1842756" cy="1915412"/>
          </a:xfrm>
          <a:prstGeom prst="rect">
            <a:avLst/>
          </a:prstGeom>
        </p:spPr>
      </p:pic>
      <p:sp>
        <p:nvSpPr>
          <p:cNvPr id="9" name="Скругленная прямоугольная выноска 8"/>
          <p:cNvSpPr/>
          <p:nvPr/>
        </p:nvSpPr>
        <p:spPr>
          <a:xfrm>
            <a:off x="7812360" y="939205"/>
            <a:ext cx="1080120" cy="806490"/>
          </a:xfrm>
          <a:prstGeom prst="wedgeRoundRectCallout">
            <a:avLst>
              <a:gd name="adj1" fmla="val -161058"/>
              <a:gd name="adj2" fmla="val 179401"/>
              <a:gd name="adj3" fmla="val 1666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Actual value of BLI in 2011</a:t>
            </a:r>
            <a:endParaRPr lang="ru-RU" sz="1600" dirty="0">
              <a:solidFill>
                <a:schemeClr val="tx1"/>
              </a:solidFill>
              <a:latin typeface="Arial Narrow" pitchFamily="34" charset="0"/>
            </a:endParaRPr>
          </a:p>
        </p:txBody>
      </p:sp>
      <p:sp>
        <p:nvSpPr>
          <p:cNvPr id="10" name="Скругленная прямоугольная выноска 9"/>
          <p:cNvSpPr/>
          <p:nvPr/>
        </p:nvSpPr>
        <p:spPr>
          <a:xfrm>
            <a:off x="5076056" y="5546995"/>
            <a:ext cx="1368152" cy="834333"/>
          </a:xfrm>
          <a:prstGeom prst="wedgeRoundRectCallout">
            <a:avLst>
              <a:gd name="adj1" fmla="val 250"/>
              <a:gd name="adj2" fmla="val -145969"/>
              <a:gd name="adj3" fmla="val 16667"/>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Estimated policy target for 2018</a:t>
            </a:r>
            <a:endParaRPr lang="ru-RU" sz="1600" dirty="0">
              <a:solidFill>
                <a:schemeClr val="tx1"/>
              </a:solidFill>
              <a:latin typeface="Arial Narrow" pitchFamily="34" charset="0"/>
            </a:endParaRPr>
          </a:p>
        </p:txBody>
      </p:sp>
      <p:sp>
        <p:nvSpPr>
          <p:cNvPr id="11" name="Скругленная прямоугольная выноска 10"/>
          <p:cNvSpPr/>
          <p:nvPr/>
        </p:nvSpPr>
        <p:spPr>
          <a:xfrm>
            <a:off x="7568541" y="5402019"/>
            <a:ext cx="1224136" cy="691277"/>
          </a:xfrm>
          <a:prstGeom prst="wedgeRoundRectCallout">
            <a:avLst>
              <a:gd name="adj1" fmla="val -149957"/>
              <a:gd name="adj2" fmla="val -31048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Actual value of BLI in 2008</a:t>
            </a:r>
            <a:endParaRPr lang="ru-RU" sz="1600" dirty="0">
              <a:solidFill>
                <a:schemeClr val="tx1"/>
              </a:solidFill>
              <a:latin typeface="Arial Narrow" pitchFamily="34" charset="0"/>
            </a:endParaRPr>
          </a:p>
        </p:txBody>
      </p:sp>
      <p:sp>
        <p:nvSpPr>
          <p:cNvPr id="12" name="Скругленная прямоугольная выноска 11"/>
          <p:cNvSpPr/>
          <p:nvPr/>
        </p:nvSpPr>
        <p:spPr>
          <a:xfrm>
            <a:off x="1907704" y="1268760"/>
            <a:ext cx="1728192" cy="936104"/>
          </a:xfrm>
          <a:prstGeom prst="wedgeRoundRectCallout">
            <a:avLst>
              <a:gd name="adj1" fmla="val -48412"/>
              <a:gd name="adj2" fmla="val 115782"/>
              <a:gd name="adj3" fmla="val 16667"/>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smtClean="0">
                <a:solidFill>
                  <a:schemeClr val="tx1"/>
                </a:solidFill>
                <a:latin typeface="Arial Narrow" pitchFamily="34" charset="0"/>
              </a:rPr>
              <a:t>Indicators explicitly used as policy targets</a:t>
            </a:r>
            <a:endParaRPr lang="ru-RU" sz="1800" dirty="0">
              <a:solidFill>
                <a:schemeClr val="tx1"/>
              </a:solidFill>
              <a:latin typeface="Arial Narrow" pitchFamily="34" charset="0"/>
            </a:endParaRPr>
          </a:p>
        </p:txBody>
      </p:sp>
      <p:sp>
        <p:nvSpPr>
          <p:cNvPr id="13" name="Скругленная прямоугольная выноска 12"/>
          <p:cNvSpPr/>
          <p:nvPr/>
        </p:nvSpPr>
        <p:spPr>
          <a:xfrm>
            <a:off x="150895" y="1254359"/>
            <a:ext cx="1656184" cy="950505"/>
          </a:xfrm>
          <a:prstGeom prst="wedgeRoundRectCallout">
            <a:avLst>
              <a:gd name="adj1" fmla="val -1509"/>
              <a:gd name="adj2" fmla="val 130913"/>
              <a:gd name="adj3"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400"/>
              </a:lnSpc>
            </a:pPr>
            <a:r>
              <a:rPr lang="en-US" sz="1600" dirty="0" smtClean="0">
                <a:solidFill>
                  <a:schemeClr val="tx1"/>
                </a:solidFill>
                <a:latin typeface="Arial Narrow" pitchFamily="34" charset="0"/>
              </a:rPr>
              <a:t>Indicators computed on the base of policy targets values</a:t>
            </a:r>
            <a:endParaRPr lang="ru-RU" sz="1600" dirty="0">
              <a:solidFill>
                <a:schemeClr val="tx1"/>
              </a:solidFill>
              <a:latin typeface="Arial Narrow"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846148617"/>
              </p:ext>
            </p:extLst>
          </p:nvPr>
        </p:nvGraphicFramePr>
        <p:xfrm>
          <a:off x="179512" y="5157193"/>
          <a:ext cx="3168352" cy="1484682"/>
        </p:xfrm>
        <a:graphic>
          <a:graphicData uri="http://schemas.openxmlformats.org/drawingml/2006/table">
            <a:tbl>
              <a:tblPr firstRow="1" bandRow="1"/>
              <a:tblGrid>
                <a:gridCol w="1512168"/>
                <a:gridCol w="576064"/>
                <a:gridCol w="504056"/>
                <a:gridCol w="576064"/>
              </a:tblGrid>
              <a:tr h="387402">
                <a:tc>
                  <a:txBody>
                    <a:bodyPr/>
                    <a:lstStyle/>
                    <a:p>
                      <a:pPr algn="ct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2008</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2011</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2018</a:t>
                      </a:r>
                      <a:endParaRPr lang="ru-RU" sz="1400" b="1" dirty="0">
                        <a:latin typeface="Arial Narrow" pitchFamily="34" charset="0"/>
                      </a:endParaRPr>
                    </a:p>
                  </a:txBody>
                  <a:tcPr marT="54864" marB="54864" anchor="ctr"/>
                </a:tc>
              </a:tr>
              <a:tr h="548640">
                <a:tc>
                  <a:txBody>
                    <a:bodyPr/>
                    <a:lstStyle/>
                    <a:p>
                      <a:pPr algn="ctr"/>
                      <a:r>
                        <a:rPr lang="en-US" sz="1400" b="1" dirty="0" smtClean="0">
                          <a:latin typeface="Arial Narrow" pitchFamily="34" charset="0"/>
                        </a:rPr>
                        <a:t>Average</a:t>
                      </a:r>
                      <a:r>
                        <a:rPr lang="en-US" sz="1400" b="1" baseline="0" dirty="0" smtClean="0">
                          <a:latin typeface="Arial Narrow" pitchFamily="34" charset="0"/>
                        </a:rPr>
                        <a:t> assessment</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3,66</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3,96</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5,20</a:t>
                      </a:r>
                      <a:endParaRPr lang="ru-RU" sz="1400" b="1" dirty="0">
                        <a:latin typeface="Arial Narrow" pitchFamily="34" charset="0"/>
                      </a:endParaRPr>
                    </a:p>
                  </a:txBody>
                  <a:tcPr marT="54864" marB="54864" anchor="ctr"/>
                </a:tc>
              </a:tr>
              <a:tr h="548640">
                <a:tc>
                  <a:txBody>
                    <a:bodyPr/>
                    <a:lstStyle/>
                    <a:p>
                      <a:pPr algn="ctr"/>
                      <a:r>
                        <a:rPr lang="en-US" sz="1400" b="1" dirty="0" smtClean="0">
                          <a:latin typeface="Arial Narrow" pitchFamily="34" charset="0"/>
                        </a:rPr>
                        <a:t>Assessments</a:t>
                      </a:r>
                      <a:r>
                        <a:rPr lang="en-US" sz="1400" b="1" baseline="0" dirty="0" smtClean="0">
                          <a:latin typeface="Arial Narrow" pitchFamily="34" charset="0"/>
                        </a:rPr>
                        <a:t> balance</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0,70</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0,78</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0,88</a:t>
                      </a:r>
                      <a:endParaRPr lang="ru-RU" sz="1400" b="1" dirty="0">
                        <a:latin typeface="Arial Narrow" pitchFamily="34" charset="0"/>
                      </a:endParaRPr>
                    </a:p>
                  </a:txBody>
                  <a:tcPr marT="54864" marB="54864" anchor="ctr"/>
                </a:tc>
              </a:tr>
            </a:tbl>
          </a:graphicData>
        </a:graphic>
      </p:graphicFrame>
      <p:sp>
        <p:nvSpPr>
          <p:cNvPr id="18" name="Пятиугольник 17"/>
          <p:cNvSpPr/>
          <p:nvPr/>
        </p:nvSpPr>
        <p:spPr>
          <a:xfrm>
            <a:off x="2523793" y="2658515"/>
            <a:ext cx="1800200" cy="10369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dirty="0" smtClean="0">
                <a:solidFill>
                  <a:schemeClr val="tx1"/>
                </a:solidFill>
                <a:latin typeface="Arial Narrow" pitchFamily="34" charset="0"/>
              </a:rPr>
              <a:t>Estimation of BLI value</a:t>
            </a:r>
            <a:endParaRPr lang="ru-RU" dirty="0" smtClean="0">
              <a:solidFill>
                <a:schemeClr val="tx1"/>
              </a:solidFill>
              <a:latin typeface="Arial Narrow" pitchFamily="34" charset="0"/>
            </a:endParaRPr>
          </a:p>
        </p:txBody>
      </p:sp>
      <p:sp>
        <p:nvSpPr>
          <p:cNvPr id="19" name="Прямоугольник 18"/>
          <p:cNvSpPr/>
          <p:nvPr/>
        </p:nvSpPr>
        <p:spPr>
          <a:xfrm>
            <a:off x="92365" y="4782750"/>
            <a:ext cx="2823451" cy="302434"/>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itchFamily="34" charset="0"/>
              </a:rPr>
              <a:t>Indicators of OECD Better Life Index</a:t>
            </a:r>
            <a:endParaRPr lang="ru-RU" sz="1400" b="1" dirty="0">
              <a:solidFill>
                <a:schemeClr val="tx1"/>
              </a:solidFill>
              <a:latin typeface="Arial Narrow" pitchFamily="34" charset="0"/>
            </a:endParaRPr>
          </a:p>
        </p:txBody>
      </p:sp>
      <p:sp>
        <p:nvSpPr>
          <p:cNvPr id="39938" name="Заголовок 1"/>
          <p:cNvSpPr>
            <a:spLocks noGrp="1"/>
          </p:cNvSpPr>
          <p:nvPr>
            <p:ph type="title"/>
          </p:nvPr>
        </p:nvSpPr>
        <p:spPr>
          <a:xfrm>
            <a:off x="827584" y="116632"/>
            <a:ext cx="8208466" cy="806490"/>
          </a:xfrm>
        </p:spPr>
        <p:txBody>
          <a:bodyPr>
            <a:noAutofit/>
          </a:bodyPr>
          <a:lstStyle/>
          <a:p>
            <a:pPr indent="-457200">
              <a:lnSpc>
                <a:spcPts val="2500"/>
              </a:lnSpc>
              <a:defRPr/>
            </a:pPr>
            <a:r>
              <a:rPr lang="en-US" b="1" dirty="0" smtClean="0">
                <a:latin typeface="Arial Narrow" pitchFamily="34" charset="0"/>
                <a:ea typeface="+mn-ea"/>
                <a:cs typeface="Times New Roman" pitchFamily="18" charset="0"/>
              </a:rPr>
              <a:t>Estimat</a:t>
            </a:r>
            <a:r>
              <a:rPr lang="en-US" sz="3200" b="1" dirty="0" smtClean="0">
                <a:latin typeface="Arial Narrow" pitchFamily="34" charset="0"/>
                <a:ea typeface="+mn-ea"/>
                <a:cs typeface="Times New Roman" pitchFamily="18" charset="0"/>
              </a:rPr>
              <a:t>ion of the BLI on Russian policy targets</a:t>
            </a:r>
            <a:endParaRPr lang="ru-RU" sz="3200" b="1" dirty="0" smtClean="0">
              <a:latin typeface="Arial Narrow" pitchFamily="34" charset="0"/>
              <a:ea typeface="+mn-ea"/>
              <a:cs typeface="Times New Roman" pitchFamily="18" charset="0"/>
            </a:endParaRPr>
          </a:p>
        </p:txBody>
      </p:sp>
      <p:sp>
        <p:nvSpPr>
          <p:cNvPr id="14" name="Скругленная прямоугольная выноска 13"/>
          <p:cNvSpPr/>
          <p:nvPr/>
        </p:nvSpPr>
        <p:spPr>
          <a:xfrm>
            <a:off x="3423894" y="5402019"/>
            <a:ext cx="1151282" cy="892899"/>
          </a:xfrm>
          <a:prstGeom prst="wedgeRoundRectCallout">
            <a:avLst>
              <a:gd name="adj1" fmla="val -145391"/>
              <a:gd name="adj2" fmla="val -160674"/>
              <a:gd name="adj3" fmla="val 16667"/>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Indicators with values unchanged since 2011</a:t>
            </a:r>
            <a:endParaRPr lang="ru-RU" sz="1600" dirty="0">
              <a:solidFill>
                <a:schemeClr val="tx1"/>
              </a:solidFill>
              <a:latin typeface="Arial Narrow" pitchFamily="34" charset="0"/>
            </a:endParaRPr>
          </a:p>
        </p:txBody>
      </p:sp>
      <p:sp>
        <p:nvSpPr>
          <p:cNvPr id="3" name="TextBox 2"/>
          <p:cNvSpPr txBox="1"/>
          <p:nvPr/>
        </p:nvSpPr>
        <p:spPr>
          <a:xfrm>
            <a:off x="3301338" y="6381328"/>
            <a:ext cx="6084676" cy="707886"/>
          </a:xfrm>
          <a:prstGeom prst="rect">
            <a:avLst/>
          </a:prstGeom>
          <a:noFill/>
        </p:spPr>
        <p:txBody>
          <a:bodyPr wrap="square" rtlCol="0">
            <a:spAutoFit/>
          </a:bodyPr>
          <a:lstStyle/>
          <a:p>
            <a:r>
              <a:rPr lang="en-GB" sz="1600" dirty="0">
                <a:solidFill>
                  <a:schemeClr val="bg2">
                    <a:lumMod val="10000"/>
                  </a:schemeClr>
                </a:solidFill>
              </a:rPr>
              <a:t>Source: Anton </a:t>
            </a:r>
            <a:r>
              <a:rPr lang="en-GB" sz="1600" dirty="0" smtClean="0">
                <a:solidFill>
                  <a:schemeClr val="bg2">
                    <a:lumMod val="10000"/>
                  </a:schemeClr>
                </a:solidFill>
              </a:rPr>
              <a:t>Kosyanenko, </a:t>
            </a:r>
            <a:r>
              <a:rPr lang="en-US" sz="1600" dirty="0">
                <a:solidFill>
                  <a:schemeClr val="bg2">
                    <a:lumMod val="10000"/>
                  </a:schemeClr>
                </a:solidFill>
                <a:latin typeface="Arial Narrow" pitchFamily="34" charset="0"/>
                <a:cs typeface="Times New Roman" pitchFamily="18" charset="0"/>
              </a:rPr>
              <a:t>Accounts Chamber of the Russian </a:t>
            </a:r>
            <a:r>
              <a:rPr lang="en-US" sz="1600" dirty="0" smtClean="0">
                <a:solidFill>
                  <a:schemeClr val="bg2">
                    <a:lumMod val="10000"/>
                  </a:schemeClr>
                </a:solidFill>
                <a:latin typeface="Arial Narrow" pitchFamily="34" charset="0"/>
                <a:cs typeface="Times New Roman" pitchFamily="18" charset="0"/>
              </a:rPr>
              <a:t>Federation</a:t>
            </a:r>
            <a:endParaRPr lang="en-GB" sz="1600" dirty="0">
              <a:solidFill>
                <a:schemeClr val="bg2">
                  <a:lumMod val="10000"/>
                </a:schemeClr>
              </a:solidFill>
            </a:endParaRPr>
          </a:p>
          <a:p>
            <a:endParaRPr lang="en-GB" dirty="0">
              <a:solidFill>
                <a:schemeClr val="bg2">
                  <a:lumMod val="10000"/>
                </a:schemeClr>
              </a:solidFill>
            </a:endParaRPr>
          </a:p>
        </p:txBody>
      </p:sp>
    </p:spTree>
    <p:extLst>
      <p:ext uri="{BB962C8B-B14F-4D97-AF65-F5344CB8AC3E}">
        <p14:creationId xmlns:p14="http://schemas.microsoft.com/office/powerpoint/2010/main" val="4126615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endParaRPr lang="it-IT" dirty="0" smtClean="0"/>
          </a:p>
          <a:p>
            <a:pPr algn="ctr">
              <a:buNone/>
            </a:pPr>
            <a:endParaRPr lang="it-IT" sz="5400" i="1" dirty="0" smtClean="0"/>
          </a:p>
          <a:p>
            <a:pPr algn="ctr">
              <a:buNone/>
            </a:pPr>
            <a:r>
              <a:rPr lang="it-IT" sz="5400" i="1" dirty="0" err="1" smtClean="0"/>
              <a:t>Thank</a:t>
            </a:r>
            <a:r>
              <a:rPr lang="it-IT" sz="5400" i="1" dirty="0" smtClean="0"/>
              <a:t> </a:t>
            </a:r>
            <a:r>
              <a:rPr lang="it-IT" sz="5400" i="1" dirty="0" err="1" smtClean="0"/>
              <a:t>you</a:t>
            </a:r>
            <a:r>
              <a:rPr lang="it-IT" sz="5400" i="1" dirty="0" smtClean="0"/>
              <a:t>!</a:t>
            </a:r>
          </a:p>
        </p:txBody>
      </p:sp>
      <p:sp>
        <p:nvSpPr>
          <p:cNvPr id="4" name="Espace réservé du numéro de diapositive 3"/>
          <p:cNvSpPr>
            <a:spLocks noGrp="1"/>
          </p:cNvSpPr>
          <p:nvPr>
            <p:ph type="sldNum" sz="quarter" idx="4"/>
          </p:nvPr>
        </p:nvSpPr>
        <p:spPr/>
        <p:txBody>
          <a:bodyPr/>
          <a:lstStyle/>
          <a:p>
            <a:pPr>
              <a:defRPr/>
            </a:pPr>
            <a:fld id="{F1B564E2-CD28-4881-9F5A-77FD84CB39AF}" type="slidenum">
              <a:rPr lang="en-US" smtClean="0"/>
              <a:pPr>
                <a:defRPr/>
              </a:pPr>
              <a:t>23</a:t>
            </a:fld>
            <a:endParaRPr lang="en-US" dirty="0"/>
          </a:p>
        </p:txBody>
      </p:sp>
      <p:sp>
        <p:nvSpPr>
          <p:cNvPr id="2" name="Titre 1"/>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endParaRPr lang="en-GB" dirty="0" smtClean="0"/>
          </a:p>
          <a:p>
            <a:pPr marL="0" indent="0" algn="just">
              <a:buNone/>
            </a:pPr>
            <a:endParaRPr lang="en-GB" dirty="0"/>
          </a:p>
          <a:p>
            <a:pPr marL="0" indent="0" algn="just">
              <a:buNone/>
            </a:pPr>
            <a:r>
              <a:rPr lang="en-GB" sz="4400" dirty="0"/>
              <a:t>I</a:t>
            </a:r>
            <a:r>
              <a:rPr lang="en-GB" sz="4400" dirty="0" smtClean="0"/>
              <a:t>. OECD </a:t>
            </a:r>
            <a:r>
              <a:rPr lang="en-GB" sz="4400" dirty="0"/>
              <a:t>work on well-being</a:t>
            </a:r>
          </a:p>
          <a:p>
            <a:endParaRPr lang="en-GB" dirty="0"/>
          </a:p>
        </p:txBody>
      </p:sp>
      <p:sp>
        <p:nvSpPr>
          <p:cNvPr id="3" name="Slide Number Placeholder 2"/>
          <p:cNvSpPr>
            <a:spLocks noGrp="1"/>
          </p:cNvSpPr>
          <p:nvPr>
            <p:ph type="sldNum" sz="quarter" idx="4"/>
          </p:nvPr>
        </p:nvSpPr>
        <p:spPr/>
        <p:txBody>
          <a:bodyPr/>
          <a:lstStyle/>
          <a:p>
            <a:fld id="{83B167DD-63BE-419B-8153-0B4850E75279}" type="slidenum">
              <a:rPr lang="en-US" smtClean="0"/>
              <a:pPr/>
              <a:t>3</a:t>
            </a:fld>
            <a:endParaRPr lang="en-US"/>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276323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4"/>
          </p:nvPr>
        </p:nvSpPr>
        <p:spPr>
          <a:noFill/>
        </p:spPr>
        <p:txBody>
          <a:bodyPr/>
          <a:lstStyle/>
          <a:p>
            <a:fld id="{22AD26D3-CB21-4587-84DB-61C670181CEB}" type="slidenum">
              <a:rPr lang="en-GB" smtClean="0"/>
              <a:pPr/>
              <a:t>4</a:t>
            </a:fld>
            <a:endParaRPr lang="en-GB" dirty="0" smtClean="0"/>
          </a:p>
        </p:txBody>
      </p:sp>
      <p:sp>
        <p:nvSpPr>
          <p:cNvPr id="6" name="Title 3"/>
          <p:cNvSpPr>
            <a:spLocks noGrp="1"/>
          </p:cNvSpPr>
          <p:nvPr>
            <p:ph type="title"/>
          </p:nvPr>
        </p:nvSpPr>
        <p:spPr>
          <a:xfrm>
            <a:off x="914400" y="237600"/>
            <a:ext cx="8229600" cy="1022400"/>
          </a:xfrm>
        </p:spPr>
        <p:txBody>
          <a:bodyPr/>
          <a:lstStyle/>
          <a:p>
            <a:pPr algn="ctr"/>
            <a:r>
              <a:rPr lang="en-GB" sz="2800" dirty="0" smtClean="0">
                <a:solidFill>
                  <a:schemeClr val="bg2">
                    <a:lumMod val="50000"/>
                  </a:schemeClr>
                </a:solidFill>
              </a:rPr>
              <a:t>Long standing OECD work on measuring progress “beyond GDP”: from early 2000s…</a:t>
            </a:r>
            <a:endParaRPr lang="en-US" sz="2800" dirty="0">
              <a:solidFill>
                <a:schemeClr val="bg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74" y="1700808"/>
            <a:ext cx="7261820" cy="60778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74" y="2552776"/>
            <a:ext cx="5340549" cy="276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424690" cy="202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4824" y="4612358"/>
            <a:ext cx="1561739" cy="197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364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4"/>
          </p:nvPr>
        </p:nvSpPr>
        <p:spPr>
          <a:noFill/>
        </p:spPr>
        <p:txBody>
          <a:bodyPr/>
          <a:lstStyle/>
          <a:p>
            <a:fld id="{22AD26D3-CB21-4587-84DB-61C670181CEB}" type="slidenum">
              <a:rPr lang="en-GB" smtClean="0"/>
              <a:pPr/>
              <a:t>5</a:t>
            </a:fld>
            <a:endParaRPr lang="en-GB" dirty="0" smtClean="0"/>
          </a:p>
        </p:txBody>
      </p:sp>
      <p:sp>
        <p:nvSpPr>
          <p:cNvPr id="6" name="Title 3"/>
          <p:cNvSpPr>
            <a:spLocks noGrp="1"/>
          </p:cNvSpPr>
          <p:nvPr>
            <p:ph type="title"/>
          </p:nvPr>
        </p:nvSpPr>
        <p:spPr>
          <a:xfrm>
            <a:off x="1259632" y="237600"/>
            <a:ext cx="7236368" cy="1022400"/>
          </a:xfrm>
        </p:spPr>
        <p:txBody>
          <a:bodyPr/>
          <a:lstStyle/>
          <a:p>
            <a:r>
              <a:rPr lang="en-GB" sz="4400" dirty="0" smtClean="0">
                <a:solidFill>
                  <a:schemeClr val="bg2">
                    <a:lumMod val="50000"/>
                  </a:schemeClr>
                </a:solidFill>
              </a:rPr>
              <a:t>  .. to 2015</a:t>
            </a:r>
            <a:endParaRPr lang="en-US" sz="4400" dirty="0">
              <a:solidFill>
                <a:schemeClr val="bg2">
                  <a:lumMod val="50000"/>
                </a:schemeClr>
              </a:solidFill>
            </a:endParaRPr>
          </a:p>
        </p:txBody>
      </p:sp>
      <p:pic>
        <p:nvPicPr>
          <p:cNvPr id="10" name="Picture 4"/>
          <p:cNvPicPr>
            <a:picLocks noChangeAspect="1" noChangeArrowheads="1"/>
          </p:cNvPicPr>
          <p:nvPr/>
        </p:nvPicPr>
        <p:blipFill>
          <a:blip r:embed="rId3" cstate="print"/>
          <a:srcRect/>
          <a:stretch>
            <a:fillRect/>
          </a:stretch>
        </p:blipFill>
        <p:spPr bwMode="auto">
          <a:xfrm>
            <a:off x="3406500" y="3618803"/>
            <a:ext cx="2088232" cy="2852220"/>
          </a:xfrm>
          <a:prstGeom prst="rect">
            <a:avLst/>
          </a:prstGeom>
          <a:noFill/>
          <a:ln w="9525">
            <a:solidFill>
              <a:schemeClr val="tx1"/>
            </a:solidFill>
            <a:miter lim="800000"/>
            <a:headEnd/>
            <a:tailEnd/>
          </a:ln>
        </p:spPr>
      </p:pic>
      <p:sp>
        <p:nvSpPr>
          <p:cNvPr id="9" name="Rectangle à coins arrondis 8"/>
          <p:cNvSpPr/>
          <p:nvPr/>
        </p:nvSpPr>
        <p:spPr>
          <a:xfrm>
            <a:off x="228600" y="1524000"/>
            <a:ext cx="8534400" cy="762000"/>
          </a:xfrm>
          <a:prstGeom prst="roundRect">
            <a:avLst/>
          </a:prstGeom>
          <a:gradFill>
            <a:gsLst>
              <a:gs pos="0">
                <a:srgbClr val="000082"/>
              </a:gs>
              <a:gs pos="0">
                <a:srgbClr val="66008F"/>
              </a:gs>
              <a:gs pos="1000">
                <a:srgbClr val="BA0066"/>
              </a:gs>
              <a:gs pos="0">
                <a:srgbClr val="FF0000"/>
              </a:gs>
              <a:gs pos="100000">
                <a:srgbClr val="FF8200"/>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t>5th OECD World Forum Guadalajara, 13-15 October 2015 </a:t>
            </a:r>
            <a:endParaRPr lang="en-NZ" dirty="0"/>
          </a:p>
        </p:txBody>
      </p:sp>
      <p:sp>
        <p:nvSpPr>
          <p:cNvPr id="12" name="Rectangle à coins arrondis 11"/>
          <p:cNvSpPr/>
          <p:nvPr/>
        </p:nvSpPr>
        <p:spPr>
          <a:xfrm>
            <a:off x="228600" y="2636912"/>
            <a:ext cx="225936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smtClean="0"/>
              <a:t>Analysis, monitoring, benchmarking</a:t>
            </a:r>
            <a:endParaRPr lang="en-NZ" sz="1600" dirty="0"/>
          </a:p>
        </p:txBody>
      </p:sp>
      <p:sp>
        <p:nvSpPr>
          <p:cNvPr id="14" name="Rectangle à coins arrondis 13"/>
          <p:cNvSpPr/>
          <p:nvPr/>
        </p:nvSpPr>
        <p:spPr>
          <a:xfrm>
            <a:off x="3193316" y="2675012"/>
            <a:ext cx="2514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smtClean="0"/>
              <a:t>Statistical agenda: improving metrics</a:t>
            </a:r>
            <a:endParaRPr lang="en-NZ" sz="1600" dirty="0"/>
          </a:p>
        </p:txBody>
      </p:sp>
      <p:sp>
        <p:nvSpPr>
          <p:cNvPr id="15" name="Rectangle à coins arrondis 14"/>
          <p:cNvSpPr/>
          <p:nvPr/>
        </p:nvSpPr>
        <p:spPr>
          <a:xfrm>
            <a:off x="6297514" y="2652121"/>
            <a:ext cx="2291308"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600" dirty="0"/>
              <a:t>Inputs to policy use (IG project)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689" y="3618803"/>
            <a:ext cx="2094735" cy="286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779" y="3645024"/>
            <a:ext cx="2250895" cy="284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0" y="1340768"/>
            <a:ext cx="9144000" cy="5033829"/>
          </a:xfrm>
        </p:spPr>
        <p:txBody>
          <a:bodyPr>
            <a:normAutofit fontScale="70000" lnSpcReduction="20000"/>
          </a:bodyPr>
          <a:lstStyle/>
          <a:p>
            <a:pPr marL="266700" lvl="1" indent="0">
              <a:spcBef>
                <a:spcPts val="0"/>
              </a:spcBef>
              <a:buClr>
                <a:srgbClr val="0617BA"/>
              </a:buClr>
              <a:buNone/>
              <a:defRPr/>
            </a:pPr>
            <a:r>
              <a:rPr lang="en-US" sz="2000" dirty="0" smtClean="0"/>
              <a:t>	International recognition:</a:t>
            </a:r>
          </a:p>
          <a:p>
            <a:pPr marL="266700" lvl="1" indent="0">
              <a:spcBef>
                <a:spcPts val="0"/>
              </a:spcBef>
              <a:buClr>
                <a:srgbClr val="0617BA"/>
              </a:buClr>
              <a:buNone/>
              <a:defRPr/>
            </a:pPr>
            <a:endParaRPr lang="en-US" sz="2000" b="1" dirty="0" smtClean="0">
              <a:solidFill>
                <a:srgbClr val="C00000"/>
              </a:solidFill>
            </a:endParaRPr>
          </a:p>
          <a:p>
            <a:pPr marL="542925" lvl="1" indent="-276225">
              <a:spcBef>
                <a:spcPts val="0"/>
              </a:spcBef>
              <a:buClr>
                <a:srgbClr val="0617BA"/>
              </a:buClr>
              <a:buFont typeface="Arial" panose="020B0604020202020204" pitchFamily="34" charset="0"/>
              <a:buChar char="•"/>
              <a:defRPr/>
            </a:pPr>
            <a:r>
              <a:rPr lang="en-US" sz="2000" b="1" dirty="0" err="1" smtClean="0">
                <a:solidFill>
                  <a:srgbClr val="C00000"/>
                </a:solidFill>
              </a:rPr>
              <a:t>Stiglitz</a:t>
            </a:r>
            <a:r>
              <a:rPr lang="en-US" sz="2000" b="1" dirty="0" smtClean="0">
                <a:solidFill>
                  <a:srgbClr val="C00000"/>
                </a:solidFill>
              </a:rPr>
              <a:t>-Sen-</a:t>
            </a:r>
            <a:r>
              <a:rPr lang="en-US" sz="2000" b="1" dirty="0" err="1" smtClean="0">
                <a:solidFill>
                  <a:srgbClr val="C00000"/>
                </a:solidFill>
              </a:rPr>
              <a:t>Fitoussi</a:t>
            </a:r>
            <a:r>
              <a:rPr lang="en-US" sz="2000" b="1" dirty="0" smtClean="0">
                <a:solidFill>
                  <a:srgbClr val="0617BA"/>
                </a:solidFill>
              </a:rPr>
              <a:t> </a:t>
            </a:r>
            <a:r>
              <a:rPr lang="en-US" sz="2000" dirty="0" smtClean="0"/>
              <a:t>report</a:t>
            </a:r>
          </a:p>
          <a:p>
            <a:pPr marL="542925" lvl="1" indent="-276225">
              <a:buClr>
                <a:srgbClr val="0617BA"/>
              </a:buClr>
              <a:buFont typeface="Arial" panose="020B0604020202020204" pitchFamily="34" charset="0"/>
              <a:buChar char="•"/>
              <a:defRPr/>
            </a:pPr>
            <a:r>
              <a:rPr lang="en-GB" sz="2000" b="1" dirty="0">
                <a:solidFill>
                  <a:srgbClr val="C00000"/>
                </a:solidFill>
              </a:rPr>
              <a:t>EU 2020</a:t>
            </a:r>
            <a:r>
              <a:rPr lang="en-GB" sz="2000" dirty="0">
                <a:solidFill>
                  <a:srgbClr val="C00000"/>
                </a:solidFill>
              </a:rPr>
              <a:t>; </a:t>
            </a:r>
            <a:r>
              <a:rPr lang="en-GB" sz="2000" b="1" dirty="0">
                <a:solidFill>
                  <a:srgbClr val="C00000"/>
                </a:solidFill>
              </a:rPr>
              <a:t>Eurostat sponsorship</a:t>
            </a:r>
          </a:p>
          <a:p>
            <a:pPr marL="542925" lvl="1" indent="-276225">
              <a:buClr>
                <a:srgbClr val="0617BA"/>
              </a:buClr>
              <a:buFont typeface="Arial" panose="020B0604020202020204" pitchFamily="34" charset="0"/>
              <a:buChar char="•"/>
              <a:defRPr/>
            </a:pPr>
            <a:r>
              <a:rPr lang="en-GB" sz="2000" b="1" dirty="0" smtClean="0">
                <a:solidFill>
                  <a:srgbClr val="C00000"/>
                </a:solidFill>
              </a:rPr>
              <a:t>G20 </a:t>
            </a:r>
            <a:r>
              <a:rPr lang="en-GB" sz="2000" b="1" dirty="0">
                <a:solidFill>
                  <a:srgbClr val="C00000"/>
                </a:solidFill>
              </a:rPr>
              <a:t>Leaders statement </a:t>
            </a:r>
            <a:r>
              <a:rPr lang="en-US" sz="2000" dirty="0"/>
              <a:t>to “encourage work on measurement methods so as to better take into account the social and environmental dimensions of economic development”</a:t>
            </a:r>
            <a:endParaRPr lang="en-GB" sz="2000" b="1" dirty="0">
              <a:solidFill>
                <a:srgbClr val="0617BA"/>
              </a:solidFill>
            </a:endParaRPr>
          </a:p>
          <a:p>
            <a:pPr marL="542925" lvl="1" indent="-276225">
              <a:buClr>
                <a:srgbClr val="0617BA"/>
              </a:buClr>
              <a:buFont typeface="Arial" panose="020B0604020202020204" pitchFamily="34" charset="0"/>
              <a:buChar char="•"/>
              <a:defRPr/>
            </a:pPr>
            <a:r>
              <a:rPr lang="en-GB" sz="2000" b="1" dirty="0">
                <a:solidFill>
                  <a:srgbClr val="C00000"/>
                </a:solidFill>
              </a:rPr>
              <a:t>UN Resolution </a:t>
            </a:r>
            <a:r>
              <a:rPr lang="en-GB" sz="2000" dirty="0"/>
              <a:t>calling for “holistic approach to development” to promote sustainable happiness and well-being</a:t>
            </a:r>
          </a:p>
          <a:p>
            <a:pPr marL="542925" lvl="1" indent="-276225">
              <a:buClr>
                <a:srgbClr val="0617BA"/>
              </a:buClr>
              <a:buFont typeface="Arial" panose="020B0604020202020204" pitchFamily="34" charset="0"/>
              <a:buChar char="•"/>
              <a:defRPr/>
            </a:pPr>
            <a:r>
              <a:rPr lang="en-GB" sz="2000" b="1" dirty="0">
                <a:solidFill>
                  <a:srgbClr val="C00000"/>
                </a:solidFill>
              </a:rPr>
              <a:t>Rio+20 </a:t>
            </a:r>
            <a:r>
              <a:rPr lang="en-GB" sz="2000" b="1" dirty="0" smtClean="0">
                <a:solidFill>
                  <a:srgbClr val="C00000"/>
                </a:solidFill>
              </a:rPr>
              <a:t>Outcome document </a:t>
            </a:r>
            <a:r>
              <a:rPr lang="en-GB" sz="2000" dirty="0"/>
              <a:t>and </a:t>
            </a:r>
            <a:r>
              <a:rPr lang="en-GB" sz="2000" dirty="0" smtClean="0"/>
              <a:t>post-2015 agenda to develop </a:t>
            </a:r>
            <a:r>
              <a:rPr lang="en-GB" sz="2000" b="1" dirty="0" smtClean="0">
                <a:solidFill>
                  <a:srgbClr val="C00000"/>
                </a:solidFill>
              </a:rPr>
              <a:t>Sustainable </a:t>
            </a:r>
            <a:r>
              <a:rPr lang="en-GB" sz="2000" b="1" dirty="0">
                <a:solidFill>
                  <a:srgbClr val="C00000"/>
                </a:solidFill>
              </a:rPr>
              <a:t>Development Goals</a:t>
            </a:r>
          </a:p>
          <a:p>
            <a:pPr marL="0" indent="0" eaLnBrk="1" hangingPunct="1">
              <a:spcBef>
                <a:spcPts val="0"/>
              </a:spcBef>
              <a:buClr>
                <a:srgbClr val="002060"/>
              </a:buClr>
              <a:buNone/>
              <a:defRPr/>
            </a:pPr>
            <a:endParaRPr lang="en-GB" sz="2000" dirty="0" smtClean="0">
              <a:solidFill>
                <a:schemeClr val="tx1"/>
              </a:solidFill>
            </a:endParaRPr>
          </a:p>
          <a:p>
            <a:pPr marL="0" indent="0" eaLnBrk="1" hangingPunct="1">
              <a:spcBef>
                <a:spcPts val="0"/>
              </a:spcBef>
              <a:buClr>
                <a:srgbClr val="002060"/>
              </a:buClr>
              <a:buNone/>
              <a:defRPr/>
            </a:pPr>
            <a:r>
              <a:rPr lang="en-GB" sz="2000" dirty="0" smtClean="0"/>
              <a:t>	At national level:</a:t>
            </a:r>
          </a:p>
          <a:p>
            <a:r>
              <a:rPr lang="en-GB" sz="2000" b="1" dirty="0" smtClean="0">
                <a:solidFill>
                  <a:srgbClr val="C00000"/>
                </a:solidFill>
              </a:rPr>
              <a:t>Development of </a:t>
            </a:r>
            <a:r>
              <a:rPr lang="en-GB" sz="2000" b="1" dirty="0">
                <a:solidFill>
                  <a:srgbClr val="C00000"/>
                </a:solidFill>
              </a:rPr>
              <a:t>well-being indicators</a:t>
            </a:r>
          </a:p>
          <a:p>
            <a:pPr lvl="1"/>
            <a:r>
              <a:rPr lang="en-GB" sz="2000" dirty="0"/>
              <a:t>the United Kingdom, Italy, Germany, Austria, Israel, </a:t>
            </a:r>
            <a:r>
              <a:rPr lang="en-GB" sz="2000" dirty="0" smtClean="0"/>
              <a:t>Mexico</a:t>
            </a:r>
            <a:endParaRPr lang="en-GB" sz="2000" dirty="0"/>
          </a:p>
          <a:p>
            <a:r>
              <a:rPr lang="en-GB" sz="2000" b="1" dirty="0" smtClean="0">
                <a:solidFill>
                  <a:srgbClr val="C00000"/>
                </a:solidFill>
              </a:rPr>
              <a:t>Use </a:t>
            </a:r>
            <a:r>
              <a:rPr lang="en-GB" sz="2000" b="1" dirty="0">
                <a:solidFill>
                  <a:srgbClr val="C00000"/>
                </a:solidFill>
              </a:rPr>
              <a:t>well-being indicators in the policy </a:t>
            </a:r>
            <a:r>
              <a:rPr lang="en-GB" sz="2000" b="1" dirty="0" smtClean="0">
                <a:solidFill>
                  <a:srgbClr val="C00000"/>
                </a:solidFill>
              </a:rPr>
              <a:t>process </a:t>
            </a:r>
            <a:r>
              <a:rPr lang="en-GB" sz="2000" dirty="0" smtClean="0"/>
              <a:t>(some examples)</a:t>
            </a:r>
            <a:endParaRPr lang="en-GB" sz="2000" dirty="0"/>
          </a:p>
          <a:p>
            <a:pPr lvl="1"/>
            <a:r>
              <a:rPr lang="en-GB" sz="2000" dirty="0"/>
              <a:t>framework for policy advise by New Zealand and Australia’s Treasuries</a:t>
            </a:r>
          </a:p>
          <a:p>
            <a:pPr lvl="1"/>
            <a:r>
              <a:rPr lang="en-GB" sz="2000" dirty="0" smtClean="0"/>
              <a:t>accountability </a:t>
            </a:r>
            <a:r>
              <a:rPr lang="en-GB" sz="2000" dirty="0"/>
              <a:t>tool by Scottish Government</a:t>
            </a:r>
          </a:p>
          <a:p>
            <a:pPr lvl="1"/>
            <a:r>
              <a:rPr lang="en-GB" sz="2000" dirty="0"/>
              <a:t>linked to the budget process in Israel and France</a:t>
            </a:r>
          </a:p>
          <a:p>
            <a:pPr marL="0" indent="0" eaLnBrk="1" hangingPunct="1">
              <a:spcBef>
                <a:spcPts val="0"/>
              </a:spcBef>
              <a:buClr>
                <a:srgbClr val="002060"/>
              </a:buClr>
              <a:buNone/>
              <a:defRPr/>
            </a:pPr>
            <a:endParaRPr lang="en-GB" sz="2000" dirty="0" smtClean="0">
              <a:solidFill>
                <a:schemeClr val="tx1"/>
              </a:solidFill>
            </a:endParaRPr>
          </a:p>
          <a:p>
            <a:pPr marL="0" indent="0" eaLnBrk="1" hangingPunct="1">
              <a:spcBef>
                <a:spcPts val="0"/>
              </a:spcBef>
              <a:buClr>
                <a:srgbClr val="002060"/>
              </a:buClr>
              <a:buNone/>
              <a:defRPr/>
            </a:pPr>
            <a:endParaRPr lang="en-GB" sz="2000" dirty="0"/>
          </a:p>
          <a:p>
            <a:pPr algn="ctr">
              <a:spcBef>
                <a:spcPts val="0"/>
              </a:spcBef>
              <a:buClr>
                <a:srgbClr val="002060"/>
              </a:buClr>
              <a:defRPr/>
            </a:pPr>
            <a:r>
              <a:rPr lang="en-GB" sz="2000" dirty="0" smtClean="0">
                <a:solidFill>
                  <a:schemeClr val="tx1"/>
                </a:solidFill>
              </a:rPr>
              <a:t>In 2011, the OECD</a:t>
            </a:r>
            <a:r>
              <a:rPr lang="en-GB" sz="2000" b="1" dirty="0" smtClean="0">
                <a:solidFill>
                  <a:schemeClr val="tx1"/>
                </a:solidFill>
              </a:rPr>
              <a:t> </a:t>
            </a:r>
            <a:r>
              <a:rPr lang="en-GB" sz="2000" dirty="0">
                <a:solidFill>
                  <a:schemeClr val="tx1"/>
                </a:solidFill>
              </a:rPr>
              <a:t>launched its </a:t>
            </a:r>
            <a:r>
              <a:rPr lang="en-GB" sz="2000" b="1" dirty="0">
                <a:solidFill>
                  <a:srgbClr val="C00000"/>
                </a:solidFill>
              </a:rPr>
              <a:t>Better Life Initiative </a:t>
            </a:r>
            <a:r>
              <a:rPr lang="en-GB" sz="2000" dirty="0" smtClean="0">
                <a:solidFill>
                  <a:schemeClr val="tx1"/>
                </a:solidFill>
              </a:rPr>
              <a:t>as </a:t>
            </a:r>
            <a:r>
              <a:rPr lang="en-GB" sz="2000" dirty="0">
                <a:solidFill>
                  <a:schemeClr val="tx1"/>
                </a:solidFill>
              </a:rPr>
              <a:t>part of its new </a:t>
            </a:r>
            <a:r>
              <a:rPr lang="en-GB" sz="2000" dirty="0" smtClean="0">
                <a:solidFill>
                  <a:schemeClr val="tx1"/>
                </a:solidFill>
              </a:rPr>
              <a:t>mission to achieve </a:t>
            </a:r>
            <a:r>
              <a:rPr lang="en-GB" sz="2000" b="1" dirty="0" smtClean="0">
                <a:solidFill>
                  <a:srgbClr val="C00000"/>
                </a:solidFill>
              </a:rPr>
              <a:t>Better </a:t>
            </a:r>
            <a:r>
              <a:rPr lang="en-GB" sz="2000" b="1" dirty="0">
                <a:solidFill>
                  <a:srgbClr val="C00000"/>
                </a:solidFill>
              </a:rPr>
              <a:t>P</a:t>
            </a:r>
            <a:r>
              <a:rPr lang="en-GB" sz="2000" b="1" dirty="0" smtClean="0">
                <a:solidFill>
                  <a:srgbClr val="C00000"/>
                </a:solidFill>
              </a:rPr>
              <a:t>olicies for Better Lives</a:t>
            </a:r>
          </a:p>
          <a:p>
            <a:pPr marL="355600" indent="-355600" eaLnBrk="1" hangingPunct="1">
              <a:spcBef>
                <a:spcPts val="0"/>
              </a:spcBef>
              <a:buClr>
                <a:srgbClr val="002060"/>
              </a:buClr>
              <a:defRPr/>
            </a:pPr>
            <a:endParaRPr lang="fr-CA" sz="2000" b="1" dirty="0" smtClean="0">
              <a:solidFill>
                <a:srgbClr val="0617BA"/>
              </a:solidFill>
            </a:endParaRPr>
          </a:p>
          <a:p>
            <a:pPr marL="355600" indent="-355600" eaLnBrk="1" hangingPunct="1">
              <a:spcBef>
                <a:spcPts val="0"/>
              </a:spcBef>
              <a:buClr>
                <a:srgbClr val="002060"/>
              </a:buClr>
              <a:defRPr/>
            </a:pPr>
            <a:endParaRPr lang="fr-CA" sz="2000" b="1" dirty="0">
              <a:solidFill>
                <a:srgbClr val="0617BA"/>
              </a:solidFill>
            </a:endParaRPr>
          </a:p>
          <a:p>
            <a:pPr marL="355600" indent="-355600" eaLnBrk="1" hangingPunct="1">
              <a:spcBef>
                <a:spcPts val="0"/>
              </a:spcBef>
              <a:buClr>
                <a:srgbClr val="002060"/>
              </a:buClr>
              <a:defRPr/>
            </a:pPr>
            <a:endParaRPr lang="fr-CA" sz="2000" b="1" dirty="0" smtClean="0">
              <a:solidFill>
                <a:srgbClr val="0617BA"/>
              </a:solidFill>
            </a:endParaRPr>
          </a:p>
          <a:p>
            <a:pPr marL="355600" indent="-355600" eaLnBrk="1" hangingPunct="1">
              <a:spcBef>
                <a:spcPts val="0"/>
              </a:spcBef>
              <a:buClr>
                <a:srgbClr val="002060"/>
              </a:buClr>
              <a:defRPr/>
            </a:pPr>
            <a:endParaRPr lang="en-GB" sz="2000" b="1" dirty="0">
              <a:solidFill>
                <a:srgbClr val="0617BA"/>
              </a:solidFill>
            </a:endParaRPr>
          </a:p>
          <a:p>
            <a:pPr marL="0" indent="0" eaLnBrk="1" hangingPunct="1">
              <a:spcBef>
                <a:spcPts val="0"/>
              </a:spcBef>
              <a:buClr>
                <a:srgbClr val="002060"/>
              </a:buClr>
              <a:buNone/>
              <a:defRPr/>
            </a:pPr>
            <a:endParaRPr lang="en-GB" sz="2000" dirty="0" smtClean="0">
              <a:solidFill>
                <a:schemeClr val="tx1"/>
              </a:solidFill>
            </a:endParaRPr>
          </a:p>
          <a:p>
            <a:pPr marL="0" indent="0" eaLnBrk="1" hangingPunct="1">
              <a:spcBef>
                <a:spcPts val="0"/>
              </a:spcBef>
              <a:buClr>
                <a:srgbClr val="002060"/>
              </a:buClr>
              <a:buNone/>
              <a:defRPr/>
            </a:pPr>
            <a:endParaRPr lang="en-GB" sz="2000" dirty="0">
              <a:solidFill>
                <a:schemeClr val="tx1"/>
              </a:solidFill>
            </a:endParaRPr>
          </a:p>
          <a:p>
            <a:pPr marL="355600" indent="-355600" eaLnBrk="1" hangingPunct="1">
              <a:spcBef>
                <a:spcPts val="0"/>
              </a:spcBef>
              <a:buClr>
                <a:srgbClr val="002060"/>
              </a:buClr>
              <a:buNone/>
              <a:defRPr/>
            </a:pPr>
            <a:endParaRPr lang="en-GB" sz="2000" b="1" dirty="0" smtClean="0">
              <a:solidFill>
                <a:schemeClr val="bg2">
                  <a:lumMod val="75000"/>
                </a:schemeClr>
              </a:solidFill>
            </a:endParaRPr>
          </a:p>
          <a:p>
            <a:pPr marL="355600" indent="-355600" eaLnBrk="1" hangingPunct="1">
              <a:spcBef>
                <a:spcPts val="0"/>
              </a:spcBef>
              <a:buClr>
                <a:srgbClr val="002060"/>
              </a:buClr>
              <a:defRPr/>
            </a:pPr>
            <a:endParaRPr lang="en-GB" sz="2000" b="1" kern="1200" dirty="0" smtClean="0">
              <a:solidFill>
                <a:schemeClr val="tx1"/>
              </a:solidFill>
            </a:endParaRPr>
          </a:p>
          <a:p>
            <a:pPr marL="0" indent="0" eaLnBrk="1" hangingPunct="1">
              <a:spcBef>
                <a:spcPts val="0"/>
              </a:spcBef>
              <a:defRPr/>
            </a:pPr>
            <a:endParaRPr lang="en-GB" sz="2000" b="1" dirty="0" smtClean="0">
              <a:solidFill>
                <a:schemeClr val="accent2">
                  <a:lumMod val="60000"/>
                  <a:lumOff val="40000"/>
                </a:schemeClr>
              </a:solidFill>
              <a:latin typeface="Calibri" pitchFamily="34"/>
            </a:endParaRPr>
          </a:p>
          <a:p>
            <a:pPr marL="0" indent="0" eaLnBrk="1" hangingPunct="1">
              <a:spcBef>
                <a:spcPts val="0"/>
              </a:spcBef>
              <a:defRPr/>
            </a:pPr>
            <a:endParaRPr lang="en-GB" sz="2000" b="1" dirty="0">
              <a:solidFill>
                <a:srgbClr val="002060"/>
              </a:solidFill>
              <a:latin typeface="Calibri" pitchFamily="34"/>
            </a:endParaRPr>
          </a:p>
        </p:txBody>
      </p:sp>
      <p:sp>
        <p:nvSpPr>
          <p:cNvPr id="4" name="Slide Number Placeholder 3"/>
          <p:cNvSpPr>
            <a:spLocks noGrp="1"/>
          </p:cNvSpPr>
          <p:nvPr>
            <p:ph type="sldNum" sz="quarter" idx="4"/>
          </p:nvPr>
        </p:nvSpPr>
        <p:spPr/>
        <p:txBody>
          <a:bodyPr/>
          <a:lstStyle/>
          <a:p>
            <a:fld id="{1EA4AF28-2AB5-4FBA-9402-9730AF6EFF8B}" type="slidenum">
              <a:rPr lang="en-GB" smtClean="0"/>
              <a:t>6</a:t>
            </a:fld>
            <a:endParaRPr lang="en-GB"/>
          </a:p>
        </p:txBody>
      </p:sp>
      <p:sp>
        <p:nvSpPr>
          <p:cNvPr id="6146" name="Title 1"/>
          <p:cNvSpPr>
            <a:spLocks noGrp="1"/>
          </p:cNvSpPr>
          <p:nvPr>
            <p:ph type="title"/>
          </p:nvPr>
        </p:nvSpPr>
        <p:spPr>
          <a:xfrm>
            <a:off x="0" y="184150"/>
            <a:ext cx="9144000" cy="574675"/>
          </a:xfrm>
        </p:spPr>
        <p:txBody>
          <a:bodyPr/>
          <a:lstStyle/>
          <a:p>
            <a:pPr eaLnBrk="1" hangingPunct="1"/>
            <a:r>
              <a:rPr lang="it-IT" sz="3600" dirty="0" smtClean="0">
                <a:solidFill>
                  <a:srgbClr val="6498CC"/>
                </a:solidFill>
                <a:latin typeface="Arial" charset="0"/>
              </a:rPr>
              <a:t/>
            </a:r>
            <a:br>
              <a:rPr lang="it-IT" sz="3600" dirty="0" smtClean="0">
                <a:solidFill>
                  <a:srgbClr val="6498CC"/>
                </a:solidFill>
                <a:latin typeface="Arial" charset="0"/>
              </a:rPr>
            </a:br>
            <a:endParaRPr lang="it-IT" sz="3600" dirty="0" smtClean="0">
              <a:solidFill>
                <a:srgbClr val="6498CC"/>
              </a:solidFill>
              <a:latin typeface="Arial" charset="0"/>
            </a:endParaRPr>
          </a:p>
        </p:txBody>
      </p:sp>
      <p:sp>
        <p:nvSpPr>
          <p:cNvPr id="6148"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it-IT">
              <a:solidFill>
                <a:srgbClr val="000000"/>
              </a:solidFill>
              <a:latin typeface="Georgia" pitchFamily="18" charset="0"/>
            </a:endParaRPr>
          </a:p>
        </p:txBody>
      </p:sp>
      <p:sp>
        <p:nvSpPr>
          <p:cNvPr id="5" name="Slide Number Placeholder 5"/>
          <p:cNvSpPr txBox="1"/>
          <p:nvPr/>
        </p:nvSpPr>
        <p:spPr>
          <a:xfrm>
            <a:off x="7596188" y="6245225"/>
            <a:ext cx="1114425" cy="476250"/>
          </a:xfrm>
          <a:prstGeom prst="rect">
            <a:avLst/>
          </a:prstGeom>
          <a:noFill/>
          <a:ln>
            <a:noFill/>
          </a:ln>
        </p:spPr>
        <p:txBody>
          <a:bodyPr/>
          <a:lstStyle/>
          <a:p>
            <a:pPr algn="r" fontAlgn="auto">
              <a:spcBef>
                <a:spcPts val="0"/>
              </a:spcBef>
              <a:spcAft>
                <a:spcPts val="0"/>
              </a:spcAft>
              <a:defRPr sz="1800" b="0" i="0" u="none" strike="noStrike" kern="0" cap="none" spc="0" baseline="0">
                <a:solidFill>
                  <a:srgbClr val="000000"/>
                </a:solidFill>
                <a:uFillTx/>
              </a:defRPr>
            </a:pPr>
            <a:endParaRPr lang="en-GB" sz="1400" kern="0" dirty="0">
              <a:solidFill>
                <a:srgbClr val="727272"/>
              </a:solidFill>
              <a:latin typeface="Georgia"/>
              <a:cs typeface="Arial"/>
            </a:endParaRPr>
          </a:p>
        </p:txBody>
      </p:sp>
      <p:sp>
        <p:nvSpPr>
          <p:cNvPr id="9" name="Title 1"/>
          <p:cNvSpPr txBox="1">
            <a:spLocks/>
          </p:cNvSpPr>
          <p:nvPr/>
        </p:nvSpPr>
        <p:spPr bwMode="auto">
          <a:xfrm>
            <a:off x="395537" y="0"/>
            <a:ext cx="8748464" cy="1196752"/>
          </a:xfrm>
          <a:prstGeom prst="rect">
            <a:avLst/>
          </a:prstGeom>
          <a:noFill/>
          <a:ln w="9525">
            <a:noFill/>
            <a:miter lim="800000"/>
            <a:headEnd/>
            <a:tailEnd/>
          </a:ln>
        </p:spPr>
        <p:txBody>
          <a:bodyPr anchor="ctr"/>
          <a:lstStyle/>
          <a:p>
            <a:pPr algn="ctr" eaLnBrk="0" hangingPunct="0">
              <a:defRPr/>
            </a:pPr>
            <a:r>
              <a:rPr lang="en-GB" sz="3600" dirty="0" smtClean="0">
                <a:latin typeface="+mj-lt"/>
                <a:ea typeface="+mj-ea"/>
                <a:cs typeface="+mj-cs"/>
              </a:rPr>
              <a:t>Growing international recognition</a:t>
            </a:r>
            <a:r>
              <a:rPr lang="en-GB" sz="3600" dirty="0">
                <a:latin typeface="+mj-lt"/>
                <a:ea typeface="+mj-ea"/>
                <a:cs typeface="+mj-cs"/>
              </a:rPr>
              <a:t> </a:t>
            </a:r>
            <a:r>
              <a:rPr lang="en-GB" sz="3600" dirty="0" smtClean="0">
                <a:latin typeface="+mj-lt"/>
                <a:ea typeface="+mj-ea"/>
                <a:cs typeface="+mj-cs"/>
              </a:rPr>
              <a:t>and development of many national initiatives</a:t>
            </a:r>
            <a:endParaRPr lang="en-GB" sz="3600" dirty="0">
              <a:latin typeface="+mj-lt"/>
              <a:ea typeface="+mj-ea"/>
              <a:cs typeface="+mj-cs"/>
            </a:endParaRPr>
          </a:p>
        </p:txBody>
      </p:sp>
    </p:spTree>
    <p:extLst>
      <p:ext uri="{BB962C8B-B14F-4D97-AF65-F5344CB8AC3E}">
        <p14:creationId xmlns:p14="http://schemas.microsoft.com/office/powerpoint/2010/main" val="17548142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srcRect l="11143" t="124" r="7089" b="9375"/>
          <a:stretch/>
        </p:blipFill>
        <p:spPr bwMode="auto">
          <a:xfrm>
            <a:off x="107504" y="1268760"/>
            <a:ext cx="5824197" cy="504056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1EA4AF28-2AB5-4FBA-9402-9730AF6EFF8B}" type="slidenum">
              <a:rPr lang="en-GB" smtClean="0"/>
              <a:t>7</a:t>
            </a:fld>
            <a:endParaRPr lang="en-GB"/>
          </a:p>
        </p:txBody>
      </p:sp>
      <p:sp>
        <p:nvSpPr>
          <p:cNvPr id="7" name="Title 2"/>
          <p:cNvSpPr>
            <a:spLocks noGrp="1"/>
          </p:cNvSpPr>
          <p:nvPr>
            <p:ph type="title"/>
          </p:nvPr>
        </p:nvSpPr>
        <p:spPr>
          <a:xfrm>
            <a:off x="539750" y="188466"/>
            <a:ext cx="8208963" cy="864270"/>
          </a:xfrm>
        </p:spPr>
        <p:txBody>
          <a:bodyPr/>
          <a:lstStyle/>
          <a:p>
            <a:pPr algn="ctr"/>
            <a:r>
              <a:rPr lang="en-GB" dirty="0" smtClean="0">
                <a:solidFill>
                  <a:schemeClr val="tx1"/>
                </a:solidFill>
              </a:rPr>
              <a:t>The OECD well-being framework</a:t>
            </a:r>
            <a:endParaRPr lang="en-GB" dirty="0">
              <a:solidFill>
                <a:schemeClr val="tx1"/>
              </a:solidFill>
            </a:endParaRPr>
          </a:p>
        </p:txBody>
      </p:sp>
      <p:sp>
        <p:nvSpPr>
          <p:cNvPr id="5" name="Content Placeholder 6"/>
          <p:cNvSpPr>
            <a:spLocks noGrp="1"/>
          </p:cNvSpPr>
          <p:nvPr>
            <p:ph sz="half" idx="2"/>
          </p:nvPr>
        </p:nvSpPr>
        <p:spPr>
          <a:xfrm>
            <a:off x="5791861" y="1770418"/>
            <a:ext cx="3318520" cy="4525962"/>
          </a:xfrm>
        </p:spPr>
        <p:txBody>
          <a:bodyPr/>
          <a:lstStyle/>
          <a:p>
            <a:pPr marL="0" indent="0" eaLnBrk="1" fontAlgn="auto" hangingPunct="1">
              <a:spcBef>
                <a:spcPts val="0"/>
              </a:spcBef>
              <a:spcAft>
                <a:spcPts val="0"/>
              </a:spcAft>
              <a:buClr>
                <a:srgbClr val="727272">
                  <a:lumMod val="75000"/>
                </a:srgbClr>
              </a:buClr>
              <a:buSzPct val="95000"/>
              <a:buFont typeface="Wingdings" pitchFamily="2" charset="2"/>
              <a:buChar char="Ø"/>
              <a:defRPr/>
            </a:pPr>
            <a:r>
              <a:rPr lang="en-GB" sz="1900" b="1" kern="1200" dirty="0">
                <a:solidFill>
                  <a:srgbClr val="C00000"/>
                </a:solidFill>
                <a:latin typeface="+mn-lt"/>
              </a:rPr>
              <a:t>People</a:t>
            </a:r>
            <a:r>
              <a:rPr lang="en-GB" sz="1600" kern="1200" dirty="0">
                <a:solidFill>
                  <a:srgbClr val="C0504D">
                    <a:lumMod val="60000"/>
                    <a:lumOff val="40000"/>
                  </a:srgbClr>
                </a:solidFill>
                <a:latin typeface="+mn-lt"/>
              </a:rPr>
              <a:t> </a:t>
            </a:r>
            <a:r>
              <a:rPr lang="en-GB" sz="1600" b="1" kern="1200" dirty="0">
                <a:solidFill>
                  <a:srgbClr val="727272"/>
                </a:solidFill>
                <a:latin typeface="+mn-lt"/>
              </a:rPr>
              <a:t>rather than economic system </a:t>
            </a:r>
            <a:r>
              <a:rPr lang="en-GB" sz="1600" b="1" kern="1200" dirty="0" smtClean="0">
                <a:solidFill>
                  <a:srgbClr val="727272"/>
                </a:solidFill>
                <a:latin typeface="+mn-lt"/>
              </a:rPr>
              <a:t> or  GDP</a:t>
            </a:r>
            <a:endParaRPr lang="en-GB" sz="1600" b="1" kern="1200" dirty="0">
              <a:solidFill>
                <a:srgbClr val="727272"/>
              </a:solidFill>
              <a:latin typeface="+mn-lt"/>
            </a:endParaRPr>
          </a:p>
          <a:p>
            <a:pPr marL="0" indent="0" eaLnBrk="1" fontAlgn="auto" hangingPunct="1">
              <a:spcBef>
                <a:spcPts val="0"/>
              </a:spcBef>
              <a:spcAft>
                <a:spcPts val="0"/>
              </a:spcAft>
              <a:buClr>
                <a:srgbClr val="727272">
                  <a:lumMod val="75000"/>
                </a:srgbClr>
              </a:buClr>
              <a:buSzPct val="95000"/>
              <a:buFont typeface="Wingdings" pitchFamily="2" charset="2"/>
              <a:buChar char="Ø"/>
              <a:defRPr/>
            </a:pPr>
            <a:endParaRPr lang="en-GB" sz="1600" kern="1200" dirty="0">
              <a:solidFill>
                <a:srgbClr val="727272"/>
              </a:solidFill>
              <a:latin typeface="+mn-lt"/>
            </a:endParaRPr>
          </a:p>
          <a:p>
            <a:pPr marL="0" indent="0" eaLnBrk="1" fontAlgn="auto" hangingPunct="1">
              <a:spcBef>
                <a:spcPts val="0"/>
              </a:spcBef>
              <a:spcAft>
                <a:spcPts val="0"/>
              </a:spcAft>
              <a:buClr>
                <a:srgbClr val="727272">
                  <a:lumMod val="75000"/>
                </a:srgbClr>
              </a:buClr>
              <a:buSzPct val="95000"/>
              <a:buFont typeface="Wingdings" pitchFamily="2" charset="2"/>
              <a:buChar char="Ø"/>
              <a:defRPr/>
            </a:pPr>
            <a:r>
              <a:rPr lang="en-GB" sz="1900" b="1" kern="1200" dirty="0">
                <a:solidFill>
                  <a:srgbClr val="C00000"/>
                </a:solidFill>
                <a:latin typeface="+mn-lt"/>
              </a:rPr>
              <a:t>Outcomes</a:t>
            </a:r>
            <a:r>
              <a:rPr lang="en-GB" sz="2000" b="1" dirty="0">
                <a:solidFill>
                  <a:srgbClr val="0617BA"/>
                </a:solidFill>
                <a:latin typeface="+mn-lt"/>
              </a:rPr>
              <a:t> </a:t>
            </a:r>
            <a:r>
              <a:rPr lang="en-GB" sz="1600" b="1" kern="1200" dirty="0">
                <a:solidFill>
                  <a:srgbClr val="727272"/>
                </a:solidFill>
                <a:latin typeface="+mn-lt"/>
              </a:rPr>
              <a:t>rather than inputs and outputs</a:t>
            </a:r>
          </a:p>
          <a:p>
            <a:pPr marL="0" indent="0" eaLnBrk="1" fontAlgn="auto" hangingPunct="1">
              <a:spcBef>
                <a:spcPts val="0"/>
              </a:spcBef>
              <a:spcAft>
                <a:spcPts val="0"/>
              </a:spcAft>
              <a:buClr>
                <a:srgbClr val="727272">
                  <a:lumMod val="75000"/>
                </a:srgbClr>
              </a:buClr>
              <a:buSzPct val="95000"/>
              <a:buFont typeface="Wingdings" pitchFamily="2" charset="2"/>
              <a:buChar char="Ø"/>
              <a:defRPr/>
            </a:pPr>
            <a:endParaRPr lang="en-GB" sz="1600" kern="1200" dirty="0">
              <a:solidFill>
                <a:srgbClr val="727272"/>
              </a:solidFill>
              <a:latin typeface="+mn-lt"/>
            </a:endParaRPr>
          </a:p>
          <a:p>
            <a:pPr marL="0" indent="0" eaLnBrk="1" fontAlgn="auto" hangingPunct="1">
              <a:spcBef>
                <a:spcPts val="0"/>
              </a:spcBef>
              <a:spcAft>
                <a:spcPts val="0"/>
              </a:spcAft>
              <a:buClr>
                <a:srgbClr val="727272">
                  <a:lumMod val="75000"/>
                </a:srgbClr>
              </a:buClr>
              <a:buSzPct val="95000"/>
              <a:buFont typeface="Wingdings" pitchFamily="2" charset="2"/>
              <a:buChar char="Ø"/>
              <a:defRPr/>
            </a:pPr>
            <a:r>
              <a:rPr lang="en-GB" sz="1600" b="1" kern="1200" dirty="0">
                <a:solidFill>
                  <a:srgbClr val="727272"/>
                </a:solidFill>
                <a:latin typeface="+mn-lt"/>
              </a:rPr>
              <a:t>Both</a:t>
            </a:r>
            <a:r>
              <a:rPr lang="en-GB" sz="1600" kern="1200" dirty="0">
                <a:solidFill>
                  <a:srgbClr val="727272"/>
                </a:solidFill>
                <a:latin typeface="+mn-lt"/>
              </a:rPr>
              <a:t> </a:t>
            </a:r>
            <a:r>
              <a:rPr lang="en-GB" sz="1900" b="1" kern="1200" dirty="0">
                <a:solidFill>
                  <a:srgbClr val="C00000"/>
                </a:solidFill>
                <a:latin typeface="+mn-lt"/>
              </a:rPr>
              <a:t>averages</a:t>
            </a:r>
            <a:r>
              <a:rPr lang="en-GB" sz="2000" b="1" dirty="0">
                <a:solidFill>
                  <a:srgbClr val="0617BA"/>
                </a:solidFill>
                <a:latin typeface="+mn-lt"/>
              </a:rPr>
              <a:t> </a:t>
            </a:r>
            <a:r>
              <a:rPr lang="en-GB" sz="1600" b="1" kern="1200" dirty="0">
                <a:solidFill>
                  <a:srgbClr val="727272"/>
                </a:solidFill>
                <a:latin typeface="+mn-lt"/>
              </a:rPr>
              <a:t>and</a:t>
            </a:r>
            <a:r>
              <a:rPr lang="en-GB" sz="1600" kern="1200" dirty="0">
                <a:solidFill>
                  <a:srgbClr val="727272"/>
                </a:solidFill>
                <a:latin typeface="+mn-lt"/>
              </a:rPr>
              <a:t> </a:t>
            </a:r>
            <a:r>
              <a:rPr lang="en-GB" sz="1900" b="1" kern="1200" dirty="0">
                <a:solidFill>
                  <a:srgbClr val="C00000"/>
                </a:solidFill>
                <a:latin typeface="+mn-lt"/>
              </a:rPr>
              <a:t>inequalities</a:t>
            </a:r>
          </a:p>
          <a:p>
            <a:pPr marL="0" indent="0" eaLnBrk="1" fontAlgn="auto" hangingPunct="1">
              <a:spcBef>
                <a:spcPts val="0"/>
              </a:spcBef>
              <a:spcAft>
                <a:spcPts val="0"/>
              </a:spcAft>
              <a:buClr>
                <a:srgbClr val="727272">
                  <a:lumMod val="75000"/>
                </a:srgbClr>
              </a:buClr>
              <a:buSzPct val="95000"/>
              <a:buFont typeface="Wingdings" pitchFamily="2" charset="2"/>
              <a:buChar char="Ø"/>
              <a:defRPr/>
            </a:pPr>
            <a:endParaRPr lang="en-GB" sz="1600" b="1" kern="1200" dirty="0">
              <a:solidFill>
                <a:srgbClr val="727272"/>
              </a:solidFill>
              <a:latin typeface="+mn-lt"/>
            </a:endParaRPr>
          </a:p>
          <a:p>
            <a:pPr marL="0" indent="0" eaLnBrk="1" fontAlgn="auto" hangingPunct="1">
              <a:spcBef>
                <a:spcPts val="0"/>
              </a:spcBef>
              <a:spcAft>
                <a:spcPts val="0"/>
              </a:spcAft>
              <a:buClr>
                <a:srgbClr val="727272">
                  <a:lumMod val="75000"/>
                </a:srgbClr>
              </a:buClr>
              <a:buSzPct val="95000"/>
              <a:buFont typeface="Wingdings" pitchFamily="2" charset="2"/>
              <a:buChar char="Ø"/>
              <a:defRPr/>
            </a:pPr>
            <a:r>
              <a:rPr lang="en-GB" sz="1600" b="1" kern="1200" dirty="0">
                <a:solidFill>
                  <a:srgbClr val="727272"/>
                </a:solidFill>
                <a:latin typeface="+mn-lt"/>
              </a:rPr>
              <a:t>Both</a:t>
            </a:r>
            <a:r>
              <a:rPr lang="en-GB" sz="2000" b="1" dirty="0">
                <a:solidFill>
                  <a:srgbClr val="0617BA"/>
                </a:solidFill>
                <a:latin typeface="+mn-lt"/>
              </a:rPr>
              <a:t> </a:t>
            </a:r>
            <a:r>
              <a:rPr lang="en-GB" sz="1900" b="1" kern="1200" dirty="0">
                <a:solidFill>
                  <a:srgbClr val="C00000"/>
                </a:solidFill>
                <a:latin typeface="+mn-lt"/>
              </a:rPr>
              <a:t>objective</a:t>
            </a:r>
            <a:r>
              <a:rPr lang="en-GB" sz="2000" b="1" dirty="0">
                <a:solidFill>
                  <a:srgbClr val="0617BA"/>
                </a:solidFill>
                <a:latin typeface="+mn-lt"/>
              </a:rPr>
              <a:t> </a:t>
            </a:r>
            <a:r>
              <a:rPr lang="en-GB" sz="1600" b="1" kern="1200" dirty="0">
                <a:solidFill>
                  <a:srgbClr val="727272"/>
                </a:solidFill>
                <a:latin typeface="+mn-lt"/>
              </a:rPr>
              <a:t>and</a:t>
            </a:r>
            <a:r>
              <a:rPr lang="en-GB" sz="1600" kern="1200" dirty="0">
                <a:solidFill>
                  <a:srgbClr val="727272"/>
                </a:solidFill>
                <a:latin typeface="+mn-lt"/>
              </a:rPr>
              <a:t> </a:t>
            </a:r>
            <a:r>
              <a:rPr lang="en-GB" sz="1900" b="1" kern="1200" dirty="0">
                <a:solidFill>
                  <a:srgbClr val="C00000"/>
                </a:solidFill>
                <a:latin typeface="+mn-lt"/>
              </a:rPr>
              <a:t>subjective</a:t>
            </a:r>
            <a:r>
              <a:rPr lang="en-GB" sz="1600" kern="1200" dirty="0">
                <a:solidFill>
                  <a:srgbClr val="727272"/>
                </a:solidFill>
                <a:latin typeface="+mn-lt"/>
              </a:rPr>
              <a:t> </a:t>
            </a:r>
            <a:r>
              <a:rPr lang="en-GB" sz="1600" b="1" kern="1200" dirty="0">
                <a:solidFill>
                  <a:srgbClr val="727272"/>
                </a:solidFill>
                <a:latin typeface="+mn-lt"/>
              </a:rPr>
              <a:t>aspects</a:t>
            </a:r>
          </a:p>
          <a:p>
            <a:pPr marL="0" indent="0" eaLnBrk="1" fontAlgn="auto" hangingPunct="1">
              <a:spcBef>
                <a:spcPts val="0"/>
              </a:spcBef>
              <a:spcAft>
                <a:spcPts val="0"/>
              </a:spcAft>
              <a:buClr>
                <a:srgbClr val="727272">
                  <a:lumMod val="75000"/>
                </a:srgbClr>
              </a:buClr>
              <a:buSzPct val="95000"/>
              <a:buFont typeface="Wingdings" pitchFamily="2" charset="2"/>
              <a:buChar char="Ø"/>
              <a:defRPr/>
            </a:pPr>
            <a:endParaRPr lang="en-GB" sz="1600" kern="1200" dirty="0">
              <a:solidFill>
                <a:srgbClr val="727272"/>
              </a:solidFill>
              <a:latin typeface="+mn-lt"/>
            </a:endParaRPr>
          </a:p>
          <a:p>
            <a:pPr marL="0" indent="0" eaLnBrk="1" fontAlgn="auto" hangingPunct="1">
              <a:spcBef>
                <a:spcPts val="0"/>
              </a:spcBef>
              <a:spcAft>
                <a:spcPts val="0"/>
              </a:spcAft>
              <a:buClr>
                <a:srgbClr val="727272">
                  <a:lumMod val="75000"/>
                </a:srgbClr>
              </a:buClr>
              <a:buSzPct val="95000"/>
              <a:buFont typeface="Wingdings" pitchFamily="2" charset="2"/>
              <a:buChar char="Ø"/>
              <a:defRPr/>
            </a:pPr>
            <a:r>
              <a:rPr lang="en-GB" sz="1600" b="1" kern="1200" dirty="0">
                <a:solidFill>
                  <a:srgbClr val="727272"/>
                </a:solidFill>
                <a:latin typeface="+mn-lt"/>
              </a:rPr>
              <a:t>Both</a:t>
            </a:r>
            <a:r>
              <a:rPr lang="en-GB" sz="1600" kern="1200" dirty="0">
                <a:solidFill>
                  <a:srgbClr val="727272"/>
                </a:solidFill>
                <a:latin typeface="+mn-lt"/>
              </a:rPr>
              <a:t> </a:t>
            </a:r>
            <a:r>
              <a:rPr lang="en-GB" sz="1900" b="1" kern="1200" dirty="0">
                <a:solidFill>
                  <a:srgbClr val="C00000"/>
                </a:solidFill>
                <a:latin typeface="+mn-lt"/>
              </a:rPr>
              <a:t>today</a:t>
            </a:r>
            <a:r>
              <a:rPr lang="en-GB" sz="1600" kern="1200" dirty="0">
                <a:solidFill>
                  <a:srgbClr val="727272"/>
                </a:solidFill>
                <a:latin typeface="+mn-lt"/>
              </a:rPr>
              <a:t> </a:t>
            </a:r>
            <a:r>
              <a:rPr lang="en-GB" sz="1600" b="1" kern="1200" dirty="0">
                <a:solidFill>
                  <a:srgbClr val="727272"/>
                </a:solidFill>
                <a:latin typeface="+mn-lt"/>
              </a:rPr>
              <a:t>and</a:t>
            </a:r>
            <a:r>
              <a:rPr lang="en-GB" sz="1600" kern="1200" dirty="0">
                <a:solidFill>
                  <a:srgbClr val="727272"/>
                </a:solidFill>
                <a:latin typeface="+mn-lt"/>
              </a:rPr>
              <a:t> </a:t>
            </a:r>
            <a:r>
              <a:rPr lang="en-GB" sz="1900" b="1" kern="1200" dirty="0">
                <a:solidFill>
                  <a:srgbClr val="C00000"/>
                </a:solidFill>
                <a:latin typeface="+mn-lt"/>
              </a:rPr>
              <a:t>tomorrow</a:t>
            </a:r>
            <a:r>
              <a:rPr lang="en-GB" sz="1900" b="1" kern="1200" dirty="0">
                <a:solidFill>
                  <a:srgbClr val="4F81BD">
                    <a:lumMod val="75000"/>
                  </a:srgbClr>
                </a:solidFill>
                <a:latin typeface="+mn-lt"/>
              </a:rPr>
              <a:t> </a:t>
            </a:r>
            <a:r>
              <a:rPr lang="en-GB" sz="1600" b="1" kern="1200" dirty="0">
                <a:solidFill>
                  <a:srgbClr val="727272"/>
                </a:solidFill>
                <a:latin typeface="+mn-lt"/>
              </a:rPr>
              <a:t>(as well as </a:t>
            </a:r>
            <a:r>
              <a:rPr lang="en-GB" sz="1900" b="1" kern="1200" dirty="0">
                <a:solidFill>
                  <a:srgbClr val="C00000"/>
                </a:solidFill>
                <a:latin typeface="+mn-lt"/>
              </a:rPr>
              <a:t>elsewhere</a:t>
            </a:r>
            <a:r>
              <a:rPr lang="en-GB" sz="1600" b="1" kern="1200" dirty="0" smtClean="0">
                <a:solidFill>
                  <a:srgbClr val="727272"/>
                </a:solidFill>
                <a:latin typeface="+mn-lt"/>
              </a:rPr>
              <a:t>)</a:t>
            </a:r>
            <a:endParaRPr lang="en-GB" sz="1600" b="1" kern="1200" dirty="0">
              <a:solidFill>
                <a:srgbClr val="727272"/>
              </a:solidFill>
              <a:latin typeface="+mn-lt"/>
            </a:endParaRPr>
          </a:p>
        </p:txBody>
      </p:sp>
    </p:spTree>
    <p:extLst>
      <p:ext uri="{BB962C8B-B14F-4D97-AF65-F5344CB8AC3E}">
        <p14:creationId xmlns:p14="http://schemas.microsoft.com/office/powerpoint/2010/main" val="15768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791921" y="1340768"/>
            <a:ext cx="8352079" cy="5028775"/>
          </a:xfrm>
        </p:spPr>
        <p:txBody>
          <a:bodyPr>
            <a:noAutofit/>
          </a:bodyPr>
          <a:lstStyle/>
          <a:p>
            <a:pPr marL="0" indent="0">
              <a:buNone/>
            </a:pPr>
            <a:r>
              <a:rPr lang="en-US" sz="2400" dirty="0" smtClean="0"/>
              <a:t>Monitoring </a:t>
            </a:r>
            <a:r>
              <a:rPr lang="en-US" sz="2400" dirty="0"/>
              <a:t>countries’ performance across </a:t>
            </a:r>
            <a:r>
              <a:rPr lang="en-US" sz="2400" dirty="0" smtClean="0"/>
              <a:t>11 dimensions through </a:t>
            </a:r>
            <a:r>
              <a:rPr lang="en-US" sz="2000" b="1" dirty="0">
                <a:solidFill>
                  <a:srgbClr val="C00000"/>
                </a:solidFill>
              </a:rPr>
              <a:t>dashboard of </a:t>
            </a:r>
            <a:r>
              <a:rPr lang="en-GB" sz="2000" b="1" dirty="0">
                <a:solidFill>
                  <a:srgbClr val="C00000"/>
                </a:solidFill>
              </a:rPr>
              <a:t>OECD Indicators:</a:t>
            </a:r>
            <a:br>
              <a:rPr lang="en-GB" sz="2000" b="1" dirty="0">
                <a:solidFill>
                  <a:srgbClr val="C00000"/>
                </a:solidFill>
              </a:rPr>
            </a:br>
            <a:endParaRPr lang="en-GB" sz="2000" b="1" dirty="0">
              <a:solidFill>
                <a:srgbClr val="C00000"/>
              </a:solidFill>
            </a:endParaRPr>
          </a:p>
          <a:p>
            <a:r>
              <a:rPr lang="en-GB" sz="2000" b="1" dirty="0">
                <a:solidFill>
                  <a:srgbClr val="C00000"/>
                </a:solidFill>
              </a:rPr>
              <a:t>25 headline indicators</a:t>
            </a:r>
            <a:r>
              <a:rPr lang="en-GB" sz="2000" dirty="0" smtClean="0">
                <a:solidFill>
                  <a:schemeClr val="tx1">
                    <a:lumMod val="75000"/>
                  </a:schemeClr>
                </a:solidFill>
              </a:rPr>
              <a:t>, around two per dimension</a:t>
            </a:r>
            <a:endParaRPr lang="en-GB" sz="2000" b="1" dirty="0">
              <a:solidFill>
                <a:schemeClr val="accent1">
                  <a:lumMod val="75000"/>
                </a:schemeClr>
              </a:solidFill>
              <a:latin typeface="+mj-lt"/>
            </a:endParaRPr>
          </a:p>
          <a:p>
            <a:pPr marL="0" indent="0">
              <a:buNone/>
            </a:pPr>
            <a:endParaRPr lang="en-GB" sz="2000" dirty="0" smtClean="0">
              <a:latin typeface="+mj-lt"/>
            </a:endParaRPr>
          </a:p>
          <a:p>
            <a:r>
              <a:rPr lang="en-GB" sz="2000" dirty="0">
                <a:solidFill>
                  <a:schemeClr val="tx1">
                    <a:lumMod val="75000"/>
                  </a:schemeClr>
                </a:solidFill>
              </a:rPr>
              <a:t>A</a:t>
            </a:r>
            <a:r>
              <a:rPr lang="en-GB" sz="2000" dirty="0" smtClean="0">
                <a:solidFill>
                  <a:schemeClr val="tx1">
                    <a:lumMod val="75000"/>
                  </a:schemeClr>
                </a:solidFill>
              </a:rPr>
              <a:t>bout</a:t>
            </a:r>
            <a:r>
              <a:rPr lang="en-GB" sz="2000" dirty="0" smtClean="0">
                <a:latin typeface="+mj-lt"/>
              </a:rPr>
              <a:t> </a:t>
            </a:r>
            <a:r>
              <a:rPr lang="en-GB" sz="2000" b="1" dirty="0">
                <a:solidFill>
                  <a:srgbClr val="C00000"/>
                </a:solidFill>
              </a:rPr>
              <a:t>30 secondary indicators </a:t>
            </a:r>
            <a:r>
              <a:rPr lang="en-GB" sz="2000" dirty="0" smtClean="0">
                <a:solidFill>
                  <a:schemeClr val="tx1">
                    <a:lumMod val="75000"/>
                  </a:schemeClr>
                </a:solidFill>
              </a:rPr>
              <a:t>to complement the analysis on </a:t>
            </a:r>
            <a:r>
              <a:rPr lang="en-GB" sz="2000" b="1" dirty="0">
                <a:solidFill>
                  <a:srgbClr val="C00000"/>
                </a:solidFill>
              </a:rPr>
              <a:t>specific topics</a:t>
            </a:r>
          </a:p>
          <a:p>
            <a:pPr marL="0" indent="0">
              <a:buNone/>
            </a:pPr>
            <a:endParaRPr lang="en-GB" sz="2000" dirty="0" smtClean="0">
              <a:latin typeface="+mj-lt"/>
            </a:endParaRPr>
          </a:p>
          <a:p>
            <a:r>
              <a:rPr lang="en-GB" sz="2000" dirty="0" smtClean="0">
                <a:solidFill>
                  <a:schemeClr val="tx1">
                    <a:lumMod val="75000"/>
                  </a:schemeClr>
                </a:solidFill>
              </a:rPr>
              <a:t>Selection process involving </a:t>
            </a:r>
            <a:r>
              <a:rPr lang="en-GB" sz="2000" b="1" dirty="0">
                <a:solidFill>
                  <a:srgbClr val="C00000"/>
                </a:solidFill>
              </a:rPr>
              <a:t>OECD Committee on Statistics and Statistical Policy</a:t>
            </a:r>
          </a:p>
          <a:p>
            <a:endParaRPr lang="en-GB" sz="2000" b="1" dirty="0">
              <a:solidFill>
                <a:schemeClr val="tx2"/>
              </a:solidFill>
              <a:latin typeface="+mj-lt"/>
            </a:endParaRPr>
          </a:p>
          <a:p>
            <a:r>
              <a:rPr lang="en-GB" sz="2000" dirty="0">
                <a:solidFill>
                  <a:schemeClr val="tx1">
                    <a:lumMod val="75000"/>
                  </a:schemeClr>
                </a:solidFill>
              </a:rPr>
              <a:t>Coverin</a:t>
            </a:r>
            <a:r>
              <a:rPr lang="en-GB" sz="2000" dirty="0"/>
              <a:t>g</a:t>
            </a:r>
            <a:r>
              <a:rPr lang="en-GB" sz="2000" b="1" dirty="0" smtClean="0">
                <a:solidFill>
                  <a:schemeClr val="tx2"/>
                </a:solidFill>
              </a:rPr>
              <a:t> </a:t>
            </a:r>
            <a:r>
              <a:rPr lang="en-GB" sz="2000" b="1" dirty="0">
                <a:solidFill>
                  <a:srgbClr val="C00000"/>
                </a:solidFill>
              </a:rPr>
              <a:t>OECD and key partner countries</a:t>
            </a:r>
          </a:p>
          <a:p>
            <a:endParaRPr lang="en-US" sz="2000" b="1" dirty="0" smtClean="0">
              <a:solidFill>
                <a:schemeClr val="tx2"/>
              </a:solidFill>
              <a:latin typeface="Caecilia Roman" pitchFamily="18" charset="0"/>
            </a:endParaRPr>
          </a:p>
          <a:p>
            <a:endParaRPr lang="en-GB" sz="2000" dirty="0"/>
          </a:p>
        </p:txBody>
      </p:sp>
      <p:sp>
        <p:nvSpPr>
          <p:cNvPr id="3" name="Slide Number Placeholder 2"/>
          <p:cNvSpPr>
            <a:spLocks noGrp="1"/>
          </p:cNvSpPr>
          <p:nvPr>
            <p:ph type="sldNum" sz="quarter" idx="4"/>
          </p:nvPr>
        </p:nvSpPr>
        <p:spPr/>
        <p:txBody>
          <a:bodyPr/>
          <a:lstStyle/>
          <a:p>
            <a:fld id="{1EA4AF28-2AB5-4FBA-9402-9730AF6EFF8B}" type="slidenum">
              <a:rPr lang="en-GB" smtClean="0"/>
              <a:t>8</a:t>
            </a:fld>
            <a:endParaRPr lang="en-GB"/>
          </a:p>
        </p:txBody>
      </p:sp>
      <p:sp>
        <p:nvSpPr>
          <p:cNvPr id="36" name="Title 2"/>
          <p:cNvSpPr txBox="1">
            <a:spLocks/>
          </p:cNvSpPr>
          <p:nvPr/>
        </p:nvSpPr>
        <p:spPr>
          <a:xfrm>
            <a:off x="0" y="-11914"/>
            <a:ext cx="9036496" cy="1265378"/>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GB" sz="2800" dirty="0" smtClean="0"/>
              <a:t>Populating the framework with indicators ...</a:t>
            </a:r>
            <a:br>
              <a:rPr lang="en-GB" sz="2800" dirty="0" smtClean="0"/>
            </a:br>
            <a:endParaRPr lang="en-US" sz="2800" dirty="0"/>
          </a:p>
        </p:txBody>
      </p:sp>
    </p:spTree>
    <p:extLst>
      <p:ext uri="{BB962C8B-B14F-4D97-AF65-F5344CB8AC3E}">
        <p14:creationId xmlns:p14="http://schemas.microsoft.com/office/powerpoint/2010/main" val="190813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0" y="1700808"/>
            <a:ext cx="9144000" cy="4608512"/>
          </a:xfrm>
        </p:spPr>
        <p:txBody>
          <a:bodyPr>
            <a:noAutofit/>
          </a:bodyPr>
          <a:lstStyle/>
          <a:p>
            <a:pPr marL="0" indent="0" eaLnBrk="1" hangingPunct="1">
              <a:buClr>
                <a:srgbClr val="002060"/>
              </a:buClr>
              <a:buSzPct val="120000"/>
              <a:buNone/>
            </a:pPr>
            <a:r>
              <a:rPr lang="en-GB" sz="2400" b="1" dirty="0">
                <a:solidFill>
                  <a:srgbClr val="C00000"/>
                </a:solidFill>
              </a:rPr>
              <a:t>Relevance</a:t>
            </a:r>
          </a:p>
          <a:p>
            <a:pPr lvl="1" eaLnBrk="1" hangingPunct="1">
              <a:buFontTx/>
              <a:buChar char="-"/>
            </a:pPr>
            <a:r>
              <a:rPr lang="en-GB" sz="2000" dirty="0">
                <a:solidFill>
                  <a:schemeClr val="tx1">
                    <a:lumMod val="75000"/>
                  </a:schemeClr>
                </a:solidFill>
              </a:rPr>
              <a:t>face valid </a:t>
            </a:r>
            <a:r>
              <a:rPr lang="en-GB" sz="2000" dirty="0" smtClean="0">
                <a:solidFill>
                  <a:schemeClr val="tx1">
                    <a:lumMod val="75000"/>
                  </a:schemeClr>
                </a:solidFill>
              </a:rPr>
              <a:t>(does it match what you want to capture? )</a:t>
            </a:r>
            <a:endParaRPr lang="en-GB" sz="2000" dirty="0">
              <a:solidFill>
                <a:schemeClr val="tx1">
                  <a:lumMod val="75000"/>
                </a:schemeClr>
              </a:solidFill>
            </a:endParaRPr>
          </a:p>
          <a:p>
            <a:pPr lvl="1" eaLnBrk="1" hangingPunct="1">
              <a:buFontTx/>
              <a:buChar char="-"/>
            </a:pPr>
            <a:r>
              <a:rPr lang="en-GB" sz="2000" dirty="0">
                <a:solidFill>
                  <a:schemeClr val="tx1">
                    <a:lumMod val="75000"/>
                  </a:schemeClr>
                </a:solidFill>
              </a:rPr>
              <a:t>c</a:t>
            </a:r>
            <a:r>
              <a:rPr lang="en-GB" sz="2000" dirty="0" smtClean="0">
                <a:solidFill>
                  <a:schemeClr val="tx1">
                    <a:lumMod val="75000"/>
                  </a:schemeClr>
                </a:solidFill>
              </a:rPr>
              <a:t>lear interpretation (is ‘more’  better?)</a:t>
            </a:r>
            <a:endParaRPr lang="en-GB" sz="2000" dirty="0">
              <a:solidFill>
                <a:schemeClr val="tx1">
                  <a:lumMod val="75000"/>
                </a:schemeClr>
              </a:solidFill>
            </a:endParaRPr>
          </a:p>
          <a:p>
            <a:pPr lvl="1" eaLnBrk="1" hangingPunct="1">
              <a:buFontTx/>
              <a:buChar char="-"/>
            </a:pPr>
            <a:r>
              <a:rPr lang="en-GB" sz="2000" dirty="0">
                <a:solidFill>
                  <a:schemeClr val="tx1">
                    <a:lumMod val="75000"/>
                  </a:schemeClr>
                </a:solidFill>
              </a:rPr>
              <a:t>policy </a:t>
            </a:r>
            <a:r>
              <a:rPr lang="en-GB" sz="2000" dirty="0" smtClean="0">
                <a:solidFill>
                  <a:schemeClr val="tx1">
                    <a:lumMod val="75000"/>
                  </a:schemeClr>
                </a:solidFill>
              </a:rPr>
              <a:t>relevant (can it be changed?)</a:t>
            </a:r>
            <a:endParaRPr lang="en-GB" sz="2000" dirty="0">
              <a:solidFill>
                <a:schemeClr val="tx1">
                  <a:lumMod val="75000"/>
                </a:schemeClr>
              </a:solidFill>
            </a:endParaRPr>
          </a:p>
          <a:p>
            <a:pPr lvl="1" eaLnBrk="1" hangingPunct="1">
              <a:buFontTx/>
              <a:buChar char="-"/>
            </a:pPr>
            <a:endParaRPr lang="en-GB" sz="2000" dirty="0">
              <a:solidFill>
                <a:srgbClr val="002060"/>
              </a:solidFill>
            </a:endParaRPr>
          </a:p>
          <a:p>
            <a:pPr marL="0" indent="0">
              <a:buClr>
                <a:srgbClr val="002060"/>
              </a:buClr>
              <a:buSzPct val="120000"/>
              <a:buNone/>
            </a:pPr>
            <a:r>
              <a:rPr lang="en-GB" sz="2400" b="1" dirty="0">
                <a:solidFill>
                  <a:srgbClr val="C00000"/>
                </a:solidFill>
              </a:rPr>
              <a:t>Data considerations</a:t>
            </a:r>
          </a:p>
          <a:p>
            <a:pPr lvl="1">
              <a:buFontTx/>
              <a:buChar char="-"/>
            </a:pPr>
            <a:r>
              <a:rPr lang="en-GB" sz="2000" dirty="0">
                <a:solidFill>
                  <a:schemeClr val="tx1">
                    <a:lumMod val="75000"/>
                  </a:schemeClr>
                </a:solidFill>
              </a:rPr>
              <a:t>official or established </a:t>
            </a:r>
            <a:r>
              <a:rPr lang="en-GB" sz="2000" dirty="0" smtClean="0">
                <a:solidFill>
                  <a:schemeClr val="tx1">
                    <a:lumMod val="75000"/>
                  </a:schemeClr>
                </a:solidFill>
              </a:rPr>
              <a:t>sources (non-official place-holders)</a:t>
            </a:r>
            <a:endParaRPr lang="en-GB" sz="2000" dirty="0">
              <a:solidFill>
                <a:schemeClr val="tx1">
                  <a:lumMod val="75000"/>
                </a:schemeClr>
              </a:solidFill>
            </a:endParaRPr>
          </a:p>
          <a:p>
            <a:pPr lvl="1">
              <a:buFontTx/>
              <a:buChar char="-"/>
            </a:pPr>
            <a:r>
              <a:rPr lang="en-GB" sz="2000" dirty="0">
                <a:solidFill>
                  <a:schemeClr val="tx1">
                    <a:lumMod val="75000"/>
                  </a:schemeClr>
                </a:solidFill>
              </a:rPr>
              <a:t>comparable/standardized definitions</a:t>
            </a:r>
          </a:p>
          <a:p>
            <a:pPr lvl="1">
              <a:buFontTx/>
              <a:buChar char="-"/>
            </a:pPr>
            <a:r>
              <a:rPr lang="en-GB" sz="2000" dirty="0">
                <a:solidFill>
                  <a:schemeClr val="tx1">
                    <a:lumMod val="75000"/>
                  </a:schemeClr>
                </a:solidFill>
              </a:rPr>
              <a:t>maximum country-coverage</a:t>
            </a:r>
          </a:p>
          <a:p>
            <a:pPr lvl="1">
              <a:buFontTx/>
              <a:buChar char="-"/>
            </a:pPr>
            <a:r>
              <a:rPr lang="en-GB" sz="2000" dirty="0">
                <a:solidFill>
                  <a:schemeClr val="tx1">
                    <a:lumMod val="75000"/>
                  </a:schemeClr>
                </a:solidFill>
              </a:rPr>
              <a:t>recurrent data collection</a:t>
            </a:r>
          </a:p>
          <a:p>
            <a:pPr lvl="1">
              <a:buFontTx/>
              <a:buChar char="-"/>
            </a:pPr>
            <a:r>
              <a:rPr lang="en-GB" sz="2000" dirty="0">
                <a:solidFill>
                  <a:schemeClr val="tx1">
                    <a:lumMod val="75000"/>
                  </a:schemeClr>
                </a:solidFill>
              </a:rPr>
              <a:t>can be disaggregated by population groups</a:t>
            </a:r>
          </a:p>
          <a:p>
            <a:pPr marL="457200" lvl="1" indent="0" eaLnBrk="1" hangingPunct="1">
              <a:buNone/>
            </a:pPr>
            <a:endParaRPr lang="en-GB" sz="2000" dirty="0">
              <a:solidFill>
                <a:srgbClr val="002060"/>
              </a:solidFill>
            </a:endParaRPr>
          </a:p>
          <a:p>
            <a:pPr lvl="1" eaLnBrk="1" hangingPunct="1">
              <a:buFontTx/>
              <a:buChar char="-"/>
            </a:pPr>
            <a:endParaRPr lang="en-GB" sz="2000" dirty="0" smtClean="0">
              <a:solidFill>
                <a:srgbClr val="002060"/>
              </a:solidFill>
            </a:endParaRPr>
          </a:p>
        </p:txBody>
      </p:sp>
      <p:sp>
        <p:nvSpPr>
          <p:cNvPr id="2" name="Slide Number Placeholder 1"/>
          <p:cNvSpPr>
            <a:spLocks noGrp="1"/>
          </p:cNvSpPr>
          <p:nvPr>
            <p:ph type="sldNum" sz="quarter" idx="4"/>
          </p:nvPr>
        </p:nvSpPr>
        <p:spPr/>
        <p:txBody>
          <a:bodyPr/>
          <a:lstStyle/>
          <a:p>
            <a:fld id="{1EA4AF28-2AB5-4FBA-9402-9730AF6EFF8B}" type="slidenum">
              <a:rPr lang="en-GB" smtClean="0"/>
              <a:t>9</a:t>
            </a:fld>
            <a:endParaRPr lang="en-GB"/>
          </a:p>
        </p:txBody>
      </p:sp>
      <p:sp>
        <p:nvSpPr>
          <p:cNvPr id="9219" name="Title 1"/>
          <p:cNvSpPr txBox="1">
            <a:spLocks/>
          </p:cNvSpPr>
          <p:nvPr/>
        </p:nvSpPr>
        <p:spPr bwMode="auto">
          <a:xfrm>
            <a:off x="179512" y="0"/>
            <a:ext cx="8856984" cy="766763"/>
          </a:xfrm>
          <a:prstGeom prst="rect">
            <a:avLst/>
          </a:prstGeom>
          <a:noFill/>
          <a:ln w="9525">
            <a:noFill/>
            <a:miter lim="800000"/>
            <a:headEnd/>
            <a:tailEnd/>
          </a:ln>
        </p:spPr>
        <p:txBody>
          <a:bodyPr anchor="ctr"/>
          <a:lstStyle/>
          <a:p>
            <a:endParaRPr lang="en-GB" sz="3600" b="1" dirty="0">
              <a:solidFill>
                <a:srgbClr val="002060"/>
              </a:solidFill>
              <a:latin typeface="Calibri" pitchFamily="34" charset="0"/>
              <a:cs typeface="Gautami" pitchFamily="2"/>
            </a:endParaRPr>
          </a:p>
        </p:txBody>
      </p:sp>
      <p:pic>
        <p:nvPicPr>
          <p:cNvPr id="18" name="Picture 4" descr="picto.jpg"/>
          <p:cNvPicPr>
            <a:picLocks noChangeAspect="1"/>
          </p:cNvPicPr>
          <p:nvPr/>
        </p:nvPicPr>
        <p:blipFill>
          <a:blip r:embed="rId3" cstate="print"/>
          <a:srcRect/>
          <a:stretch>
            <a:fillRect/>
          </a:stretch>
        </p:blipFill>
        <p:spPr bwMode="auto">
          <a:xfrm>
            <a:off x="7055768" y="1897779"/>
            <a:ext cx="2088232" cy="1685892"/>
          </a:xfrm>
          <a:prstGeom prst="rect">
            <a:avLst/>
          </a:prstGeom>
          <a:noFill/>
          <a:ln w="9525">
            <a:noFill/>
            <a:miter lim="800000"/>
            <a:headEnd/>
            <a:tailEnd/>
          </a:ln>
        </p:spPr>
      </p:pic>
      <p:sp>
        <p:nvSpPr>
          <p:cNvPr id="5" name="Title 2"/>
          <p:cNvSpPr txBox="1">
            <a:spLocks/>
          </p:cNvSpPr>
          <p:nvPr/>
        </p:nvSpPr>
        <p:spPr>
          <a:xfrm>
            <a:off x="0" y="-11914"/>
            <a:ext cx="9036496" cy="1265378"/>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800" dirty="0" smtClean="0"/>
              <a:t> … selected though well-defined criteria</a:t>
            </a:r>
            <a:endParaRPr lang="en-US" sz="2800" dirty="0"/>
          </a:p>
        </p:txBody>
      </p:sp>
    </p:spTree>
    <p:extLst>
      <p:ext uri="{BB962C8B-B14F-4D97-AF65-F5344CB8AC3E}">
        <p14:creationId xmlns:p14="http://schemas.microsoft.com/office/powerpoint/2010/main" val="1032979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6817</TotalTime>
  <Words>956</Words>
  <Application>Microsoft Office PowerPoint</Application>
  <PresentationFormat>On-screen Show (4:3)</PresentationFormat>
  <Paragraphs>208</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OECD_English_white</vt:lpstr>
      <vt:lpstr>Bringing well-being into public policy: THE OECD BETTer life initiative and Key national indicators</vt:lpstr>
      <vt:lpstr>Structure of the presentation</vt:lpstr>
      <vt:lpstr>PowerPoint Presentation</vt:lpstr>
      <vt:lpstr>Long standing OECD work on measuring progress “beyond GDP”: from early 2000s…</vt:lpstr>
      <vt:lpstr>  .. to 2015</vt:lpstr>
      <vt:lpstr> </vt:lpstr>
      <vt:lpstr>The OECD well-being framework</vt:lpstr>
      <vt:lpstr>PowerPoint Presentation</vt:lpstr>
      <vt:lpstr>PowerPoint Presentation</vt:lpstr>
      <vt:lpstr>Wide (and growing) range of applications</vt:lpstr>
      <vt:lpstr>Engaging citizens: online interactive tool  Your Better Life Index</vt:lpstr>
      <vt:lpstr>How’s Life in Latin America ? Initiative </vt:lpstr>
      <vt:lpstr>PowerPoint Presentation</vt:lpstr>
      <vt:lpstr>How is Brazil doing? A bird-eye’s view</vt:lpstr>
      <vt:lpstr>What matters the most to people in Brazil? </vt:lpstr>
      <vt:lpstr>PowerPoint Presentation</vt:lpstr>
      <vt:lpstr>The role of Key National Indicators</vt:lpstr>
      <vt:lpstr>The value-added of the policy integrated framework for well-being</vt:lpstr>
      <vt:lpstr>1. Alignement</vt:lpstr>
      <vt:lpstr>2. Analysis</vt:lpstr>
      <vt:lpstr>3. Accountability</vt:lpstr>
      <vt:lpstr>Estimation of the BLI on Russian policy targets</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work on How’s Life? and next steps</dc:title>
  <dc:creator>Mira-dercole_M</dc:creator>
  <cp:lastModifiedBy>TOSETTO Elena</cp:lastModifiedBy>
  <cp:revision>327</cp:revision>
  <cp:lastPrinted>2015-04-22T11:10:30Z</cp:lastPrinted>
  <dcterms:created xsi:type="dcterms:W3CDTF">2015-04-18T15:25:57Z</dcterms:created>
  <dcterms:modified xsi:type="dcterms:W3CDTF">2015-11-02T12:02:49Z</dcterms:modified>
</cp:coreProperties>
</file>