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21"/>
  </p:notesMasterIdLst>
  <p:handoutMasterIdLst>
    <p:handoutMasterId r:id="rId22"/>
  </p:handoutMasterIdLst>
  <p:sldIdLst>
    <p:sldId id="345" r:id="rId2"/>
    <p:sldId id="366" r:id="rId3"/>
    <p:sldId id="433" r:id="rId4"/>
    <p:sldId id="406" r:id="rId5"/>
    <p:sldId id="375" r:id="rId6"/>
    <p:sldId id="415" r:id="rId7"/>
    <p:sldId id="414" r:id="rId8"/>
    <p:sldId id="389" r:id="rId9"/>
    <p:sldId id="374" r:id="rId10"/>
    <p:sldId id="410" r:id="rId11"/>
    <p:sldId id="432" r:id="rId12"/>
    <p:sldId id="428" r:id="rId13"/>
    <p:sldId id="427" r:id="rId14"/>
    <p:sldId id="351" r:id="rId15"/>
    <p:sldId id="429" r:id="rId16"/>
    <p:sldId id="434" r:id="rId17"/>
    <p:sldId id="328" r:id="rId18"/>
    <p:sldId id="384" r:id="rId19"/>
    <p:sldId id="430" r:id="rId2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96" d="100"/>
          <a:sy n="96" d="100"/>
        </p:scale>
        <p:origin x="106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D0385-7109-48CF-A230-55C417E322E3}" type="datetimeFigureOut">
              <a:rPr lang="pt-BR" smtClean="0"/>
              <a:t>03/11/2015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88474-A4C0-42D2-959D-08B85D816C2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9651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57B21E1-251B-417C-A799-433F1FB65E30}" type="datetime1">
              <a:rPr lang="en-US" altLang="en-US"/>
              <a:pPr/>
              <a:t>11/3/2015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48CD2DE1-C051-4E37-9343-7A01E3EE11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446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Esperar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; to hope, to wait, to expect</a:t>
            </a:r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Never put off till tomorrow that which you can do today.    --Benjamin Franklin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Never do today what you can put off till tomorrow.   --Aaron Burr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Never put off until tomorrow what you can do the day after tomorrow.    --Mark Twain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D2DE1-C051-4E37-9343-7A01E3EE11D6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803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3ECF44-07BE-4F0E-8D25-FCAC679139EF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40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err="1" smtClean="0"/>
              <a:t>i</a:t>
            </a:r>
            <a:r>
              <a:rPr lang="en-US" dirty="0" smtClean="0"/>
              <a:t>.	1.	Spontaneous and people oriented </a:t>
            </a:r>
          </a:p>
          <a:p>
            <a:pPr eaLnBrk="1" hangingPunct="1"/>
            <a:r>
              <a:rPr lang="en-US" dirty="0" smtClean="0"/>
              <a:t>2.	But, present-oriented, not amenable to long-term planning</a:t>
            </a:r>
          </a:p>
        </p:txBody>
      </p:sp>
    </p:spTree>
    <p:extLst>
      <p:ext uri="{BB962C8B-B14F-4D97-AF65-F5344CB8AC3E}">
        <p14:creationId xmlns:p14="http://schemas.microsoft.com/office/powerpoint/2010/main" val="835195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E0593F6-EF3B-41D1-950D-9FC3DFEA0EEC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68750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3ECF44-07BE-4F0E-8D25-FCAC679139E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40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err="1" smtClean="0"/>
              <a:t>i</a:t>
            </a:r>
            <a:r>
              <a:rPr lang="en-US" dirty="0" smtClean="0"/>
              <a:t>.	</a:t>
            </a:r>
          </a:p>
        </p:txBody>
      </p:sp>
    </p:spTree>
    <p:extLst>
      <p:ext uri="{BB962C8B-B14F-4D97-AF65-F5344CB8AC3E}">
        <p14:creationId xmlns:p14="http://schemas.microsoft.com/office/powerpoint/2010/main" val="2990857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38243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44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45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46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47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48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49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50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51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52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53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54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55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56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57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58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59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60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61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62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63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64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65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66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67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68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69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70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71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72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73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74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75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76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8277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E218BA7E-C31A-45D4-AD51-B940E281049B}" type="datetime1">
              <a:rPr lang="en-US" altLang="en-US"/>
              <a:pPr/>
              <a:t>11/3/2015</a:t>
            </a:fld>
            <a:endParaRPr lang="en-US" altLang="en-US"/>
          </a:p>
        </p:txBody>
      </p:sp>
      <p:sp>
        <p:nvSpPr>
          <p:cNvPr id="138278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3827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3828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38281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94A6A24-E956-4168-9364-6548AA7044C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CB1CF9-96B1-4127-A4EB-EF34C0DF36F8}" type="datetime1">
              <a:rPr lang="en-US" altLang="en-US"/>
              <a:pPr/>
              <a:t>11/3/2015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4DD6F-B179-44EB-AF9B-D15D9541B4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532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1C34A0-8342-459C-9EF7-CEC016DB61E9}" type="datetime1">
              <a:rPr lang="en-US" altLang="en-US"/>
              <a:pPr/>
              <a:t>11/3/2015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54E22-DED5-47D1-91DA-073D9AE2B2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49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CC1347-9B53-4DE4-88C5-EEE581B3C129}" type="datetime1">
              <a:rPr lang="en-US" altLang="en-US"/>
              <a:pPr/>
              <a:t>11/3/2015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F79C3-C7AC-4356-9AFA-418F4A9AB3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7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CE58B9-6CF0-417F-A1D4-0554CC313FA7}" type="datetime1">
              <a:rPr lang="en-US" altLang="en-US"/>
              <a:pPr/>
              <a:t>11/3/2015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55C95-B44D-443B-823D-CEDCAA554A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73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BFF0F2-4A39-40EC-9C4F-7CC2F45DD3E5}" type="datetime1">
              <a:rPr lang="en-US" altLang="en-US"/>
              <a:pPr/>
              <a:t>11/3/2015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62E9F-C7F0-4AF7-BB40-B6B797F43E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913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CCFB0A-F492-400B-8DEE-53920714FF98}" type="datetime1">
              <a:rPr lang="en-US" altLang="en-US"/>
              <a:pPr/>
              <a:t>11/3/2015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77132-0401-4315-891E-27475B7774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247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C78797-F3DF-4BB4-953B-7B220BC1FD8D}" type="datetime1">
              <a:rPr lang="en-US" altLang="en-US"/>
              <a:pPr/>
              <a:t>11/3/2015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FCDB8-6155-415F-A224-233302E312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37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463F91-3F64-4A01-AB48-8872A534D767}" type="datetime1">
              <a:rPr lang="en-US" altLang="en-US"/>
              <a:pPr/>
              <a:t>11/3/2015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2B85D-603C-45EA-A4BE-29458C00F7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86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EB16EC-B590-493F-8A10-526F445A3C46}" type="datetime1">
              <a:rPr lang="en-US" altLang="en-US"/>
              <a:pPr/>
              <a:t>11/3/2015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FA4B0-8E85-4047-BC0D-6FFF071E2B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31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297185-A5EA-4173-BDAB-5718F849840B}" type="datetime1">
              <a:rPr lang="en-US" altLang="en-US"/>
              <a:pPr/>
              <a:t>11/3/2015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24310-3777-4ABD-A6D6-354DD38667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19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8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3721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2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2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2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2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2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2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2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2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2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2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3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3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3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3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3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3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3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3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3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3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4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4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4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4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4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4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4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4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4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4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5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5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5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725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725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725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74519674-FF41-4CD8-A6DA-4CE34A5319C3}" type="datetime1">
              <a:rPr lang="en-US" altLang="en-US"/>
              <a:pPr/>
              <a:t>11/3/2015</a:t>
            </a:fld>
            <a:endParaRPr lang="en-US" altLang="en-US"/>
          </a:p>
        </p:txBody>
      </p:sp>
      <p:sp>
        <p:nvSpPr>
          <p:cNvPr id="13725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3725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55EC9F6-1919-4285-946C-EFA9FB175A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oecdbetterlifeindex.org/responses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30529" y="2971800"/>
            <a:ext cx="8686800" cy="3200400"/>
          </a:xfrm>
        </p:spPr>
        <p:txBody>
          <a:bodyPr/>
          <a:lstStyle/>
          <a:p>
            <a:r>
              <a:rPr lang="en-US" dirty="0" smtClean="0"/>
              <a:t>Robert Levine</a:t>
            </a:r>
          </a:p>
          <a:p>
            <a:r>
              <a:rPr lang="en-US" dirty="0" smtClean="0"/>
              <a:t>California State University, Fresno</a:t>
            </a:r>
          </a:p>
          <a:p>
            <a:endParaRPr lang="en-US" dirty="0" smtClean="0"/>
          </a:p>
          <a:p>
            <a:r>
              <a:rPr lang="en-US" sz="2400" dirty="0" smtClean="0"/>
              <a:t>Int’l Seminar on Governance </a:t>
            </a:r>
            <a:r>
              <a:rPr lang="en-US" sz="2400" dirty="0"/>
              <a:t>and Development</a:t>
            </a:r>
            <a:r>
              <a:rPr lang="en-US" sz="2400" dirty="0" smtClean="0"/>
              <a:t>: Good </a:t>
            </a:r>
            <a:r>
              <a:rPr lang="en-US" sz="2400" dirty="0"/>
              <a:t>Practices and the role of External Control</a:t>
            </a:r>
          </a:p>
          <a:p>
            <a:r>
              <a:rPr lang="en-US" sz="2400" dirty="0" smtClean="0">
                <a:effectLst/>
              </a:rPr>
              <a:t>Tribunal </a:t>
            </a:r>
            <a:r>
              <a:rPr lang="en-US" sz="2400" dirty="0">
                <a:effectLst/>
              </a:rPr>
              <a:t>de </a:t>
            </a:r>
            <a:r>
              <a:rPr lang="en-US" sz="2400" dirty="0" err="1">
                <a:effectLst/>
              </a:rPr>
              <a:t>Contas</a:t>
            </a:r>
            <a:r>
              <a:rPr lang="en-US" sz="2400" dirty="0">
                <a:effectLst/>
              </a:rPr>
              <a:t> da </a:t>
            </a:r>
            <a:r>
              <a:rPr lang="en-US" sz="2400" dirty="0" err="1" smtClean="0">
                <a:effectLst/>
              </a:rPr>
              <a:t>União</a:t>
            </a:r>
            <a:r>
              <a:rPr lang="en-US" sz="2400" dirty="0" smtClean="0">
                <a:effectLst/>
              </a:rPr>
              <a:t>/OECD </a:t>
            </a:r>
          </a:p>
          <a:p>
            <a:r>
              <a:rPr lang="en-US" sz="2400" dirty="0" smtClean="0">
                <a:effectLst/>
              </a:rPr>
              <a:t>November 4, 2015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860" y="609600"/>
            <a:ext cx="8991600" cy="1736725"/>
          </a:xfrm>
        </p:spPr>
        <p:txBody>
          <a:bodyPr/>
          <a:lstStyle/>
          <a:p>
            <a:r>
              <a:rPr lang="en-US" sz="44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Building a long-term view in government and 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society:</a:t>
            </a:r>
            <a:b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</a:br>
            <a:r>
              <a:rPr lang="en-US" sz="4000" i="1" dirty="0" smtClean="0">
                <a:effectLst/>
              </a:rPr>
              <a:t>Suggestions from Behavioral Science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403265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000" y="301626"/>
            <a:ext cx="9296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DBBD71"/>
                </a:solidFill>
              </a:rPr>
              <a:t>Long-Term Planning</a:t>
            </a:r>
            <a:br>
              <a:rPr lang="en-US" sz="3600" dirty="0" smtClean="0">
                <a:solidFill>
                  <a:srgbClr val="DBBD71"/>
                </a:solidFill>
              </a:rPr>
            </a:b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Attributes favored by high-level future orientation organizations</a:t>
            </a:r>
            <a:endParaRPr lang="en-US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Besides achievement and delay of gratification . . . .</a:t>
            </a:r>
          </a:p>
          <a:p>
            <a:r>
              <a:rPr lang="en-US" sz="2400" dirty="0" smtClean="0"/>
              <a:t>Communication</a:t>
            </a:r>
          </a:p>
          <a:p>
            <a:r>
              <a:rPr lang="en-US" sz="2400" dirty="0" smtClean="0"/>
              <a:t>Compassion/caring for others</a:t>
            </a:r>
          </a:p>
          <a:p>
            <a:r>
              <a:rPr lang="en-US" sz="2400" dirty="0" smtClean="0"/>
              <a:t>Delegation</a:t>
            </a:r>
          </a:p>
          <a:p>
            <a:r>
              <a:rPr lang="en-US" sz="2400" dirty="0" smtClean="0"/>
              <a:t>Honesty</a:t>
            </a:r>
          </a:p>
          <a:p>
            <a:r>
              <a:rPr lang="en-US" sz="2400" dirty="0" smtClean="0"/>
              <a:t>Other-oriented: </a:t>
            </a:r>
          </a:p>
          <a:p>
            <a:pPr lvl="1"/>
            <a:r>
              <a:rPr lang="en-US" sz="2400" dirty="0" smtClean="0"/>
              <a:t>Developing others</a:t>
            </a:r>
          </a:p>
          <a:p>
            <a:pPr lvl="1"/>
            <a:r>
              <a:rPr lang="en-US" sz="2400" dirty="0" smtClean="0"/>
              <a:t>Helping subordinates grow and succeed</a:t>
            </a:r>
          </a:p>
          <a:p>
            <a:pPr lvl="1"/>
            <a:r>
              <a:rPr lang="en-US" sz="2400" dirty="0" smtClean="0"/>
              <a:t>Putting subordinates first</a:t>
            </a:r>
          </a:p>
          <a:p>
            <a:r>
              <a:rPr lang="en-US" sz="2400" dirty="0" smtClean="0"/>
              <a:t>Team building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405145"/>
            <a:ext cx="9136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From: </a:t>
            </a:r>
            <a:r>
              <a:rPr lang="en-US" sz="1600" i="1" dirty="0" smtClean="0"/>
              <a:t>Global Leadership </a:t>
            </a:r>
            <a:r>
              <a:rPr lang="en-US" sz="1600" i="1" dirty="0"/>
              <a:t>&amp;</a:t>
            </a:r>
            <a:r>
              <a:rPr lang="en-US" sz="1600" i="1" dirty="0" smtClean="0"/>
              <a:t> Organizational Behavioral Effectiveness (GLOBE) Project (2011)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52605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A few suggestions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sensitive to automatic reactions</a:t>
            </a:r>
          </a:p>
          <a:p>
            <a:pPr lvl="1"/>
            <a:r>
              <a:rPr lang="en-US" dirty="0" smtClean="0"/>
              <a:t>The silent language of culture</a:t>
            </a:r>
          </a:p>
          <a:p>
            <a:pPr lvl="1"/>
            <a:r>
              <a:rPr lang="en-US" dirty="0" smtClean="0"/>
              <a:t>Hyperbolic (future) discounting</a:t>
            </a:r>
          </a:p>
          <a:p>
            <a:pPr lvl="1"/>
            <a:r>
              <a:rPr lang="en-US" dirty="0" smtClean="0"/>
              <a:t>Sunken costs</a:t>
            </a:r>
          </a:p>
          <a:p>
            <a:pPr lvl="2"/>
            <a:r>
              <a:rPr lang="en-US" dirty="0" smtClean="0"/>
              <a:t>Overcoming loss aversion</a:t>
            </a:r>
          </a:p>
          <a:p>
            <a:pPr lvl="2"/>
            <a:r>
              <a:rPr lang="en-US" dirty="0" smtClean="0"/>
              <a:t>Commitment and consistency</a:t>
            </a:r>
          </a:p>
          <a:p>
            <a:r>
              <a:rPr lang="en-US" dirty="0" smtClean="0"/>
              <a:t>A call for behavioral science</a:t>
            </a:r>
          </a:p>
          <a:p>
            <a:pPr lvl="1"/>
            <a:r>
              <a:rPr lang="en-US" dirty="0" smtClean="0"/>
              <a:t>Thinking like a psychologist</a:t>
            </a:r>
          </a:p>
        </p:txBody>
      </p:sp>
    </p:spTree>
    <p:extLst>
      <p:ext uri="{BB962C8B-B14F-4D97-AF65-F5344CB8AC3E}">
        <p14:creationId xmlns:p14="http://schemas.microsoft.com/office/powerpoint/2010/main" val="27545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“The distinction between the past, present and future is only a stubbornly persistent illusion.” (Albert Einstein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Past, Present and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9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pPr lvl="1"/>
            <a:r>
              <a:rPr lang="en-US" sz="3600" dirty="0">
                <a:solidFill>
                  <a:srgbClr val="FFFFFF"/>
                </a:solidFill>
              </a:rPr>
              <a:t/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dirty="0"/>
              <a:t>The </a:t>
            </a:r>
            <a:r>
              <a:rPr lang="en-US" dirty="0" smtClean="0"/>
              <a:t>Persistent Illusion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490" y="990600"/>
            <a:ext cx="8592710" cy="4530725"/>
          </a:xfrm>
        </p:spPr>
        <p:txBody>
          <a:bodyPr/>
          <a:lstStyle/>
          <a:p>
            <a:pPr lvl="0">
              <a:buClr>
                <a:srgbClr val="FFCC66"/>
              </a:buClr>
            </a:pPr>
            <a:r>
              <a:rPr lang="en-US" dirty="0" smtClean="0">
                <a:solidFill>
                  <a:srgbClr val="FFFFFF"/>
                </a:solidFill>
              </a:rPr>
              <a:t>Chris </a:t>
            </a:r>
            <a:r>
              <a:rPr lang="en-US" dirty="0" err="1" smtClean="0">
                <a:solidFill>
                  <a:srgbClr val="FFFFFF"/>
                </a:solidFill>
              </a:rPr>
              <a:t>Mihm</a:t>
            </a:r>
            <a:r>
              <a:rPr lang="en-US" dirty="0" smtClean="0">
                <a:solidFill>
                  <a:srgbClr val="FFFFFF"/>
                </a:solidFill>
              </a:rPr>
              <a:t>: What is an issue going to do us in the future and how is it already looking today?</a:t>
            </a:r>
          </a:p>
          <a:p>
            <a:pPr lvl="0">
              <a:buClr>
                <a:srgbClr val="FFCC66"/>
              </a:buClr>
            </a:pPr>
            <a:r>
              <a:rPr lang="en-US" dirty="0" smtClean="0">
                <a:solidFill>
                  <a:srgbClr val="FFFFFF"/>
                </a:solidFill>
              </a:rPr>
              <a:t>Janos </a:t>
            </a:r>
            <a:r>
              <a:rPr lang="en-US" dirty="0" err="1" smtClean="0">
                <a:solidFill>
                  <a:srgbClr val="FFFFFF"/>
                </a:solidFill>
              </a:rPr>
              <a:t>Bertok</a:t>
            </a:r>
            <a:r>
              <a:rPr lang="en-US" dirty="0" smtClean="0">
                <a:solidFill>
                  <a:srgbClr val="FFFFFF"/>
                </a:solidFill>
              </a:rPr>
              <a:t>: The future started in the past.</a:t>
            </a:r>
            <a:endParaRPr lang="en-US" dirty="0">
              <a:effectLst/>
            </a:endParaRPr>
          </a:p>
          <a:p>
            <a:r>
              <a:rPr lang="en-US" dirty="0" smtClean="0">
                <a:effectLst/>
              </a:rPr>
              <a:t>The future is simply many presents.</a:t>
            </a:r>
            <a:endParaRPr lang="en-US" dirty="0">
              <a:effectLst/>
            </a:endParaRPr>
          </a:p>
          <a:p>
            <a:pPr>
              <a:buClr>
                <a:srgbClr val="FFCC66"/>
              </a:buClr>
            </a:pPr>
            <a:r>
              <a:rPr lang="en-US" dirty="0" smtClean="0">
                <a:effectLst/>
              </a:rPr>
              <a:t>How </a:t>
            </a:r>
            <a:r>
              <a:rPr lang="en-US" dirty="0">
                <a:effectLst/>
              </a:rPr>
              <a:t>we planned our future in the past determines the quality of our present. </a:t>
            </a:r>
            <a:endParaRPr lang="en-US" dirty="0">
              <a:solidFill>
                <a:srgbClr val="FFFFFF"/>
              </a:solidFill>
            </a:endParaRPr>
          </a:p>
          <a:p>
            <a:pPr lvl="0">
              <a:buClr>
                <a:srgbClr val="FFCC66"/>
              </a:buClr>
            </a:pPr>
            <a:r>
              <a:rPr lang="en-US" dirty="0" smtClean="0">
                <a:solidFill>
                  <a:srgbClr val="FFFFFF"/>
                </a:solidFill>
              </a:rPr>
              <a:t>Matching the strategy to the task</a:t>
            </a:r>
          </a:p>
          <a:p>
            <a:pPr lvl="1">
              <a:buClr>
                <a:srgbClr val="FFCC66"/>
              </a:buClr>
            </a:pPr>
            <a:r>
              <a:rPr lang="en-US" dirty="0" smtClean="0">
                <a:solidFill>
                  <a:srgbClr val="FFFFFF"/>
                </a:solidFill>
              </a:rPr>
              <a:t>Using event time thinking to plan the long term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14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228"/>
            <a:ext cx="8229600" cy="1143000"/>
          </a:xfrm>
        </p:spPr>
        <p:txBody>
          <a:bodyPr/>
          <a:lstStyle/>
          <a:p>
            <a:r>
              <a:rPr lang="en-US" dirty="0" smtClean="0"/>
              <a:t>Time perspective and financial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r>
              <a:rPr lang="en-US" sz="2800" dirty="0"/>
              <a:t>People who are excessively present oriented (either indulge hedonistically or feel stuck in the present) are most likely to be financially </a:t>
            </a:r>
            <a:r>
              <a:rPr lang="en-US" sz="2800" dirty="0" smtClean="0"/>
              <a:t>unhealthy.</a:t>
            </a:r>
            <a:endParaRPr lang="en-US" sz="2800" dirty="0"/>
          </a:p>
          <a:p>
            <a:r>
              <a:rPr lang="en-US" sz="2800" dirty="0" smtClean="0"/>
              <a:t>People who are future oriented are slightly more likely to be financially healthy.   They have high self-perceptions of financial literacy but not necessarily a higher degree of financial health.  </a:t>
            </a:r>
            <a:endParaRPr lang="en-US" sz="2800" dirty="0"/>
          </a:p>
          <a:p>
            <a:r>
              <a:rPr lang="en-US" sz="2800" dirty="0" smtClean="0"/>
              <a:t>People who are past oriented are most likely to be financially healthy.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00" y="621166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Source: Zimbardo, Philip &amp; Magnify Money,  “Time perspective and financial literacy” (unpublished data set)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1009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lvl="2"/>
            <a:r>
              <a:rPr lang="en-US" dirty="0">
                <a:effectLst/>
              </a:rPr>
              <a:t>The importance of  maintaining systematic national indicators of progress and changing needs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6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57912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Diener</a:t>
            </a:r>
            <a:r>
              <a:rPr lang="en-US" dirty="0"/>
              <a:t>, Ed., </a:t>
            </a:r>
            <a:r>
              <a:rPr lang="en-US" dirty="0" err="1"/>
              <a:t>Oishi</a:t>
            </a:r>
            <a:r>
              <a:rPr lang="en-US" dirty="0"/>
              <a:t>, S., Lucas, R. E. (2015). National accounts of subjective well-being. The American psychologist, 70(3), 234-242.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28600"/>
            <a:ext cx="880991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9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493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0" dirty="0" smtClean="0">
                <a:solidFill>
                  <a:schemeClr val="tx1">
                    <a:lumMod val="85000"/>
                  </a:schemeClr>
                </a:solidFill>
                <a:effectLst/>
                <a:latin typeface="TheSerif"/>
              </a:rPr>
              <a:t>What matters most to</a:t>
            </a:r>
            <a:br>
              <a:rPr lang="en-US" b="1" i="0" dirty="0" smtClean="0">
                <a:solidFill>
                  <a:schemeClr val="tx1">
                    <a:lumMod val="85000"/>
                  </a:schemeClr>
                </a:solidFill>
                <a:effectLst/>
                <a:latin typeface="TheSerif"/>
              </a:rPr>
            </a:br>
            <a:r>
              <a:rPr lang="en-US" b="1" i="0" dirty="0" smtClean="0">
                <a:solidFill>
                  <a:schemeClr val="tx1">
                    <a:lumMod val="85000"/>
                  </a:schemeClr>
                </a:solidFill>
                <a:effectLst/>
                <a:latin typeface="TheSerif"/>
              </a:rPr>
              <a:t>people around the world?</a:t>
            </a:r>
            <a:br>
              <a:rPr lang="en-US" b="1" i="0" dirty="0" smtClean="0">
                <a:solidFill>
                  <a:schemeClr val="tx1">
                    <a:lumMod val="85000"/>
                  </a:schemeClr>
                </a:solidFill>
                <a:effectLst/>
                <a:latin typeface="TheSerif"/>
              </a:rPr>
            </a:br>
            <a:r>
              <a:rPr lang="en-US" dirty="0" smtClean="0"/>
              <a:t>OECD Better Life Index </a:t>
            </a:r>
            <a:r>
              <a:rPr lang="en-US" sz="2025" dirty="0" smtClean="0"/>
              <a:t>(</a:t>
            </a:r>
            <a:r>
              <a:rPr lang="en-US" sz="2025" dirty="0" smtClean="0">
                <a:hlinkClick r:id="rId2"/>
              </a:rPr>
              <a:t>http://www.oecdbetterlifeindex.org/responses/</a:t>
            </a:r>
            <a:r>
              <a:rPr lang="en-US" sz="2025" dirty="0" smtClean="0"/>
              <a:t> (note--need </a:t>
            </a:r>
            <a:r>
              <a:rPr lang="en-US" sz="2025" dirty="0"/>
              <a:t>to hover mouse on data </a:t>
            </a:r>
            <a:r>
              <a:rPr lang="en-US" sz="2025" dirty="0" smtClean="0"/>
              <a:t>points). </a:t>
            </a:r>
            <a:endParaRPr lang="en-US" sz="2025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5000" y="2614159"/>
            <a:ext cx="5257800" cy="40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2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15913"/>
            <a:ext cx="8421886" cy="631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lvl="2" indent="-342900">
              <a:buClr>
                <a:schemeClr val="hlink"/>
              </a:buClr>
            </a:pPr>
            <a:r>
              <a:rPr lang="en-US" dirty="0">
                <a:effectLst/>
              </a:rPr>
              <a:t>“The tendency for an event to occur varies inversely with one’s preparation for it.”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 		--David </a:t>
            </a:r>
            <a:r>
              <a:rPr lang="en-US" dirty="0" err="1">
                <a:effectLst/>
              </a:rPr>
              <a:t>Searls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Illusion of Personal Invulnerability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5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8229600" cy="1752600"/>
          </a:xfrm>
        </p:spPr>
        <p:txBody>
          <a:bodyPr/>
          <a:lstStyle/>
          <a:p>
            <a:r>
              <a:rPr lang="en-US" sz="4400" dirty="0" smtClean="0">
                <a:effectLst/>
              </a:rPr>
              <a:t>Study 1: Punctuality </a:t>
            </a:r>
            <a:r>
              <a:rPr lang="en-US" sz="4400" dirty="0">
                <a:effectLst/>
              </a:rPr>
              <a:t>and </a:t>
            </a:r>
            <a:r>
              <a:rPr lang="en-US" sz="4400" dirty="0" err="1" smtClean="0">
                <a:effectLst/>
              </a:rPr>
              <a:t>Manhã</a:t>
            </a:r>
            <a:endParaRPr lang="en-US" sz="4400" dirty="0" smtClean="0">
              <a:effectLst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1. Time and Brazil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58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768475"/>
            <a:ext cx="8305800" cy="1736725"/>
          </a:xfrm>
        </p:spPr>
        <p:txBody>
          <a:bodyPr/>
          <a:lstStyle/>
          <a:p>
            <a:r>
              <a:rPr lang="en-US" dirty="0" smtClean="0"/>
              <a:t>Clock Time vs. Event Time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1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Study 2: The Pace of Life in 31 Countries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67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/>
          <a:stretch/>
        </p:blipFill>
        <p:spPr bwMode="auto">
          <a:xfrm>
            <a:off x="2438400" y="-18496"/>
            <a:ext cx="5255873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71802" b="95287"/>
          <a:stretch/>
        </p:blipFill>
        <p:spPr>
          <a:xfrm>
            <a:off x="17016" y="265960"/>
            <a:ext cx="2133600" cy="5348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990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Levine, </a:t>
            </a:r>
            <a:r>
              <a:rPr lang="en-US" i="1" dirty="0" smtClean="0"/>
              <a:t>A Geography of Time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7054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Consequences of a fast pace of life</a:t>
            </a:r>
          </a:p>
        </p:txBody>
      </p:sp>
      <p:sp>
        <p:nvSpPr>
          <p:cNvPr id="105475" name="Rectangle 1027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8288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Economic well being</a:t>
            </a:r>
          </a:p>
          <a:p>
            <a:pPr lvl="1">
              <a:defRPr/>
            </a:pPr>
            <a:r>
              <a:rPr lang="en-US" dirty="0" smtClean="0"/>
              <a:t>Less poverty</a:t>
            </a: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 smtClean="0"/>
              <a:t>More work stress</a:t>
            </a:r>
          </a:p>
          <a:p>
            <a:pPr lvl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Less attention to people in the here and now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900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bldLvl="3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5791200" cy="768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0" y="4267200"/>
            <a:ext cx="2710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</a:t>
            </a:r>
            <a:r>
              <a:rPr lang="en-US" dirty="0" smtClean="0"/>
              <a:t>: Levine, R. The Kindness of Strangers, </a:t>
            </a:r>
            <a:r>
              <a:rPr lang="en-US" u="sng" dirty="0" smtClean="0"/>
              <a:t>American Scientist</a:t>
            </a:r>
            <a:r>
              <a:rPr lang="en-US" dirty="0" smtClean="0"/>
              <a:t>, 2003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02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1027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 sum, a double edged sword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</p:txBody>
      </p:sp>
      <p:sp>
        <p:nvSpPr>
          <p:cNvPr id="105474" name="Rectangle 1026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Consequences of the Pace of Life</a:t>
            </a:r>
          </a:p>
        </p:txBody>
      </p:sp>
    </p:spTree>
    <p:extLst>
      <p:ext uri="{BB962C8B-B14F-4D97-AF65-F5344CB8AC3E}">
        <p14:creationId xmlns:p14="http://schemas.microsoft.com/office/powerpoint/2010/main" val="296503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067800" cy="1143000"/>
          </a:xfrm>
        </p:spPr>
        <p:txBody>
          <a:bodyPr/>
          <a:lstStyle/>
          <a:p>
            <a:r>
              <a:rPr lang="en-US" dirty="0"/>
              <a:t>2. The </a:t>
            </a:r>
            <a:r>
              <a:rPr lang="en-US" dirty="0" smtClean="0"/>
              <a:t>value of long-term planning:</a:t>
            </a:r>
            <a:br>
              <a:rPr lang="en-US" dirty="0" smtClean="0"/>
            </a:br>
            <a:r>
              <a:rPr lang="en-US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Achievement and </a:t>
            </a:r>
            <a:r>
              <a:rPr lang="en-US" sz="40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Delay of Gratification</a:t>
            </a:r>
            <a:endParaRPr lang="en-US" sz="40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209800"/>
            <a:ext cx="8458200" cy="4979987"/>
          </a:xfrm>
        </p:spPr>
        <p:txBody>
          <a:bodyPr/>
          <a:lstStyle/>
          <a:p>
            <a:r>
              <a:rPr lang="en-US" sz="2000" dirty="0" err="1" smtClean="0"/>
              <a:t>Mischel’s</a:t>
            </a:r>
            <a:r>
              <a:rPr lang="en-US" sz="2000" dirty="0" smtClean="0"/>
              <a:t> marshmallow study</a:t>
            </a:r>
          </a:p>
          <a:p>
            <a:pPr lvl="1"/>
            <a:r>
              <a:rPr lang="en-US" altLang="en-US" sz="1600" dirty="0" smtClean="0"/>
              <a:t>The dilemma: Impulsive vs. Reflective Action; Present vs. Future -Oriented Decision</a:t>
            </a:r>
            <a:endParaRPr lang="en-US" sz="1600" dirty="0" smtClean="0"/>
          </a:p>
          <a:p>
            <a:r>
              <a:rPr lang="en-US" sz="2000" dirty="0" smtClean="0">
                <a:effectLst/>
              </a:rPr>
              <a:t>Sixteen </a:t>
            </a:r>
            <a:r>
              <a:rPr lang="en-US" sz="2000" dirty="0">
                <a:effectLst/>
              </a:rPr>
              <a:t>years after the original experiment, </a:t>
            </a:r>
            <a:r>
              <a:rPr lang="en-US" sz="2000" dirty="0" smtClean="0">
                <a:effectLst/>
              </a:rPr>
              <a:t>those (now teenagers) who’d </a:t>
            </a:r>
            <a:r>
              <a:rPr lang="en-US" sz="2000" dirty="0">
                <a:effectLst/>
              </a:rPr>
              <a:t>been able to wait out the full 15 minutes:  </a:t>
            </a:r>
          </a:p>
          <a:p>
            <a:pPr lvl="3"/>
            <a:r>
              <a:rPr lang="en-US" dirty="0">
                <a:effectLst/>
              </a:rPr>
              <a:t>Had higher grades in high school, </a:t>
            </a:r>
          </a:p>
          <a:p>
            <a:pPr lvl="3"/>
            <a:r>
              <a:rPr lang="en-US" dirty="0">
                <a:effectLst/>
              </a:rPr>
              <a:t>better SAT scores and were more emotionally and social competent on a variety of measures.  </a:t>
            </a:r>
          </a:p>
          <a:p>
            <a:r>
              <a:rPr lang="en-US" sz="2000" dirty="0">
                <a:effectLst/>
              </a:rPr>
              <a:t>And, </a:t>
            </a:r>
            <a:r>
              <a:rPr lang="en-US" sz="2000" dirty="0" smtClean="0">
                <a:effectLst/>
              </a:rPr>
              <a:t>40 </a:t>
            </a:r>
            <a:r>
              <a:rPr lang="en-US" sz="2000" dirty="0">
                <a:effectLst/>
              </a:rPr>
              <a:t>years later</a:t>
            </a:r>
          </a:p>
          <a:p>
            <a:pPr lvl="3"/>
            <a:r>
              <a:rPr lang="en-US" dirty="0">
                <a:effectLst/>
              </a:rPr>
              <a:t> more likely to graduate college, </a:t>
            </a:r>
          </a:p>
          <a:p>
            <a:pPr lvl="3"/>
            <a:r>
              <a:rPr lang="en-US" dirty="0">
                <a:effectLst/>
              </a:rPr>
              <a:t>earned higher incomes, </a:t>
            </a:r>
          </a:p>
          <a:p>
            <a:pPr lvl="3"/>
            <a:r>
              <a:rPr lang="en-US" dirty="0">
                <a:effectLst/>
              </a:rPr>
              <a:t>got into less trouble and had more productive lives in many other ways.   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48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3817</TotalTime>
  <Words>639</Words>
  <Application>Microsoft Office PowerPoint</Application>
  <PresentationFormat>On-screen Show (4:3)</PresentationFormat>
  <Paragraphs>85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ＭＳ Ｐゴシック</vt:lpstr>
      <vt:lpstr>Arial</vt:lpstr>
      <vt:lpstr>Calibri</vt:lpstr>
      <vt:lpstr>Tahoma</vt:lpstr>
      <vt:lpstr>TheSerif</vt:lpstr>
      <vt:lpstr>Wingdings</vt:lpstr>
      <vt:lpstr>Balance</vt:lpstr>
      <vt:lpstr>Building a long-term view in government and society: Suggestions from Behavioral Science</vt:lpstr>
      <vt:lpstr>1. Time and Brazil</vt:lpstr>
      <vt:lpstr>Clock Time vs. Event Time</vt:lpstr>
      <vt:lpstr>Study 2: The Pace of Life in 31 Countries</vt:lpstr>
      <vt:lpstr>PowerPoint Presentation</vt:lpstr>
      <vt:lpstr>Consequences of a fast pace of life</vt:lpstr>
      <vt:lpstr>PowerPoint Presentation</vt:lpstr>
      <vt:lpstr>Consequences of the Pace of Life</vt:lpstr>
      <vt:lpstr>2. The value of long-term planning: Achievement and Delay of Gratification</vt:lpstr>
      <vt:lpstr>Long-Term Planning Attributes favored by high-level future orientation organizations</vt:lpstr>
      <vt:lpstr>4. A few suggestions </vt:lpstr>
      <vt:lpstr>The Past, Present and Future</vt:lpstr>
      <vt:lpstr> The Persistent Illusion </vt:lpstr>
      <vt:lpstr>Time perspective and financial health</vt:lpstr>
      <vt:lpstr>The importance of  maintaining systematic national indicators of progress and changing needs </vt:lpstr>
      <vt:lpstr>PowerPoint Presentation</vt:lpstr>
      <vt:lpstr>What matters most to people around the world? OECD Better Life Index (http://www.oecdbetterlifeindex.org/responses/ (note--need to hover mouse on data points). </vt:lpstr>
      <vt:lpstr>PowerPoint Presentation</vt:lpstr>
      <vt:lpstr>The Illusion of Personal Invulnerability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 Zimbardo</dc:creator>
  <cp:lastModifiedBy>Robert Levine</cp:lastModifiedBy>
  <cp:revision>105</cp:revision>
  <dcterms:created xsi:type="dcterms:W3CDTF">2009-02-13T20:17:23Z</dcterms:created>
  <dcterms:modified xsi:type="dcterms:W3CDTF">2015-11-03T23:45:40Z</dcterms:modified>
</cp:coreProperties>
</file>