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2" r:id="rId5"/>
    <p:sldMasterId id="2147484032" r:id="rId6"/>
  </p:sldMasterIdLst>
  <p:notesMasterIdLst>
    <p:notesMasterId r:id="rId22"/>
  </p:notesMasterIdLst>
  <p:handoutMasterIdLst>
    <p:handoutMasterId r:id="rId23"/>
  </p:handoutMasterIdLst>
  <p:sldIdLst>
    <p:sldId id="407" r:id="rId7"/>
    <p:sldId id="413" r:id="rId8"/>
    <p:sldId id="422" r:id="rId9"/>
    <p:sldId id="415" r:id="rId10"/>
    <p:sldId id="417" r:id="rId11"/>
    <p:sldId id="428" r:id="rId12"/>
    <p:sldId id="418" r:id="rId13"/>
    <p:sldId id="419" r:id="rId14"/>
    <p:sldId id="420" r:id="rId15"/>
    <p:sldId id="429" r:id="rId16"/>
    <p:sldId id="430" r:id="rId17"/>
    <p:sldId id="431" r:id="rId18"/>
    <p:sldId id="408" r:id="rId19"/>
    <p:sldId id="411" r:id="rId20"/>
    <p:sldId id="423" r:id="rId21"/>
  </p:sldIdLst>
  <p:sldSz cx="9144000" cy="6858000" type="screen4x3"/>
  <p:notesSz cx="6794500" cy="9906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Helvetica 65 Medium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3CF"/>
    <a:srgbClr val="2461AA"/>
    <a:srgbClr val="FFFFFF"/>
    <a:srgbClr val="6699FF"/>
    <a:srgbClr val="66CCFF"/>
    <a:srgbClr val="3399FF"/>
    <a:srgbClr val="B2B2B2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78644" autoAdjust="0"/>
  </p:normalViewPr>
  <p:slideViewPr>
    <p:cSldViewPr>
      <p:cViewPr varScale="1">
        <p:scale>
          <a:sx n="57" d="100"/>
          <a:sy n="57" d="100"/>
        </p:scale>
        <p:origin x="-17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>
      <p:cViewPr>
        <p:scale>
          <a:sx n="66" d="100"/>
          <a:sy n="66" d="100"/>
        </p:scale>
        <p:origin x="-4224" y="-54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2943597" cy="49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5" tIns="45633" rIns="91265" bIns="4563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321" y="2"/>
            <a:ext cx="2943596" cy="49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5" tIns="45633" rIns="91265" bIns="45633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9409356"/>
            <a:ext cx="2943597" cy="49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5" tIns="45633" rIns="91265" bIns="4563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321" y="9409356"/>
            <a:ext cx="2943596" cy="49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65" tIns="45633" rIns="91265" bIns="45633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AB98F2-E5F8-48F8-8E08-D2C2655646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1150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2"/>
            <a:ext cx="2943597" cy="49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78" rIns="91558" bIns="45778" numCol="1" anchor="t" anchorCtr="0" compatLnSpc="1">
            <a:prstTxWarp prst="textNoShape">
              <a:avLst/>
            </a:prstTxWarp>
          </a:bodyPr>
          <a:lstStyle>
            <a:lvl1pPr algn="l" defTabSz="915823">
              <a:defRPr sz="1200"/>
            </a:lvl1pPr>
          </a:lstStyle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321" y="2"/>
            <a:ext cx="2943596" cy="495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78" rIns="91558" bIns="45778" numCol="1" anchor="t" anchorCtr="0" compatLnSpc="1">
            <a:prstTxWarp prst="textNoShape">
              <a:avLst/>
            </a:prstTxWarp>
          </a:bodyPr>
          <a:lstStyle>
            <a:lvl1pPr algn="r" defTabSz="91582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2950"/>
            <a:ext cx="4954587" cy="3716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293" y="4705472"/>
            <a:ext cx="5435916" cy="44571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78" rIns="91558" bIns="4577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09356"/>
            <a:ext cx="2943597" cy="49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78" rIns="91558" bIns="45778" numCol="1" anchor="b" anchorCtr="0" compatLnSpc="1">
            <a:prstTxWarp prst="textNoShape">
              <a:avLst/>
            </a:prstTxWarp>
          </a:bodyPr>
          <a:lstStyle>
            <a:lvl1pPr algn="l" defTabSz="91582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321" y="9409356"/>
            <a:ext cx="2943596" cy="49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8" tIns="45778" rIns="91558" bIns="45778" numCol="1" anchor="b" anchorCtr="0" compatLnSpc="1">
            <a:prstTxWarp prst="textNoShape">
              <a:avLst/>
            </a:prstTxWarp>
          </a:bodyPr>
          <a:lstStyle>
            <a:lvl1pPr algn="r" defTabSz="915823">
              <a:defRPr sz="1200"/>
            </a:lvl1pPr>
          </a:lstStyle>
          <a:p>
            <a:pPr>
              <a:defRPr/>
            </a:pPr>
            <a:fld id="{9D65BAAD-3A88-4C8D-8469-E64C7F7F21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15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65 Medium" pitchFamily="34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65 Medium" pitchFamily="34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65 Medium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65 Medium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 65 Medium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0D1C8E-5BE9-42E4-94B2-24803EAC1E8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Notes Placeholder 2"/>
          <p:cNvSpPr>
            <a:spLocks noGrp="1"/>
          </p:cNvSpPr>
          <p:nvPr>
            <p:ph type="body" idx="3"/>
          </p:nvPr>
        </p:nvSpPr>
        <p:spPr>
          <a:noFill/>
          <a:ln/>
        </p:spPr>
        <p:txBody>
          <a:bodyPr/>
          <a:lstStyle/>
          <a:p>
            <a:endParaRPr lang="en-GB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From a formerly</a:t>
            </a:r>
            <a:r>
              <a:rPr lang="en-GB" baseline="0" dirty="0" smtClean="0"/>
              <a:t> highly centralized system, responsibilities for education were shifted quickly to the municipal level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The municipalities received block grants, in no way earmarked for education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A system of assessment was introduced to inform municipalities of education performance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aseline="0" dirty="0" smtClean="0"/>
              <a:t>while sanctions were kept at a minimum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65BAAD-3A88-4C8D-8469-E64C7F7F21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44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Lack</a:t>
            </a:r>
            <a:r>
              <a:rPr lang="en-US" baseline="0" dirty="0" smtClean="0"/>
              <a:t> of systematic vision: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The quick shift in responsibilities meant that municipalities were unclear of what they were expected to do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r>
              <a:rPr lang="en-US" baseline="0" dirty="0" smtClean="0"/>
              <a:t>Capacity challenges for governance: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dirty="0" smtClean="0"/>
              <a:t>The central level didn't</a:t>
            </a:r>
            <a:r>
              <a:rPr lang="en-US" baseline="0" dirty="0" smtClean="0"/>
              <a:t> want to interfere with municipal autonomy and abstained form providing frameworks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Particularly small municipalities lacked sufficient capacity internally to accommodate the new responsibilities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r>
              <a:rPr lang="en-US" baseline="0" dirty="0" smtClean="0"/>
              <a:t>Mismatch between powers and responsibilities: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dirty="0" smtClean="0"/>
              <a:t>Devolution means</a:t>
            </a:r>
            <a:r>
              <a:rPr lang="en-US" baseline="0" dirty="0" smtClean="0"/>
              <a:t> few tools for central authorities to </a:t>
            </a:r>
            <a:r>
              <a:rPr lang="en-US" baseline="0" dirty="0" err="1" smtClean="0"/>
              <a:t>incentivise</a:t>
            </a:r>
            <a:r>
              <a:rPr lang="en-US" baseline="0" dirty="0" smtClean="0"/>
              <a:t> compliance with national goals. (Cf. especially the use of block grants rather than target funds.)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At local level, funds are often attributed on the basis of tradition, rather than on a clear understanding of actual needs - Despite the availability of data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TRANSITION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In terms of recommendations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FA7E-5512-4799-92E7-AB19FAE26D0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Increase</a:t>
            </a:r>
            <a:r>
              <a:rPr lang="en-US" baseline="0" dirty="0" smtClean="0"/>
              <a:t> local accountability: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Decision-making must take account of research, data, and expert guidance.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There is a need for more involvement of parents, as well as the community and citizen more broadly, to push education as a main issue.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r>
              <a:rPr lang="en-US" baseline="0" dirty="0" smtClean="0"/>
              <a:t>Build local capacity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Central authorities can provide more guidance on priority setting, and provide extra help to smaller municipalities.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They can also facilitate inter-municipal collaboration, exchange of best-practice, and assistance to pool both skills and costs.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Strengthen</a:t>
            </a:r>
            <a:r>
              <a:rPr lang="en-US" baseline="0" dirty="0" smtClean="0"/>
              <a:t> systemic strategic vision: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Central authorities can encourage municipalities to develop long-term thinking through workshop and discussions </a:t>
            </a:r>
          </a:p>
          <a:p>
            <a:pPr marL="171193" indent="-171193">
              <a:buFont typeface="Arial" panose="020B0604020202020204" pitchFamily="34" charset="0"/>
              <a:buChar char="•"/>
            </a:pPr>
            <a:r>
              <a:rPr lang="en-US" baseline="0" dirty="0" smtClean="0"/>
              <a:t>They can also use ear-marked funds to protect education, keeping the output-focus of the grant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TRANSITION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This is just one example – all of our case studies and working papers that discuss these topics can be found on our website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I’ll finish with our main findings that emerged from all of our work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FA7E-5512-4799-92E7-AB19FAE26D0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Federal or unitary, centralized or decentralised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65BAAD-3A88-4C8D-8469-E64C7F7F21E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492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The central level remains very important</a:t>
            </a:r>
            <a:br>
              <a:rPr lang="en-GB" b="1" dirty="0"/>
            </a:br>
            <a:r>
              <a:rPr lang="en-GB" dirty="0"/>
              <a:t>(even in decentralised systems) in triggering and steering education reform through strategic vision, clear guidelines and feedback.</a:t>
            </a:r>
          </a:p>
          <a:p>
            <a:r>
              <a:rPr lang="en-GB" b="1" dirty="0"/>
              <a:t>There are systemic weaknesses in capacity </a:t>
            </a:r>
            <a:r>
              <a:rPr lang="en-GB" dirty="0"/>
              <a:t>throughout most educational systems which contribute to today’s governance challenges.</a:t>
            </a:r>
          </a:p>
          <a:p>
            <a:r>
              <a:rPr lang="en-GB" b="1" dirty="0"/>
              <a:t>Importance of key principles </a:t>
            </a:r>
            <a:r>
              <a:rPr lang="en-GB" dirty="0"/>
              <a:t>for system governance (not just agreement on where to go, but </a:t>
            </a:r>
            <a:r>
              <a:rPr lang="en-GB" i="1" dirty="0"/>
              <a:t>how to get there</a:t>
            </a:r>
            <a:r>
              <a:rPr lang="en-GB" dirty="0"/>
              <a:t>).</a:t>
            </a:r>
            <a:endParaRPr lang="en-US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65BAAD-3A88-4C8D-8469-E64C7F7F21E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3739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GB" sz="1400" dirty="0"/>
          </a:p>
          <a:p>
            <a:pPr>
              <a:lnSpc>
                <a:spcPct val="90000"/>
              </a:lnSpc>
            </a:pPr>
            <a:endParaRPr lang="en-GB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F6517F-CD04-4998-BE42-6CF1AAE08DDC}" type="slidenum">
              <a:rPr lang="en-US"/>
              <a:pPr/>
              <a:t>15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171450" marR="0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b="0" dirty="0" smtClean="0"/>
              <a:t>Multilevel system</a:t>
            </a:r>
            <a:r>
              <a:rPr lang="en-GB" b="0" baseline="0" dirty="0" smtClean="0"/>
              <a:t> as Brazil is one</a:t>
            </a:r>
          </a:p>
          <a:p>
            <a:pPr eaLnBrk="1" hangingPunct="1"/>
            <a:endParaRPr lang="en-GB" i="0" dirty="0" smtClean="0"/>
          </a:p>
          <a:p>
            <a:pPr eaLnBrk="1" hangingPunct="1"/>
            <a:r>
              <a:rPr lang="en-GB" i="0" dirty="0" smtClean="0"/>
              <a:t>TRANSITION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smtClean="0"/>
              <a:t>Complexity theory is one of the frameworks we 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b="0" dirty="0" smtClean="0"/>
              <a:t>This is true for education as much as for other policy areas</a:t>
            </a:r>
          </a:p>
          <a:p>
            <a:endParaRPr lang="en-GB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541DB84-98B8-4248-B9C2-C03DF6BC06A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 smtClean="0"/>
              <a:t>Some problems</a:t>
            </a:r>
            <a:r>
              <a:rPr lang="en-GB" b="0" baseline="0" dirty="0" smtClean="0"/>
              <a:t> are simple - what all countries struggle with are the complex problems. </a:t>
            </a:r>
          </a:p>
          <a:p>
            <a:r>
              <a:rPr lang="en-GB" b="0" baseline="0" dirty="0" smtClean="0"/>
              <a:t>In the realm of complex problems the </a:t>
            </a:r>
            <a:r>
              <a:rPr lang="en-GB" b="0" dirty="0" smtClean="0"/>
              <a:t>traditional policy cycle does not capture the realities of public policy</a:t>
            </a:r>
          </a:p>
          <a:p>
            <a:r>
              <a:rPr lang="en-GB" b="0" dirty="0" smtClean="0"/>
              <a:t>How are complex problems unique?</a:t>
            </a:r>
          </a:p>
          <a:p>
            <a:r>
              <a:rPr lang="en-GB" b="0" dirty="0" smtClean="0"/>
              <a:t>Governance</a:t>
            </a:r>
            <a:r>
              <a:rPr lang="en-GB" b="0" baseline="0" dirty="0" smtClean="0"/>
              <a:t> often follows a complicated approach for complex problems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65BAAD-3A88-4C8D-8469-E64C7F7F21E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51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31" indent="-171431">
              <a:buFont typeface="Arial" panose="020B0604020202020204" pitchFamily="34" charset="0"/>
              <a:buChar char="•"/>
            </a:pPr>
            <a:r>
              <a:rPr lang="en-GB" dirty="0" smtClean="0"/>
              <a:t>Through our work with countries,</a:t>
            </a:r>
            <a:r>
              <a:rPr lang="en-GB" baseline="0" dirty="0" smtClean="0"/>
              <a:t> three main themes emerged: …</a:t>
            </a:r>
            <a:endParaRPr lang="en-GB" dirty="0" smtClean="0"/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GB" dirty="0" smtClean="0"/>
              <a:t>I will go over each in turn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65BAAD-3A88-4C8D-8469-E64C7F7F21E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0952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In decentralized systems, other forms of accountability take a greater role, as traditional hierarchical control is ineffective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Challenges</a:t>
            </a:r>
          </a:p>
          <a:p>
            <a:pPr marL="171382" lvl="0" indent="-171431">
              <a:buFont typeface="Arial" panose="020B0604020202020204" pitchFamily="34" charset="0"/>
              <a:buChar char="•"/>
            </a:pPr>
            <a:r>
              <a:rPr lang="en-GB" dirty="0" smtClean="0">
                <a:latin typeface="Helvetica 65 Medium" pitchFamily="34" charset="0"/>
                <a:cs typeface="Arial" charset="0"/>
              </a:rPr>
              <a:t>Who </a:t>
            </a:r>
            <a:r>
              <a:rPr lang="en-GB" dirty="0">
                <a:latin typeface="Helvetica 65 Medium" pitchFamily="34" charset="0"/>
                <a:cs typeface="Arial" charset="0"/>
              </a:rPr>
              <a:t>is being held accountable and what for?</a:t>
            </a:r>
            <a:endParaRPr lang="en-US" dirty="0">
              <a:latin typeface="Helvetica 65 Medium" pitchFamily="34" charset="0"/>
              <a:cs typeface="Arial" charset="0"/>
            </a:endParaRPr>
          </a:p>
          <a:p>
            <a:pPr marL="171382" lvl="0" indent="-171431">
              <a:buFont typeface="Arial" panose="020B0604020202020204" pitchFamily="34" charset="0"/>
              <a:buChar char="•"/>
            </a:pPr>
            <a:r>
              <a:rPr lang="en-GB" dirty="0">
                <a:latin typeface="Helvetica 65 Medium" pitchFamily="34" charset="0"/>
                <a:cs typeface="Arial" charset="0"/>
              </a:rPr>
              <a:t>Is it used to punish, or to improve? Who should be involved?</a:t>
            </a:r>
          </a:p>
          <a:p>
            <a:pPr marL="171382" lvl="0" indent="-171431">
              <a:buFont typeface="Arial" panose="020B0604020202020204" pitchFamily="34" charset="0"/>
              <a:buChar char="•"/>
            </a:pPr>
            <a:r>
              <a:rPr lang="en-GB" dirty="0" smtClean="0">
                <a:latin typeface="Helvetica 65 Medium" pitchFamily="34" charset="0"/>
                <a:cs typeface="Arial" charset="0"/>
              </a:rPr>
              <a:t>Legitimacy</a:t>
            </a:r>
            <a:r>
              <a:rPr lang="en-GB" baseline="0" dirty="0" smtClean="0">
                <a:latin typeface="Helvetica 65 Medium" pitchFamily="34" charset="0"/>
                <a:cs typeface="Arial" charset="0"/>
              </a:rPr>
              <a:t>: with more dynamic relationships and outside hierarchical control, accountability has greater need for legitimacy</a:t>
            </a:r>
            <a:endParaRPr lang="en-GB" dirty="0" smtClean="0">
              <a:latin typeface="Helvetica 65 Medium" pitchFamily="34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FA7E-5512-4799-92E7-AB19FAE26D0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GB" b="1" dirty="0" smtClean="0"/>
              <a:t>Moving </a:t>
            </a:r>
            <a:r>
              <a:rPr lang="en-GB" b="1" dirty="0"/>
              <a:t>beyond control as accountability: </a:t>
            </a:r>
            <a:r>
              <a:rPr lang="en-GB" b="1" dirty="0" smtClean="0"/>
              <a:t>trust</a:t>
            </a:r>
            <a:endParaRPr lang="en-US" dirty="0"/>
          </a:p>
          <a:p>
            <a:pPr lvl="0"/>
            <a:r>
              <a:rPr lang="en-GB" dirty="0" smtClean="0"/>
              <a:t>Trust </a:t>
            </a:r>
            <a:r>
              <a:rPr lang="en-GB" dirty="0"/>
              <a:t>as a basis for legitimate governance structures</a:t>
            </a:r>
            <a:endParaRPr lang="en-US" dirty="0"/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GB" dirty="0" smtClean="0"/>
              <a:t>Trust</a:t>
            </a:r>
            <a:r>
              <a:rPr lang="en-GB" dirty="0"/>
              <a:t>: more control, less </a:t>
            </a:r>
            <a:r>
              <a:rPr lang="en-GB" dirty="0" smtClean="0"/>
              <a:t>trust – less trust shuts the door on more dynamic forms of accountability</a:t>
            </a:r>
            <a:endParaRPr lang="en-GB" dirty="0"/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GB" dirty="0"/>
              <a:t>Innovation and risk management</a:t>
            </a:r>
          </a:p>
          <a:p>
            <a:endParaRPr lang="en-GB" dirty="0" smtClean="0"/>
          </a:p>
          <a:p>
            <a:pPr lvl="0"/>
            <a:r>
              <a:rPr lang="en-GB" b="1" dirty="0" smtClean="0">
                <a:latin typeface="Helvetica 65 Medium" pitchFamily="34" charset="0"/>
                <a:cs typeface="Arial" charset="0"/>
              </a:rPr>
              <a:t>What is the right system of accountability?</a:t>
            </a:r>
            <a:endParaRPr lang="en-US" dirty="0" smtClean="0">
              <a:latin typeface="Helvetica 65 Medium" pitchFamily="34" charset="0"/>
              <a:cs typeface="Arial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>
                <a:latin typeface="Helvetica 65 Medium" pitchFamily="34" charset="0"/>
                <a:cs typeface="Arial" charset="0"/>
              </a:rPr>
              <a:t>Perspective:</a:t>
            </a:r>
            <a:r>
              <a:rPr lang="en-GB" baseline="0" dirty="0" smtClean="0">
                <a:latin typeface="Helvetica 65 Medium" pitchFamily="34" charset="0"/>
                <a:cs typeface="Arial" charset="0"/>
              </a:rPr>
              <a:t> </a:t>
            </a:r>
            <a:r>
              <a:rPr lang="en-GB" dirty="0" smtClean="0">
                <a:latin typeface="Helvetica 65 Medium" pitchFamily="34" charset="0"/>
                <a:cs typeface="Arial" charset="0"/>
              </a:rPr>
              <a:t>“Only a strong vertical accountability system can serve the purpose of accountability (i.e., the efficient use of state resources to deliver education services).”</a:t>
            </a:r>
            <a:endParaRPr lang="en-US" dirty="0" smtClean="0">
              <a:latin typeface="Helvetica 65 Medium" pitchFamily="34" charset="0"/>
              <a:cs typeface="Arial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>
                <a:latin typeface="Helvetica 65 Medium" pitchFamily="34" charset="0"/>
                <a:cs typeface="Arial" charset="0"/>
              </a:rPr>
              <a:t>In complex systems with diversified structures and new stakeholders, it could be beneficial to complement hierarchical accountability structures by stakeholder accountability “telling the story behind the numbers”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>
                <a:latin typeface="Helvetica 65 Medium" pitchFamily="34" charset="0"/>
                <a:cs typeface="Arial" charset="0"/>
              </a:rPr>
              <a:t>Example education:</a:t>
            </a:r>
            <a:r>
              <a:rPr lang="en-GB" baseline="0" dirty="0" smtClean="0">
                <a:latin typeface="Helvetica 65 Medium" pitchFamily="34" charset="0"/>
                <a:cs typeface="Arial" charset="0"/>
              </a:rPr>
              <a:t> </a:t>
            </a:r>
            <a:r>
              <a:rPr lang="en-GB" dirty="0" smtClean="0">
                <a:latin typeface="Helvetica 65 Medium" pitchFamily="34" charset="0"/>
                <a:cs typeface="Arial" charset="0"/>
              </a:rPr>
              <a:t>comprehensive perspective on the system and school performance, linking education with wider policy goals like social inclusion</a:t>
            </a:r>
            <a:endParaRPr lang="en-GB" dirty="0" smtClean="0"/>
          </a:p>
          <a:p>
            <a:pPr lvl="0"/>
            <a:endParaRPr lang="en-GB" dirty="0" smtClean="0"/>
          </a:p>
          <a:p>
            <a:pPr lvl="0"/>
            <a:r>
              <a:rPr lang="en-GB" dirty="0" smtClean="0"/>
              <a:t>------------------------------------</a:t>
            </a:r>
          </a:p>
          <a:p>
            <a:pPr lvl="0"/>
            <a:r>
              <a:rPr lang="en-GB" dirty="0" smtClean="0"/>
              <a:t>Education example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In Israel</a:t>
            </a:r>
            <a:r>
              <a:rPr lang="en-GB" baseline="0" dirty="0" smtClean="0"/>
              <a:t> schools had serious issues with parents picking up their children late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Schools started to fine parents if they were late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dirty="0" smtClean="0"/>
              <a:t>This</a:t>
            </a:r>
            <a:r>
              <a:rPr lang="en-GB" baseline="0" dirty="0" smtClean="0"/>
              <a:t> led to the contrary effect that parents came even later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GB" dirty="0" smtClean="0"/>
              <a:t>“Hey I’m paying for this so I’ll be as late as I want”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GB" dirty="0" smtClean="0"/>
              <a:t>To effectively involve</a:t>
            </a:r>
            <a:r>
              <a:rPr lang="en-GB" baseline="0" dirty="0" smtClean="0"/>
              <a:t> stakeholders in the accountability system, </a:t>
            </a:r>
            <a:r>
              <a:rPr lang="en-GB" dirty="0" smtClean="0"/>
              <a:t>they need to feel responsible for the outcome of the system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GB" dirty="0" smtClean="0"/>
              <a:t>Be careful with the commodification of stakeholder relations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Helvetica 65 Medium" pitchFamily="34" charset="0"/>
                <a:ea typeface="+mn-ea"/>
                <a:cs typeface="Arial" charset="0"/>
              </a:rPr>
              <a:t>------------------------------------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1200" kern="1200" dirty="0" smtClean="0">
              <a:solidFill>
                <a:schemeClr val="tx1"/>
              </a:solidFill>
              <a:latin typeface="Helvetica 65 Medium" pitchFamily="34" charset="0"/>
              <a:ea typeface="+mn-ea"/>
              <a:cs typeface="Arial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Helvetica 65 Medium" pitchFamily="34" charset="0"/>
                <a:ea typeface="+mn-ea"/>
                <a:cs typeface="Arial" charset="0"/>
              </a:rPr>
              <a:t>TRANSITION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Helvetica 65 Medium" pitchFamily="34" charset="0"/>
                <a:ea typeface="+mn-ea"/>
                <a:cs typeface="Arial" charset="0"/>
              </a:rPr>
              <a:t>Our second theme is capacity building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FA7E-5512-4799-92E7-AB19FAE26D0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key </a:t>
            </a:r>
            <a:r>
              <a:rPr lang="en-US" dirty="0"/>
              <a:t>element of successful policy reform is ensuring that local stakeholders have sufficient capacity to fulfill new roles. </a:t>
            </a:r>
            <a:endParaRPr lang="en-US" dirty="0" smtClean="0"/>
          </a:p>
          <a:p>
            <a:pPr marL="171450" indent="-171450" defTabSz="91430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adequate </a:t>
            </a:r>
            <a:r>
              <a:rPr lang="en-US" dirty="0"/>
              <a:t>knowledge of policy goals and consequences, </a:t>
            </a:r>
            <a:endParaRPr lang="en-US" dirty="0" smtClean="0"/>
          </a:p>
          <a:p>
            <a:pPr marL="171450" indent="-171450" defTabSz="91430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As</a:t>
            </a:r>
            <a:r>
              <a:rPr lang="en-US" baseline="0" dirty="0" smtClean="0"/>
              <a:t> well as </a:t>
            </a:r>
            <a:r>
              <a:rPr lang="en-US" dirty="0" smtClean="0"/>
              <a:t>tools </a:t>
            </a:r>
            <a:r>
              <a:rPr lang="en-US" dirty="0"/>
              <a:t>to implement </a:t>
            </a:r>
            <a:r>
              <a:rPr lang="en-US" dirty="0" smtClean="0"/>
              <a:t>policies as </a:t>
            </a:r>
            <a:r>
              <a:rPr lang="en-US" dirty="0"/>
              <a:t>planned. </a:t>
            </a:r>
            <a:endParaRPr lang="en-US" dirty="0" smtClean="0"/>
          </a:p>
          <a:p>
            <a:pPr marL="171450" indent="-171450" defTabSz="914301"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Without </a:t>
            </a:r>
            <a:r>
              <a:rPr lang="en-US" dirty="0"/>
              <a:t>these, the best policy reform risks being </a:t>
            </a:r>
            <a:r>
              <a:rPr lang="en-US" dirty="0" smtClean="0"/>
              <a:t>derailed at the local level.</a:t>
            </a:r>
            <a:endParaRPr lang="en-US" dirty="0"/>
          </a:p>
          <a:p>
            <a:pPr defTabSz="914301">
              <a:defRPr/>
            </a:pPr>
            <a:endParaRPr lang="en-US" dirty="0" smtClean="0"/>
          </a:p>
          <a:p>
            <a:pPr marL="171431" indent="-171431">
              <a:buFont typeface="Arial" panose="020B0604020202020204" pitchFamily="34" charset="0"/>
              <a:buChar char="•"/>
            </a:pPr>
            <a:endParaRPr lang="fi-FI" b="0" baseline="0" dirty="0" smtClean="0"/>
          </a:p>
          <a:p>
            <a:pPr defTabSz="914301">
              <a:defRPr/>
            </a:pPr>
            <a:r>
              <a:rPr lang="en-GB" dirty="0" smtClean="0"/>
              <a:t>Change management</a:t>
            </a:r>
          </a:p>
          <a:p>
            <a:pPr marL="171450" indent="-171450" defTabSz="914301">
              <a:buFont typeface="Arial" panose="020B0604020202020204" pitchFamily="34" charset="0"/>
              <a:buChar char="•"/>
              <a:defRPr/>
            </a:pPr>
            <a:r>
              <a:rPr lang="fi-FI" b="0" dirty="0" err="1" smtClean="0"/>
              <a:t>Capacity</a:t>
            </a:r>
            <a:r>
              <a:rPr lang="fi-FI" b="0" dirty="0" smtClean="0"/>
              <a:t> </a:t>
            </a:r>
            <a:r>
              <a:rPr lang="fi-FI" b="0" dirty="0" err="1" smtClean="0"/>
              <a:t>building</a:t>
            </a:r>
            <a:r>
              <a:rPr lang="fi-FI" b="0" dirty="0" smtClean="0"/>
              <a:t> </a:t>
            </a:r>
            <a:r>
              <a:rPr lang="fi-FI" b="0" dirty="0" err="1" smtClean="0"/>
              <a:t>not</a:t>
            </a:r>
            <a:r>
              <a:rPr lang="fi-FI" b="0" dirty="0" smtClean="0"/>
              <a:t> a </a:t>
            </a:r>
            <a:r>
              <a:rPr lang="fi-FI" b="0" dirty="0" err="1" smtClean="0"/>
              <a:t>deficit</a:t>
            </a:r>
            <a:r>
              <a:rPr lang="fi-FI" b="0" dirty="0" smtClean="0"/>
              <a:t> </a:t>
            </a:r>
            <a:r>
              <a:rPr lang="fi-FI" b="0" dirty="0" err="1" smtClean="0"/>
              <a:t>model</a:t>
            </a:r>
            <a:r>
              <a:rPr lang="fi-FI" b="0" dirty="0" smtClean="0"/>
              <a:t> </a:t>
            </a:r>
          </a:p>
          <a:p>
            <a:pPr marL="171450" indent="-171450" defTabSz="914301">
              <a:buFont typeface="Arial" panose="020B0604020202020204" pitchFamily="34" charset="0"/>
              <a:buChar char="•"/>
              <a:defRPr/>
            </a:pPr>
            <a:r>
              <a:rPr lang="fi-FI" b="0" dirty="0" err="1" smtClean="0"/>
              <a:t>actors</a:t>
            </a:r>
            <a:r>
              <a:rPr lang="fi-FI" b="0" dirty="0" smtClean="0"/>
              <a:t> </a:t>
            </a:r>
            <a:r>
              <a:rPr lang="fi-FI" b="0" dirty="0" err="1" smtClean="0"/>
              <a:t>need</a:t>
            </a:r>
            <a:r>
              <a:rPr lang="fi-FI" b="0" dirty="0" smtClean="0"/>
              <a:t> to </a:t>
            </a:r>
            <a:r>
              <a:rPr lang="fi-FI" b="0" dirty="0" err="1" smtClean="0"/>
              <a:t>be</a:t>
            </a:r>
            <a:r>
              <a:rPr lang="fi-FI" b="0" dirty="0" smtClean="0"/>
              <a:t> </a:t>
            </a:r>
            <a:r>
              <a:rPr lang="fi-FI" b="0" dirty="0" err="1" smtClean="0"/>
              <a:t>incorporated</a:t>
            </a:r>
            <a:r>
              <a:rPr lang="fi-FI" b="0" dirty="0" smtClean="0"/>
              <a:t> in the </a:t>
            </a:r>
            <a:r>
              <a:rPr lang="fi-FI" b="0" dirty="0" err="1" smtClean="0"/>
              <a:t>process</a:t>
            </a:r>
            <a:r>
              <a:rPr lang="fi-FI" b="0" dirty="0" smtClean="0"/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b="0" dirty="0" err="1" smtClean="0"/>
              <a:t>Different</a:t>
            </a:r>
            <a:r>
              <a:rPr lang="fi-FI" b="0" dirty="0" smtClean="0"/>
              <a:t> </a:t>
            </a:r>
            <a:r>
              <a:rPr lang="fi-FI" b="0" dirty="0" err="1" smtClean="0"/>
              <a:t>needs</a:t>
            </a:r>
            <a:r>
              <a:rPr lang="fi-FI" b="0" dirty="0" smtClean="0"/>
              <a:t> </a:t>
            </a:r>
            <a:r>
              <a:rPr lang="fi-FI" b="0" dirty="0" err="1" smtClean="0"/>
              <a:t>among</a:t>
            </a:r>
            <a:r>
              <a:rPr lang="fi-FI" b="0" dirty="0" smtClean="0"/>
              <a:t> </a:t>
            </a:r>
            <a:r>
              <a:rPr lang="fi-FI" b="0" dirty="0" err="1" smtClean="0"/>
              <a:t>stakeholders</a:t>
            </a:r>
            <a:endParaRPr lang="fi-FI" b="0" dirty="0" smtClean="0"/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en-GB" dirty="0" smtClean="0"/>
              <a:t>Defining roles what is expected of whom,</a:t>
            </a:r>
            <a:r>
              <a:rPr lang="en-GB" baseline="0" dirty="0" smtClean="0"/>
              <a:t> o</a:t>
            </a:r>
            <a:r>
              <a:rPr lang="en-GB" dirty="0" smtClean="0"/>
              <a:t>wnership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171431" indent="-171431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dirty="0" smtClean="0"/>
              <a:t>TRANSITION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dirty="0" smtClean="0"/>
              <a:t>Knowledge production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fi-FI" b="0" dirty="0" err="1" smtClean="0"/>
              <a:t>Tyranny</a:t>
            </a:r>
            <a:r>
              <a:rPr lang="fi-FI" b="0" dirty="0" smtClean="0"/>
              <a:t> of common </a:t>
            </a:r>
            <a:r>
              <a:rPr lang="fi-FI" b="0" dirty="0" err="1" smtClean="0"/>
              <a:t>sense</a:t>
            </a:r>
            <a:endParaRPr lang="en-GB" b="0" dirty="0" smtClean="0"/>
          </a:p>
          <a:p>
            <a:pPr marL="171431" indent="-17143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65BAAD-3A88-4C8D-8469-E64C7F7F21E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841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Capacity building particularly on the local level</a:t>
            </a:r>
            <a:endParaRPr lang="fi-FI" b="0" dirty="0" smtClean="0"/>
          </a:p>
          <a:p>
            <a:endParaRPr lang="fi-FI" b="0" dirty="0" smtClean="0"/>
          </a:p>
          <a:p>
            <a:r>
              <a:rPr lang="fi-FI" b="0" dirty="0" smtClean="0"/>
              <a:t>Knowledge 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fi-FI" b="0" dirty="0" smtClean="0"/>
              <a:t>In decentralised </a:t>
            </a:r>
            <a:r>
              <a:rPr lang="fi-FI" b="0" dirty="0" err="1" smtClean="0"/>
              <a:t>systems</a:t>
            </a:r>
            <a:r>
              <a:rPr lang="fi-FI" b="0" dirty="0" smtClean="0"/>
              <a:t>, </a:t>
            </a:r>
            <a:r>
              <a:rPr lang="fi-FI" b="0" dirty="0" err="1" smtClean="0"/>
              <a:t>both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where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knowledge</a:t>
            </a:r>
            <a:r>
              <a:rPr lang="fi-FI" b="0" baseline="0" dirty="0" smtClean="0"/>
              <a:t> is </a:t>
            </a:r>
            <a:r>
              <a:rPr lang="fi-FI" b="0" baseline="0" dirty="0" err="1" smtClean="0"/>
              <a:t>produced</a:t>
            </a:r>
            <a:r>
              <a:rPr lang="fi-FI" b="0" baseline="0" dirty="0" smtClean="0"/>
              <a:t> and </a:t>
            </a:r>
            <a:r>
              <a:rPr lang="fi-FI" b="0" baseline="0" dirty="0" err="1" smtClean="0"/>
              <a:t>where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it</a:t>
            </a:r>
            <a:r>
              <a:rPr lang="fi-FI" b="0" baseline="0" dirty="0" smtClean="0"/>
              <a:t> is </a:t>
            </a:r>
            <a:r>
              <a:rPr lang="fi-FI" b="0" baseline="0" dirty="0" err="1" smtClean="0"/>
              <a:t>used</a:t>
            </a:r>
            <a:r>
              <a:rPr lang="fi-FI" b="0" baseline="0" dirty="0" smtClean="0"/>
              <a:t> is </a:t>
            </a:r>
            <a:r>
              <a:rPr lang="fi-FI" b="1" baseline="0" dirty="0" err="1" smtClean="0"/>
              <a:t>scattered</a:t>
            </a:r>
            <a:r>
              <a:rPr lang="fi-FI" b="1" baseline="0" dirty="0" smtClean="0"/>
              <a:t> </a:t>
            </a:r>
            <a:r>
              <a:rPr lang="fi-FI" b="1" baseline="0" dirty="0" err="1" smtClean="0"/>
              <a:t>across</a:t>
            </a:r>
            <a:r>
              <a:rPr lang="fi-FI" b="1" baseline="0" dirty="0" smtClean="0"/>
              <a:t> </a:t>
            </a:r>
            <a:r>
              <a:rPr lang="fi-FI" b="1" baseline="0" dirty="0" err="1" smtClean="0"/>
              <a:t>levels</a:t>
            </a:r>
            <a:r>
              <a:rPr lang="fi-FI" b="0" baseline="0" dirty="0" smtClean="0"/>
              <a:t>. </a:t>
            </a:r>
            <a:r>
              <a:rPr lang="fi-FI" b="0" baseline="0" dirty="0" err="1" smtClean="0"/>
              <a:t>This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requires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knowledge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sharing</a:t>
            </a:r>
            <a:r>
              <a:rPr lang="fi-FI" b="0" baseline="0" dirty="0" smtClean="0"/>
              <a:t> and </a:t>
            </a:r>
            <a:r>
              <a:rPr lang="fi-FI" b="0" baseline="0" dirty="0" err="1" smtClean="0"/>
              <a:t>cooperation</a:t>
            </a:r>
            <a:r>
              <a:rPr lang="fi-FI" b="0" baseline="0" dirty="0" smtClean="0"/>
              <a:t>.</a:t>
            </a:r>
          </a:p>
          <a:p>
            <a:pPr marL="171431" indent="-171431">
              <a:buFont typeface="Arial" panose="020B0604020202020204" pitchFamily="34" charset="0"/>
              <a:buChar char="•"/>
            </a:pPr>
            <a:r>
              <a:rPr lang="fi-FI" b="0" baseline="0" dirty="0" smtClean="0"/>
              <a:t>Knowledge </a:t>
            </a:r>
            <a:r>
              <a:rPr lang="fi-FI" b="0" baseline="0" dirty="0" err="1" smtClean="0"/>
              <a:t>sharing</a:t>
            </a:r>
            <a:r>
              <a:rPr lang="fi-FI" b="0" baseline="0" dirty="0" smtClean="0"/>
              <a:t> in </a:t>
            </a:r>
            <a:r>
              <a:rPr lang="fi-FI" b="0" baseline="0" dirty="0" err="1" smtClean="0"/>
              <a:t>itself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can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build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capacity</a:t>
            </a:r>
            <a:r>
              <a:rPr lang="fi-FI" b="0" baseline="0" dirty="0" smtClean="0"/>
              <a:t> and </a:t>
            </a:r>
            <a:r>
              <a:rPr lang="fi-FI" b="0" baseline="0" dirty="0" err="1" smtClean="0"/>
              <a:t>increase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trust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among</a:t>
            </a:r>
            <a:r>
              <a:rPr lang="fi-FI" b="0" baseline="0" dirty="0" smtClean="0"/>
              <a:t> </a:t>
            </a:r>
            <a:r>
              <a:rPr lang="fi-FI" b="0" baseline="0" dirty="0" err="1" smtClean="0"/>
              <a:t>stakeholders</a:t>
            </a:r>
            <a:endParaRPr lang="fi-FI" b="0" baseline="0" dirty="0" smtClean="0"/>
          </a:p>
          <a:p>
            <a:pPr lvl="0">
              <a:buFont typeface="Arial" pitchFamily="34" charset="0"/>
              <a:buNone/>
            </a:pPr>
            <a:endParaRPr lang="en-GB" b="1" dirty="0" smtClean="0"/>
          </a:p>
          <a:p>
            <a:pPr marL="171431" indent="-171431" defTabSz="897957">
              <a:buFont typeface="Arial" pitchFamily="34" charset="0"/>
              <a:buChar char="•"/>
              <a:defRPr/>
            </a:pPr>
            <a:r>
              <a:rPr lang="fi-FI" b="1" dirty="0" smtClean="0"/>
              <a:t>In </a:t>
            </a:r>
            <a:r>
              <a:rPr lang="fi-FI" b="1" dirty="0" err="1" smtClean="0"/>
              <a:t>education</a:t>
            </a:r>
            <a:r>
              <a:rPr lang="fi-FI" b="1" baseline="0" dirty="0" smtClean="0"/>
              <a:t> </a:t>
            </a:r>
            <a:r>
              <a:rPr lang="fi-FI" b="1" baseline="0" dirty="0" err="1" smtClean="0"/>
              <a:t>sometimes</a:t>
            </a:r>
            <a:r>
              <a:rPr lang="fi-FI" b="1" baseline="0" dirty="0" smtClean="0"/>
              <a:t> a </a:t>
            </a:r>
            <a:r>
              <a:rPr lang="fi-FI" b="1" baseline="0" dirty="0" err="1" smtClean="0"/>
              <a:t>tyranny</a:t>
            </a:r>
            <a:r>
              <a:rPr lang="fi-FI" b="1" baseline="0" dirty="0" smtClean="0"/>
              <a:t> of common </a:t>
            </a:r>
            <a:r>
              <a:rPr lang="fi-FI" b="1" baseline="0" dirty="0" err="1" smtClean="0"/>
              <a:t>sense</a:t>
            </a:r>
            <a:r>
              <a:rPr lang="fi-FI" b="1" baseline="0" dirty="0" smtClean="0"/>
              <a:t> is </a:t>
            </a:r>
            <a:r>
              <a:rPr lang="fi-FI" b="1" baseline="0" dirty="0" err="1" smtClean="0"/>
              <a:t>observed</a:t>
            </a:r>
            <a:endParaRPr lang="fi-FI" b="1" dirty="0" smtClean="0"/>
          </a:p>
          <a:p>
            <a:pPr marL="171431" indent="-171431" defTabSz="897957">
              <a:buFont typeface="Arial" pitchFamily="34" charset="0"/>
              <a:buChar char="•"/>
              <a:defRPr/>
            </a:pPr>
            <a:r>
              <a:rPr lang="fi-FI" b="1" dirty="0" err="1" smtClean="0"/>
              <a:t>Tyranny</a:t>
            </a:r>
            <a:r>
              <a:rPr lang="fi-FI" b="1" dirty="0" smtClean="0"/>
              <a:t> of common </a:t>
            </a:r>
            <a:r>
              <a:rPr lang="fi-FI" b="1" dirty="0" err="1" smtClean="0"/>
              <a:t>sense</a:t>
            </a:r>
            <a:r>
              <a:rPr lang="fi-FI" dirty="0" smtClean="0"/>
              <a:t>: </a:t>
            </a:r>
            <a:r>
              <a:rPr lang="en-GB" dirty="0" smtClean="0"/>
              <a:t>no access to information, no capacities of using the provided information, teachers working on beliefs and myths, policy implementations based on beliefs and myths (no evidence-based background, because no access to information and no capacities to use it even if access). Ties closely to accountability and a culture of</a:t>
            </a:r>
            <a:r>
              <a:rPr lang="en-GB" baseline="0" dirty="0" smtClean="0"/>
              <a:t> assessment. </a:t>
            </a:r>
            <a:r>
              <a:rPr lang="en-GB" baseline="0" dirty="0" smtClean="0">
                <a:sym typeface="Wingdings" panose="05000000000000000000" pitchFamily="2" charset="2"/>
              </a:rPr>
              <a:t> Swedish case study</a:t>
            </a:r>
          </a:p>
          <a:p>
            <a:pPr marL="171431" indent="-171431" defTabSz="897957">
              <a:buFont typeface="Arial" pitchFamily="34" charset="0"/>
              <a:buChar char="•"/>
              <a:defRPr/>
            </a:pPr>
            <a:endParaRPr lang="en-GB" baseline="0" dirty="0" smtClean="0">
              <a:sym typeface="Wingdings" panose="05000000000000000000" pitchFamily="2" charset="2"/>
            </a:endParaRPr>
          </a:p>
          <a:p>
            <a:pPr marL="0" indent="0" defTabSz="897957">
              <a:buFont typeface="Arial" pitchFamily="34" charset="0"/>
              <a:buNone/>
              <a:defRPr/>
            </a:pPr>
            <a:r>
              <a:rPr lang="en-GB" baseline="0" dirty="0" smtClean="0">
                <a:sym typeface="Wingdings" panose="05000000000000000000" pitchFamily="2" charset="2"/>
              </a:rPr>
              <a:t>TRANSITION</a:t>
            </a:r>
          </a:p>
          <a:p>
            <a:pPr marL="0" indent="0" defTabSz="897957">
              <a:buFont typeface="Arial" pitchFamily="34" charset="0"/>
              <a:buNone/>
              <a:defRPr/>
            </a:pPr>
            <a:r>
              <a:rPr lang="en-GB" baseline="0" dirty="0" smtClean="0">
                <a:sym typeface="Wingdings" panose="05000000000000000000" pitchFamily="2" charset="2"/>
              </a:rPr>
              <a:t>Our third and last theme is Strategic Thinking</a:t>
            </a:r>
            <a:endParaRPr lang="en-GB" dirty="0" smtClean="0"/>
          </a:p>
          <a:p>
            <a:pPr marL="171431" indent="-171431">
              <a:buFont typeface="Arial" panose="020B0604020202020204" pitchFamily="34" charset="0"/>
              <a:buChar char="•"/>
            </a:pPr>
            <a:endParaRPr lang="fi-FI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FA7E-5512-4799-92E7-AB19FAE26D0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Strategic thinking is needed to know where to go and how to get there while continually adapting to changing context</a:t>
            </a:r>
            <a:endParaRPr lang="en-US" dirty="0" smtClean="0"/>
          </a:p>
          <a:p>
            <a:pPr lvl="0"/>
            <a:endParaRPr lang="en-US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Decentralization and increasing autonomy</a:t>
            </a:r>
            <a:r>
              <a:rPr lang="en-US" baseline="0" dirty="0" smtClean="0"/>
              <a:t> increase the</a:t>
            </a:r>
            <a:r>
              <a:rPr lang="en-US" dirty="0" smtClean="0"/>
              <a:t> </a:t>
            </a:r>
            <a:r>
              <a:rPr lang="en-US" dirty="0"/>
              <a:t>need for strategic thinking at the local level </a:t>
            </a:r>
            <a:endParaRPr lang="en-US" dirty="0" smtClean="0"/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 smtClean="0"/>
              <a:t>At </a:t>
            </a:r>
            <a:r>
              <a:rPr lang="en-US" dirty="0"/>
              <a:t>the same time there are serious problems with the capacity for such strategic thinking especially outside larger cities. </a:t>
            </a:r>
            <a:endParaRPr lang="en-US" dirty="0" smtClean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 smtClean="0"/>
              <a:t>The central level has an important role to play in supporting strategic thinking at the local level: capacity building, providing information and offering frameworks.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Strategic thinking needs to be a practice – continually anticipating and adapting to changes while keeping goals in mind and how to get there. This includes futures thinking</a:t>
            </a:r>
            <a:r>
              <a:rPr lang="en-US" baseline="0" dirty="0" smtClean="0"/>
              <a:t> but is distinctively different from long-term planning which attempts to anticipate future developments in full.</a:t>
            </a:r>
          </a:p>
          <a:p>
            <a:pPr lvl="0"/>
            <a:endParaRPr lang="en-US" baseline="0" dirty="0" smtClean="0"/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TRANSITION</a:t>
            </a:r>
          </a:p>
          <a:p>
            <a:pPr lvl="0"/>
            <a:endParaRPr lang="en-US" baseline="0" dirty="0" smtClean="0"/>
          </a:p>
          <a:p>
            <a:pPr lvl="0"/>
            <a:r>
              <a:rPr lang="en-US" baseline="0" dirty="0" smtClean="0"/>
              <a:t>I will give an example that touches on all three of these themes: Decentralization of Education to the municipal level in Sweden</a:t>
            </a:r>
          </a:p>
          <a:p>
            <a:pPr lvl="0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41FA7E-5512-4799-92E7-AB19FAE26D0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Brazil TCU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ERI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4638" y="1298575"/>
            <a:ext cx="1731962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9" descr="OECD_285_50K_100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7475" y="117475"/>
            <a:ext cx="85407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name_EN_25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2988" y="692150"/>
            <a:ext cx="22367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0" y="6149975"/>
            <a:ext cx="6643688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defRPr/>
            </a:pPr>
            <a:r>
              <a:rPr lang="fr-FR">
                <a:solidFill>
                  <a:srgbClr val="2461AA"/>
                </a:solidFill>
              </a:rPr>
              <a:t>Centre for Educational Research and Innovation (CERI)</a:t>
            </a:r>
            <a:endParaRPr lang="en-US">
              <a:solidFill>
                <a:srgbClr val="2461AA"/>
              </a:solidFill>
            </a:endParaRPr>
          </a:p>
          <a:p>
            <a:pPr>
              <a:defRPr/>
            </a:pPr>
            <a:endParaRPr lang="en-US"/>
          </a:p>
        </p:txBody>
      </p:sp>
      <p:sp>
        <p:nvSpPr>
          <p:cNvPr id="4433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341438"/>
            <a:ext cx="5184775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433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19475" y="2900363"/>
            <a:ext cx="485775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001000" y="6143625"/>
            <a:ext cx="82708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7DBA0-F930-424A-9871-D78007D0B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57151-0C43-4AFC-B5DE-980E5A22B1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34B1-03C9-4B86-B399-7DACA99C0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648AA-D819-4ACC-A230-6ACA89755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Presentation title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 smtClean="0"/>
              <a:t>Click to </a:t>
            </a:r>
            <a:r>
              <a:rPr kumimoji="0" lang="fr-FR" dirty="0" err="1" smtClean="0"/>
              <a:t>edit</a:t>
            </a:r>
            <a:r>
              <a:rPr kumimoji="0" lang="fr-FR" dirty="0" smtClean="0"/>
              <a:t> </a:t>
            </a:r>
            <a:r>
              <a:rPr kumimoji="0" lang="fr-FR" dirty="0" err="1" smtClean="0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fr-FR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endParaRPr lang="fr-FR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fld id="{0145341A-38AE-483C-B4A5-FDC522834447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Section Header title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pPr>
              <a:defRPr/>
            </a:pPr>
            <a:fld id="{C8B9C337-C1F3-402B-A8BD-C2325AA371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29BB9-D6BE-4C3A-9498-74687B207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600200"/>
            <a:ext cx="40322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00200"/>
            <a:ext cx="403383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08796-4F57-4D19-94C4-605B8F87FA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45E7D-DF3D-4340-9D91-0FA6E31B1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90FA2-C529-45CE-BE22-C2C502C4C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405C97-8E2B-4E4B-8650-324926913A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5CC9F-B92F-467B-B575-A0243F3F1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3157E0-37BF-4D44-AB1F-C4EF7EB599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emf"/><Relationship Id="rId5" Type="http://schemas.openxmlformats.org/officeDocument/2006/relationships/image" Target="../media/image5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600200"/>
            <a:ext cx="8218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9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9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156325" y="6237288"/>
            <a:ext cx="1152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9C337-C1F3-402B-A8BD-C2325AA371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OECD_285_50K_100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14300" y="115888"/>
            <a:ext cx="569913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0" r:id="rId1"/>
    <p:sldLayoutId id="2147484031" r:id="rId2"/>
    <p:sldLayoutId id="2147484020" r:id="rId3"/>
    <p:sldLayoutId id="2147484021" r:id="rId4"/>
    <p:sldLayoutId id="2147484022" r:id="rId5"/>
    <p:sldLayoutId id="2147484023" r:id="rId6"/>
    <p:sldLayoutId id="2147484024" r:id="rId7"/>
    <p:sldLayoutId id="2147484025" r:id="rId8"/>
    <p:sldLayoutId id="2147484026" r:id="rId9"/>
    <p:sldLayoutId id="2147484027" r:id="rId10"/>
    <p:sldLayoutId id="2147484028" r:id="rId11"/>
    <p:sldLayoutId id="2147484029" r:id="rId12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2"/>
          </a:solidFill>
          <a:latin typeface="Helvetic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73C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73CF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73CF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73CF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73C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Slide title</a:t>
            </a:r>
            <a:br>
              <a:rPr lang="en-US" dirty="0" smtClean="0"/>
            </a:br>
            <a:r>
              <a:rPr lang="en-US" dirty="0" smtClean="0"/>
              <a:t>Slide title can be extended to two lines</a:t>
            </a:r>
            <a:endParaRPr lang="en-US" dirty="0"/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C8B9C337-C1F3-402B-A8BD-C2325AA371C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776" y="4365104"/>
            <a:ext cx="5410200" cy="1374735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Florian Köster</a:t>
            </a:r>
          </a:p>
          <a:p>
            <a:pPr algn="ctr" eaLnBrk="1" hangingPunct="1"/>
            <a:endParaRPr lang="en-US" sz="2400" b="1" dirty="0" smtClean="0"/>
          </a:p>
          <a:p>
            <a:pPr eaLnBrk="1" hangingPunct="1"/>
            <a:endParaRPr lang="en-US" sz="1800" b="1" dirty="0" smtClean="0"/>
          </a:p>
          <a:p>
            <a:pPr eaLnBrk="1" hangingPunct="1"/>
            <a:r>
              <a:rPr lang="en-GB" b="1" dirty="0" smtClean="0"/>
              <a:t>4 November 2015</a:t>
            </a:r>
          </a:p>
          <a:p>
            <a:pPr eaLnBrk="1" hangingPunct="1"/>
            <a:r>
              <a:rPr lang="en-GB" b="1" dirty="0" smtClean="0"/>
              <a:t>Brasilia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83768" y="980728"/>
            <a:ext cx="51125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4000" b="1" dirty="0" smtClean="0">
                <a:solidFill>
                  <a:schemeClr val="bg1"/>
                </a:solidFill>
                <a:cs typeface="Aharoni" pitchFamily="2" charset="-79"/>
              </a:rPr>
              <a:t>Governing Complex Education Systems</a:t>
            </a:r>
            <a:endParaRPr lang="en-US" sz="4000" b="1" dirty="0">
              <a:solidFill>
                <a:schemeClr val="bg1"/>
              </a:solidFill>
              <a:cs typeface="Aharoni" pitchFamily="2" charset="-79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55976" y="1602000"/>
            <a:ext cx="4608512" cy="45252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GB" dirty="0" smtClean="0"/>
              <a:t>Decentralisation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>reforms in Sweden</a:t>
            </a:r>
            <a:br>
              <a:rPr lang="en-GB" dirty="0"/>
            </a:br>
            <a:r>
              <a:rPr lang="en-GB" dirty="0" smtClean="0"/>
              <a:t>since the 1990s</a:t>
            </a:r>
          </a:p>
          <a:p>
            <a:pPr>
              <a:spcBef>
                <a:spcPts val="0"/>
              </a:spcBef>
            </a:pPr>
            <a:r>
              <a:rPr lang="en-GB" dirty="0" smtClean="0"/>
              <a:t>Shifted virtually all responsibilities to municipalities</a:t>
            </a:r>
            <a:endParaRPr lang="en-GB" dirty="0"/>
          </a:p>
          <a:p>
            <a:pPr>
              <a:spcBef>
                <a:spcPts val="0"/>
              </a:spcBef>
            </a:pPr>
            <a:endParaRPr lang="en-GB" dirty="0">
              <a:solidFill>
                <a:srgbClr val="C0504D">
                  <a:lumMod val="75000"/>
                </a:srgbClr>
              </a:solidFill>
              <a:latin typeface="Calibri"/>
            </a:endParaRPr>
          </a:p>
          <a:p>
            <a:endParaRPr lang="en-GB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GCES Case Study: Sweden</a:t>
            </a:r>
            <a:endParaRPr lang="en-US" dirty="0" smtClean="0"/>
          </a:p>
        </p:txBody>
      </p:sp>
      <p:grpSp>
        <p:nvGrpSpPr>
          <p:cNvPr id="3" name="Group 2"/>
          <p:cNvGrpSpPr/>
          <p:nvPr/>
        </p:nvGrpSpPr>
        <p:grpSpPr>
          <a:xfrm>
            <a:off x="755576" y="1611006"/>
            <a:ext cx="3369662" cy="4554150"/>
            <a:chOff x="3347864" y="1373907"/>
            <a:chExt cx="3744069" cy="5060167"/>
          </a:xfrm>
        </p:grpSpPr>
        <p:sp>
          <p:nvSpPr>
            <p:cNvPr id="13" name="Rectangle 12"/>
            <p:cNvSpPr/>
            <p:nvPr/>
          </p:nvSpPr>
          <p:spPr>
            <a:xfrm>
              <a:off x="3491533" y="1373907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452639" y="1397918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405014" y="1427634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2" name="Rectangle 1"/>
            <p:cNvSpPr/>
            <p:nvPr/>
          </p:nvSpPr>
          <p:spPr>
            <a:xfrm>
              <a:off x="3347864" y="1474118"/>
              <a:ext cx="3600400" cy="4959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7" b="2657"/>
            <a:stretch/>
          </p:blipFill>
          <p:spPr bwMode="auto">
            <a:xfrm>
              <a:off x="3451978" y="1506020"/>
              <a:ext cx="3392170" cy="4899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2727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Three main findings:</a:t>
            </a:r>
          </a:p>
          <a:p>
            <a:pPr lvl="1"/>
            <a:r>
              <a:rPr lang="en-US" dirty="0" smtClean="0"/>
              <a:t>Lack of a strategic vision </a:t>
            </a:r>
          </a:p>
          <a:p>
            <a:pPr lvl="1"/>
            <a:r>
              <a:rPr lang="en-US" dirty="0" smtClean="0"/>
              <a:t>Capacity challenges for governance</a:t>
            </a:r>
          </a:p>
          <a:p>
            <a:pPr lvl="1"/>
            <a:r>
              <a:rPr lang="en-US" dirty="0" smtClean="0"/>
              <a:t>Mismatch between powers and responsibilities</a:t>
            </a:r>
          </a:p>
          <a:p>
            <a:pPr lvl="1"/>
            <a:endParaRPr lang="en-US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GCES Case Study: Sweden</a:t>
            </a: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469757" y="260648"/>
            <a:ext cx="1278707" cy="1728192"/>
            <a:chOff x="3347864" y="1373907"/>
            <a:chExt cx="3744069" cy="5060167"/>
          </a:xfrm>
        </p:grpSpPr>
        <p:sp>
          <p:nvSpPr>
            <p:cNvPr id="8" name="Rectangle 7"/>
            <p:cNvSpPr/>
            <p:nvPr/>
          </p:nvSpPr>
          <p:spPr>
            <a:xfrm>
              <a:off x="3491533" y="1373907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52639" y="1397918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05014" y="1427634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47864" y="1474118"/>
              <a:ext cx="3600400" cy="4959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7" b="2657"/>
            <a:stretch/>
          </p:blipFill>
          <p:spPr bwMode="auto">
            <a:xfrm>
              <a:off x="3451978" y="1506020"/>
              <a:ext cx="3392170" cy="4899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2094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Three main recommendations:</a:t>
            </a:r>
          </a:p>
          <a:p>
            <a:pPr lvl="1"/>
            <a:r>
              <a:rPr lang="en-US" dirty="0" smtClean="0"/>
              <a:t>Increase local accountability </a:t>
            </a:r>
          </a:p>
          <a:p>
            <a:pPr lvl="1"/>
            <a:r>
              <a:rPr lang="en-US" dirty="0" smtClean="0"/>
              <a:t>Build local capacity</a:t>
            </a:r>
          </a:p>
          <a:p>
            <a:pPr lvl="1"/>
            <a:r>
              <a:rPr lang="en-US" dirty="0" smtClean="0"/>
              <a:t>Strengthen systemic strategic vision</a:t>
            </a:r>
          </a:p>
          <a:p>
            <a:pPr lvl="1"/>
            <a:endParaRPr lang="en-US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GCES Case Study: Sweden</a:t>
            </a:r>
            <a:endParaRPr lang="en-US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7469757" y="260648"/>
            <a:ext cx="1278707" cy="1728192"/>
            <a:chOff x="3347864" y="1373907"/>
            <a:chExt cx="3744069" cy="5060167"/>
          </a:xfrm>
        </p:grpSpPr>
        <p:sp>
          <p:nvSpPr>
            <p:cNvPr id="8" name="Rectangle 7"/>
            <p:cNvSpPr/>
            <p:nvPr/>
          </p:nvSpPr>
          <p:spPr>
            <a:xfrm>
              <a:off x="3491533" y="1373907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3452639" y="1397918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405014" y="1427634"/>
              <a:ext cx="3600400" cy="4959956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47864" y="1474118"/>
              <a:ext cx="3600400" cy="49599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800">
                <a:solidFill>
                  <a:prstClr val="white"/>
                </a:solidFill>
              </a:endParaRPr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657" b="2657"/>
            <a:stretch/>
          </p:blipFill>
          <p:spPr bwMode="auto">
            <a:xfrm>
              <a:off x="3451978" y="1506020"/>
              <a:ext cx="3392170" cy="489950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908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8000" y="1602000"/>
            <a:ext cx="8352472" cy="4525200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US" sz="2800" b="1" dirty="0"/>
              <a:t>There is no one right system of </a:t>
            </a:r>
            <a:r>
              <a:rPr lang="en-US" sz="2800" b="1" dirty="0" smtClean="0"/>
              <a:t>governance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Rather than focusing on structures it is more fruitful to focus on </a:t>
            </a:r>
            <a:r>
              <a:rPr lang="en-US" sz="2800" dirty="0" smtClean="0"/>
              <a:t>processes</a:t>
            </a:r>
            <a:endParaRPr lang="en-US" sz="2800" dirty="0"/>
          </a:p>
          <a:p>
            <a:pPr>
              <a:spcBef>
                <a:spcPts val="1800"/>
              </a:spcBef>
            </a:pPr>
            <a:r>
              <a:rPr lang="en-US" sz="2800" b="1" dirty="0"/>
              <a:t>Effective </a:t>
            </a:r>
            <a:r>
              <a:rPr lang="en-US" sz="2800" b="1" dirty="0" smtClean="0"/>
              <a:t>governance </a:t>
            </a:r>
            <a:r>
              <a:rPr lang="en-US" sz="2800" dirty="0" smtClean="0"/>
              <a:t>works through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/>
              <a:t>building capacity, open dialogue, and stakeholder </a:t>
            </a:r>
            <a:r>
              <a:rPr lang="en-US" sz="2800" dirty="0" smtClean="0"/>
              <a:t>involvement</a:t>
            </a:r>
            <a:endParaRPr lang="en-US" sz="2800" dirty="0"/>
          </a:p>
          <a:p>
            <a:pPr>
              <a:spcBef>
                <a:spcPts val="1800"/>
              </a:spcBef>
            </a:pPr>
            <a:r>
              <a:rPr lang="en-US" sz="2800" b="1" dirty="0"/>
              <a:t>Governance is a balancing </a:t>
            </a:r>
            <a:r>
              <a:rPr lang="en-US" sz="2800" b="1" dirty="0" smtClean="0"/>
              <a:t>act </a:t>
            </a:r>
            <a:r>
              <a:rPr lang="en-US" sz="2800" dirty="0" smtClean="0"/>
              <a:t>between </a:t>
            </a:r>
            <a:r>
              <a:rPr lang="en-US" sz="2800" b="1" dirty="0"/>
              <a:t/>
            </a:r>
            <a:br>
              <a:rPr lang="en-US" sz="2800" b="1" dirty="0"/>
            </a:br>
            <a:r>
              <a:rPr lang="en-US" sz="2800" dirty="0" smtClean="0"/>
              <a:t>accountability </a:t>
            </a:r>
            <a:r>
              <a:rPr lang="en-US" sz="2800" dirty="0"/>
              <a:t>and trust, innovation and risk-avoidance, </a:t>
            </a:r>
            <a:r>
              <a:rPr lang="en-US" sz="2800" dirty="0" smtClean="0"/>
              <a:t>consensus-building </a:t>
            </a:r>
            <a:r>
              <a:rPr lang="en-US" sz="2800" dirty="0"/>
              <a:t>and making difficult </a:t>
            </a:r>
            <a:r>
              <a:rPr lang="en-US" sz="2800" dirty="0" smtClean="0"/>
              <a:t>choices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GCES Main Findings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13</a:t>
            </a:fld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7225285" y="116632"/>
            <a:ext cx="1667195" cy="1584176"/>
            <a:chOff x="7369301" y="44624"/>
            <a:chExt cx="1667195" cy="1584176"/>
          </a:xfrm>
        </p:grpSpPr>
        <p:sp>
          <p:nvSpPr>
            <p:cNvPr id="5" name="Oval 4"/>
            <p:cNvSpPr/>
            <p:nvPr/>
          </p:nvSpPr>
          <p:spPr>
            <a:xfrm>
              <a:off x="7369301" y="44624"/>
              <a:ext cx="1667195" cy="15841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6" name="Picture 6" descr="exclamation mark in a circle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8499" y="116632"/>
              <a:ext cx="1433981" cy="1433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2479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800"/>
              </a:spcBef>
            </a:pPr>
            <a:r>
              <a:rPr lang="en-GB" sz="2800" b="1" dirty="0"/>
              <a:t>The central level remains very </a:t>
            </a:r>
            <a:r>
              <a:rPr lang="en-GB" sz="2800" b="1" dirty="0" smtClean="0"/>
              <a:t>important</a:t>
            </a:r>
            <a:br>
              <a:rPr lang="en-GB" sz="2800" b="1" dirty="0" smtClean="0"/>
            </a:br>
            <a:r>
              <a:rPr lang="en-GB" sz="2800" dirty="0" smtClean="0"/>
              <a:t>in</a:t>
            </a:r>
            <a:r>
              <a:rPr lang="en-GB" sz="2800" b="1" dirty="0" smtClean="0"/>
              <a:t> </a:t>
            </a:r>
            <a:r>
              <a:rPr lang="en-GB" sz="2800" dirty="0" smtClean="0"/>
              <a:t>triggering </a:t>
            </a:r>
            <a:r>
              <a:rPr lang="en-GB" sz="2800" dirty="0"/>
              <a:t>and </a:t>
            </a:r>
            <a:r>
              <a:rPr lang="en-GB" sz="2800" dirty="0" smtClean="0"/>
              <a:t>steering reform through strategic </a:t>
            </a:r>
            <a:r>
              <a:rPr lang="en-GB" sz="2800" dirty="0"/>
              <a:t>vision, clear </a:t>
            </a:r>
            <a:r>
              <a:rPr lang="en-GB" sz="2800" dirty="0" smtClean="0"/>
              <a:t>guidelines and feedback</a:t>
            </a:r>
            <a:endParaRPr lang="en-GB" sz="2800" dirty="0"/>
          </a:p>
          <a:p>
            <a:pPr>
              <a:spcBef>
                <a:spcPts val="1800"/>
              </a:spcBef>
            </a:pPr>
            <a:r>
              <a:rPr lang="en-GB" sz="2800" b="1" dirty="0" smtClean="0"/>
              <a:t>There </a:t>
            </a:r>
            <a:r>
              <a:rPr lang="en-GB" sz="2800" b="1" dirty="0"/>
              <a:t>are systemic weaknesses in capacity 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which contribute to today’s </a:t>
            </a:r>
            <a:r>
              <a:rPr lang="en-GB" sz="2800" dirty="0"/>
              <a:t>governance </a:t>
            </a:r>
            <a:r>
              <a:rPr lang="en-GB" sz="2800" dirty="0" smtClean="0"/>
              <a:t>challenges</a:t>
            </a:r>
            <a:endParaRPr lang="en-GB" sz="2800" dirty="0"/>
          </a:p>
          <a:p>
            <a:pPr>
              <a:spcBef>
                <a:spcPts val="1800"/>
              </a:spcBef>
            </a:pPr>
            <a:r>
              <a:rPr lang="en-GB" sz="2800" b="1" dirty="0"/>
              <a:t>Importance of key principles </a:t>
            </a:r>
            <a:r>
              <a:rPr lang="en-GB" sz="2800" b="1" dirty="0" smtClean="0"/>
              <a:t>for system governance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where </a:t>
            </a:r>
            <a:r>
              <a:rPr lang="en-GB" sz="2800" dirty="0"/>
              <a:t>to </a:t>
            </a:r>
            <a:r>
              <a:rPr lang="en-GB" sz="2800" dirty="0" smtClean="0"/>
              <a:t>go </a:t>
            </a:r>
            <a:r>
              <a:rPr lang="en-GB" sz="2800" i="1" u="sng" dirty="0" smtClean="0"/>
              <a:t>and</a:t>
            </a:r>
            <a:r>
              <a:rPr lang="en-GB" sz="2800" dirty="0" smtClean="0"/>
              <a:t> how to get there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GCES Main Findings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14</a:t>
            </a:fld>
            <a:endParaRPr lang="fr-FR"/>
          </a:p>
        </p:txBody>
      </p:sp>
      <p:grpSp>
        <p:nvGrpSpPr>
          <p:cNvPr id="5" name="Group 4"/>
          <p:cNvGrpSpPr/>
          <p:nvPr/>
        </p:nvGrpSpPr>
        <p:grpSpPr>
          <a:xfrm>
            <a:off x="7225285" y="116632"/>
            <a:ext cx="1667195" cy="1584176"/>
            <a:chOff x="7369301" y="44624"/>
            <a:chExt cx="1667195" cy="1584176"/>
          </a:xfrm>
        </p:grpSpPr>
        <p:sp>
          <p:nvSpPr>
            <p:cNvPr id="6" name="Oval 5"/>
            <p:cNvSpPr/>
            <p:nvPr/>
          </p:nvSpPr>
          <p:spPr>
            <a:xfrm>
              <a:off x="7369301" y="44624"/>
              <a:ext cx="1667195" cy="158417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7" name="Picture 6" descr="exclamation mark in a circle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58499" y="116632"/>
              <a:ext cx="1433981" cy="14339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195621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187624" y="2852936"/>
            <a:ext cx="7128792" cy="138499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3200" b="1" cap="none" spc="150" smtClean="0">
                <a:latin typeface="+mn-lt"/>
              </a:rPr>
              <a:t>www.oecd.org/edu/ceri/gces</a:t>
            </a:r>
            <a:r>
              <a:rPr lang="en-GB" sz="3200" b="1" spc="150" smtClean="0"/>
              <a:t/>
            </a:r>
            <a:br>
              <a:rPr lang="en-GB" sz="3200" b="1" spc="150" smtClean="0"/>
            </a:br>
            <a:r>
              <a:rPr lang="en-GB" sz="3200" b="1" spc="150" smtClean="0"/>
              <a:t/>
            </a:r>
            <a:br>
              <a:rPr lang="en-GB" sz="3200" b="1" spc="150" smtClean="0"/>
            </a:br>
            <a:r>
              <a:rPr lang="en-GB" sz="2000" cap="none" spc="150" smtClean="0"/>
              <a:t>florian.koester@oecd.org</a:t>
            </a:r>
            <a:endParaRPr lang="en-US" sz="2000" cap="none" spc="150" dirty="0" smtClean="0"/>
          </a:p>
        </p:txBody>
      </p:sp>
    </p:spTree>
    <p:extLst>
      <p:ext uri="{BB962C8B-B14F-4D97-AF65-F5344CB8AC3E}">
        <p14:creationId xmlns:p14="http://schemas.microsoft.com/office/powerpoint/2010/main" val="3385458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7977"/>
          <a:stretch/>
        </p:blipFill>
        <p:spPr bwMode="auto">
          <a:xfrm>
            <a:off x="6805614" y="1628775"/>
            <a:ext cx="2229530" cy="263683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68000" y="1602000"/>
            <a:ext cx="6840304" cy="4525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GB" sz="2800" dirty="0" smtClean="0"/>
              <a:t>What can central governments still do in highly decentralised systems?</a:t>
            </a:r>
            <a:endParaRPr lang="en-US" sz="2800" dirty="0" smtClean="0"/>
          </a:p>
          <a:p>
            <a:pPr>
              <a:spcBef>
                <a:spcPts val="1800"/>
              </a:spcBef>
            </a:pPr>
            <a:r>
              <a:rPr lang="en-GB" sz="2800" dirty="0" smtClean="0"/>
              <a:t>Do local governments have the capacity to govern, and are they held accountable by stakeholders?</a:t>
            </a:r>
            <a:endParaRPr lang="en-US" sz="2800" dirty="0" smtClean="0"/>
          </a:p>
          <a:p>
            <a:pPr>
              <a:spcBef>
                <a:spcPts val="1800"/>
              </a:spcBef>
            </a:pPr>
            <a:r>
              <a:rPr lang="en-GB" sz="2800" dirty="0" smtClean="0"/>
              <a:t>What issues arise from multilevel governance where power is spread over different levels, e.g. co‑ordination, conflict, trust?</a:t>
            </a:r>
            <a:endParaRPr lang="en-US" sz="2800" dirty="0" smtClean="0"/>
          </a:p>
          <a:p>
            <a:pPr>
              <a:spcBef>
                <a:spcPts val="1800"/>
              </a:spcBef>
            </a:pPr>
            <a:endParaRPr lang="en-US" sz="2800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Governing Complex Education Systems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333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6123174"/>
              </p:ext>
            </p:extLst>
          </p:nvPr>
        </p:nvGraphicFramePr>
        <p:xfrm>
          <a:off x="323528" y="1628800"/>
          <a:ext cx="8568952" cy="4433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  <a:gridCol w="3024336"/>
                <a:gridCol w="3168352"/>
              </a:tblGrid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Simple</a:t>
                      </a: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Complicated</a:t>
                      </a: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Complex</a:t>
                      </a:r>
                      <a:br>
                        <a:rPr lang="en-GB" sz="16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</a:b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2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53975" marB="53975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</a:br>
                      <a: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</a:b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</a:b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</a:b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</a:tr>
              <a:tr h="37084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</a:br>
                      <a: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 smtClean="0">
                          <a:effectLst/>
                          <a:latin typeface="Arial"/>
                          <a:ea typeface="Calibri"/>
                        </a:rPr>
                      </a:b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endParaRPr lang="en-GB" sz="2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53975" marB="53975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Simple, complicated and complex problems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383978" y="6093296"/>
            <a:ext cx="72843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GB" sz="1400" dirty="0"/>
              <a:t>Source: </a:t>
            </a:r>
            <a:r>
              <a:rPr lang="en-GB" sz="1400" dirty="0" smtClean="0"/>
              <a:t>adapted from Snyder </a:t>
            </a:r>
            <a:r>
              <a:rPr lang="en-GB" sz="1400" dirty="0"/>
              <a:t>(2013); </a:t>
            </a:r>
            <a:r>
              <a:rPr lang="en-GB" sz="1400" dirty="0" smtClean="0"/>
              <a:t>based on </a:t>
            </a:r>
            <a:r>
              <a:rPr lang="en-GB" sz="1400" dirty="0" err="1"/>
              <a:t>Glouberman</a:t>
            </a:r>
            <a:r>
              <a:rPr lang="en-GB" sz="1400" dirty="0"/>
              <a:t>, S., &amp; Zimmerman, B. (2002)</a:t>
            </a:r>
          </a:p>
        </p:txBody>
      </p:sp>
      <p:graphicFrame>
        <p:nvGraphicFramePr>
          <p:cNvPr id="8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3109540"/>
              </p:ext>
            </p:extLst>
          </p:nvPr>
        </p:nvGraphicFramePr>
        <p:xfrm>
          <a:off x="5724128" y="1628800"/>
          <a:ext cx="3168352" cy="4462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/>
              </a:tblGrid>
              <a:tr h="627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 smtClean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Complex</a:t>
                      </a: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</a:br>
                      <a:r>
                        <a:rPr lang="en-GB" sz="16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Raising a child</a:t>
                      </a: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072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Formulae </a:t>
                      </a:r>
                      <a: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  <a:t>with limited application</a:t>
                      </a:r>
                      <a:endParaRPr lang="en-GB" sz="2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Raising one child gives experience, but no assurance of success with another</a:t>
                      </a: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148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Expertise can contribute but </a:t>
                      </a:r>
                      <a: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  <a:t>not </a:t>
                      </a: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sufficient for success</a:t>
                      </a: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2748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>
                          <a:effectLst/>
                          <a:latin typeface="Arial"/>
                          <a:ea typeface="Calibri"/>
                        </a:rPr>
                        <a:t>Each child is unique and must be approached individually</a:t>
                      </a: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995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Uncertainty of outcome </a:t>
                      </a:r>
                      <a: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  <a:t>remains</a:t>
                      </a:r>
                      <a:endParaRPr lang="en-GB" sz="2400" b="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7553231"/>
              </p:ext>
            </p:extLst>
          </p:nvPr>
        </p:nvGraphicFramePr>
        <p:xfrm>
          <a:off x="323528" y="1601788"/>
          <a:ext cx="2376264" cy="43984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4"/>
              </a:tblGrid>
              <a:tr h="68116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</a:br>
                      <a:r>
                        <a:rPr lang="en-GB" sz="16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Following a recipe</a:t>
                      </a: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8133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Recipes are </a:t>
                      </a:r>
                      <a: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  <a:t>essential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288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Recipes are easily </a:t>
                      </a:r>
                      <a: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  <a:t>replicated</a:t>
                      </a:r>
                      <a:b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</a:b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8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Expertise is helpful but not required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892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Produces a standardised product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2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Best recipes give good results every </a:t>
                      </a:r>
                      <a: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  <a:t>time</a:t>
                      </a:r>
                      <a:b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</a:b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827771"/>
              </p:ext>
            </p:extLst>
          </p:nvPr>
        </p:nvGraphicFramePr>
        <p:xfrm>
          <a:off x="2699792" y="1628800"/>
          <a:ext cx="3024336" cy="4402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6"/>
              </a:tblGrid>
              <a:tr h="632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/>
                      </a:r>
                      <a:br>
                        <a:rPr lang="en-GB" sz="1600" b="1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</a:br>
                      <a:r>
                        <a:rPr lang="en-GB" sz="1600" b="0" dirty="0">
                          <a:solidFill>
                            <a:srgbClr val="FFFFFF"/>
                          </a:solidFill>
                          <a:effectLst/>
                          <a:latin typeface="Arial"/>
                          <a:ea typeface="Calibri"/>
                        </a:rPr>
                        <a:t>Sending a rocket to the moon</a:t>
                      </a:r>
                      <a:endParaRPr lang="en-GB" sz="1600" b="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9762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Formulae are critical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183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Sending one rocket increases assurance that the next will be ok 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58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High levels of expertise in multiple fields needed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3270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Rockets are similar in critical ways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3123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200"/>
                        </a:spcAft>
                        <a:tabLst>
                          <a:tab pos="539750" algn="l"/>
                          <a:tab pos="756285" algn="l"/>
                          <a:tab pos="972185" algn="l"/>
                        </a:tabLst>
                      </a:pPr>
                      <a:r>
                        <a:rPr lang="en-GB" sz="1600" b="0" dirty="0" smtClean="0">
                          <a:effectLst/>
                          <a:latin typeface="Arial"/>
                          <a:ea typeface="Calibri"/>
                        </a:rPr>
                        <a:t>High </a:t>
                      </a:r>
                      <a:r>
                        <a:rPr lang="en-GB" sz="1600" b="0" dirty="0">
                          <a:effectLst/>
                          <a:latin typeface="Arial"/>
                          <a:ea typeface="Calibri"/>
                        </a:rPr>
                        <a:t>degree of certainty in the outcome once the original issues are solved</a:t>
                      </a:r>
                      <a:endParaRPr lang="en-GB" sz="1600" b="1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68580" marR="68580" marT="53975" marB="53975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995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Accountability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Capacity building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Strategic </a:t>
            </a:r>
            <a:r>
              <a:rPr lang="en-US" dirty="0"/>
              <a:t>thinking</a:t>
            </a:r>
          </a:p>
          <a:p>
            <a:endParaRPr lang="en-GB" dirty="0"/>
          </a:p>
        </p:txBody>
      </p:sp>
      <p:sp>
        <p:nvSpPr>
          <p:cNvPr id="2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GCES Core Themes</a:t>
            </a:r>
            <a:endParaRPr lang="en-US" dirty="0" smtClean="0"/>
          </a:p>
        </p:txBody>
      </p:sp>
      <p:grpSp>
        <p:nvGrpSpPr>
          <p:cNvPr id="13" name="Group 12"/>
          <p:cNvGrpSpPr/>
          <p:nvPr/>
        </p:nvGrpSpPr>
        <p:grpSpPr>
          <a:xfrm>
            <a:off x="6876256" y="620688"/>
            <a:ext cx="1686360" cy="1721975"/>
            <a:chOff x="6876256" y="764704"/>
            <a:chExt cx="1686360" cy="1721975"/>
          </a:xfrm>
        </p:grpSpPr>
        <p:sp>
          <p:nvSpPr>
            <p:cNvPr id="11" name="Rectangle 10"/>
            <p:cNvSpPr/>
            <p:nvPr/>
          </p:nvSpPr>
          <p:spPr>
            <a:xfrm>
              <a:off x="6876256" y="1052735"/>
              <a:ext cx="1515904" cy="14339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050" name="Picture 2" descr="Book with magnifying glass"/>
            <p:cNvPicPr>
              <a:picLocks noChangeAspect="1" noChangeArrowheads="1"/>
            </p:cNvPicPr>
            <p:nvPr/>
          </p:nvPicPr>
          <p:blipFill>
            <a:blip r:embed="rId3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48264" y="764704"/>
              <a:ext cx="1614352" cy="172197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3210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68000" y="1427018"/>
            <a:ext cx="8415578" cy="4700182"/>
          </a:xfrm>
        </p:spPr>
        <p:txBody>
          <a:bodyPr/>
          <a:lstStyle/>
          <a:p>
            <a:r>
              <a:rPr lang="en-GB" dirty="0"/>
              <a:t>In decentralized systems, other forms of accountability take a greater </a:t>
            </a:r>
            <a:r>
              <a:rPr lang="en-GB" dirty="0" smtClean="0"/>
              <a:t>role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Accountability</a:t>
            </a:r>
            <a:endParaRPr lang="en-GB" dirty="0"/>
          </a:p>
        </p:txBody>
      </p:sp>
      <p:grpSp>
        <p:nvGrpSpPr>
          <p:cNvPr id="12" name="Group 11"/>
          <p:cNvGrpSpPr/>
          <p:nvPr/>
        </p:nvGrpSpPr>
        <p:grpSpPr>
          <a:xfrm>
            <a:off x="1331640" y="3068960"/>
            <a:ext cx="6546671" cy="3312368"/>
            <a:chOff x="1653397" y="3447292"/>
            <a:chExt cx="5798923" cy="2934036"/>
          </a:xfrm>
        </p:grpSpPr>
        <p:sp>
          <p:nvSpPr>
            <p:cNvPr id="7" name="TextBox 6"/>
            <p:cNvSpPr txBox="1"/>
            <p:nvPr/>
          </p:nvSpPr>
          <p:spPr>
            <a:xfrm>
              <a:off x="5076056" y="6104329"/>
              <a:ext cx="23762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+mn-lt"/>
                </a:rPr>
                <a:t>Cartoon by Dave Carpenter</a:t>
              </a:r>
              <a:endParaRPr lang="en-US" sz="1200" dirty="0">
                <a:latin typeface="+mn-lt"/>
              </a:endParaRPr>
            </a:p>
          </p:txBody>
        </p:sp>
        <p:pic>
          <p:nvPicPr>
            <p:cNvPr id="13" name="Picture 2" descr="http://redpointcoaching.files.wordpress.com/2011/03/accountability.jp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82444"/>
            <a:stretch/>
          </p:blipFill>
          <p:spPr bwMode="auto">
            <a:xfrm>
              <a:off x="1653397" y="5521282"/>
              <a:ext cx="5582899" cy="644022"/>
            </a:xfrm>
            <a:prstGeom prst="rect">
              <a:avLst/>
            </a:prstGeom>
            <a:noFill/>
          </p:spPr>
        </p:pic>
        <p:pic>
          <p:nvPicPr>
            <p:cNvPr id="14" name="Picture 2" descr="http://redpointcoaching.files.wordpress.com/2011/03/accountability.jpg"/>
            <p:cNvPicPr>
              <a:picLocks noChangeAspect="1" noChangeArrowheads="1"/>
            </p:cNvPicPr>
            <p:nvPr/>
          </p:nvPicPr>
          <p:blipFill rotWithShape="1">
            <a:blip r:embed="rId3" cstate="print"/>
            <a:srcRect t="6277" b="35184"/>
            <a:stretch/>
          </p:blipFill>
          <p:spPr bwMode="auto">
            <a:xfrm>
              <a:off x="1797413" y="3447292"/>
              <a:ext cx="5582899" cy="2147448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640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Potential trade-offs</a:t>
            </a:r>
          </a:p>
          <a:p>
            <a:pPr lvl="1"/>
            <a:r>
              <a:rPr lang="en-GB" dirty="0" smtClean="0"/>
              <a:t>Trust</a:t>
            </a:r>
          </a:p>
          <a:p>
            <a:pPr lvl="1"/>
            <a:r>
              <a:rPr lang="en-GB" dirty="0" smtClean="0"/>
              <a:t>Innovation</a:t>
            </a:r>
          </a:p>
          <a:p>
            <a:r>
              <a:rPr lang="en-GB" dirty="0" smtClean="0"/>
              <a:t>Complementing </a:t>
            </a:r>
            <a:br>
              <a:rPr lang="en-GB" dirty="0" smtClean="0"/>
            </a:br>
            <a:r>
              <a:rPr lang="en-GB" dirty="0" smtClean="0"/>
              <a:t>hierarchical accountability with stakeholder accountability</a:t>
            </a:r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Accountability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89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With greater autonomy, the local level needs </a:t>
            </a:r>
            <a:r>
              <a:rPr lang="en-GB" dirty="0" smtClean="0"/>
              <a:t>the capacity to </a:t>
            </a:r>
            <a:r>
              <a:rPr lang="en-GB" dirty="0"/>
              <a:t>adapt </a:t>
            </a:r>
            <a:r>
              <a:rPr lang="en-GB" dirty="0" smtClean="0"/>
              <a:t>policies to </a:t>
            </a:r>
            <a:r>
              <a:rPr lang="en-GB" dirty="0"/>
              <a:t>their local </a:t>
            </a:r>
            <a:r>
              <a:rPr lang="en-GB" dirty="0" smtClean="0"/>
              <a:t>context</a:t>
            </a:r>
          </a:p>
          <a:p>
            <a:r>
              <a:rPr lang="en-GB" dirty="0"/>
              <a:t>Change management</a:t>
            </a:r>
          </a:p>
          <a:p>
            <a:endParaRPr lang="en-GB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Capacity Building</a:t>
            </a:r>
            <a:endParaRPr lang="en-GB" dirty="0"/>
          </a:p>
        </p:txBody>
      </p:sp>
      <p:grpSp>
        <p:nvGrpSpPr>
          <p:cNvPr id="18" name="Group 17"/>
          <p:cNvGrpSpPr/>
          <p:nvPr/>
        </p:nvGrpSpPr>
        <p:grpSpPr>
          <a:xfrm>
            <a:off x="1043608" y="3429000"/>
            <a:ext cx="7451124" cy="2880320"/>
            <a:chOff x="971600" y="3501007"/>
            <a:chExt cx="7451124" cy="2880320"/>
          </a:xfrm>
        </p:grpSpPr>
        <p:sp>
          <p:nvSpPr>
            <p:cNvPr id="19" name="Rounded Rectangular Callout 18"/>
            <p:cNvSpPr/>
            <p:nvPr/>
          </p:nvSpPr>
          <p:spPr>
            <a:xfrm>
              <a:off x="971600" y="4077072"/>
              <a:ext cx="4104456" cy="1800199"/>
            </a:xfrm>
            <a:prstGeom prst="wedgeRoundRectCallout">
              <a:avLst>
                <a:gd name="adj1" fmla="val -16782"/>
                <a:gd name="adj2" fmla="val 62500"/>
                <a:gd name="adj3" fmla="val 16667"/>
              </a:avLst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1115616" y="3501007"/>
              <a:ext cx="7307108" cy="2880320"/>
              <a:chOff x="-1414081" y="849169"/>
              <a:chExt cx="12689961" cy="5002136"/>
            </a:xfrm>
          </p:grpSpPr>
          <p:pic>
            <p:nvPicPr>
              <p:cNvPr id="21" name="Picture 2" descr="http://www.thewholenote.com/images/stories/1903-nov2013/61-63-seeing-orange-cartoon-3315.jp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5496"/>
              <a:stretch/>
            </p:blipFill>
            <p:spPr bwMode="auto">
              <a:xfrm>
                <a:off x="4838587" y="849169"/>
                <a:ext cx="6437293" cy="500213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2" name="TextBox 21"/>
              <p:cNvSpPr txBox="1"/>
              <p:nvPr/>
            </p:nvSpPr>
            <p:spPr>
              <a:xfrm>
                <a:off x="-1414081" y="2349813"/>
                <a:ext cx="6193103" cy="20845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>
                    <a:latin typeface="Constantia" panose="02030602050306030303" pitchFamily="18" charset="0"/>
                  </a:rPr>
                  <a:t>“How expensive would it be to skip practice and get right to perfect?”</a:t>
                </a:r>
                <a:endParaRPr lang="en-GB" sz="2400" dirty="0">
                  <a:latin typeface="Constantia" panose="02030602050306030303" pitchFamily="18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82477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Towards public policy based on</a:t>
            </a:r>
            <a:br>
              <a:rPr lang="en-GB" dirty="0"/>
            </a:br>
            <a:r>
              <a:rPr lang="en-GB" dirty="0"/>
              <a:t>evidence and indicators</a:t>
            </a:r>
          </a:p>
          <a:p>
            <a:pPr lvl="1"/>
            <a:r>
              <a:rPr lang="en-GB" dirty="0" smtClean="0"/>
              <a:t>Knowledge production/use</a:t>
            </a:r>
          </a:p>
          <a:p>
            <a:pPr lvl="1"/>
            <a:r>
              <a:rPr lang="en-GB" dirty="0" smtClean="0"/>
              <a:t>“</a:t>
            </a:r>
            <a:r>
              <a:rPr lang="en-GB" dirty="0"/>
              <a:t>Tyranny of common sense</a:t>
            </a:r>
            <a:r>
              <a:rPr lang="en-GB" dirty="0" smtClean="0"/>
              <a:t>”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Capacity Building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21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Increased need for strategic thinking</a:t>
            </a:r>
            <a:br>
              <a:rPr lang="en-GB" dirty="0" smtClean="0"/>
            </a:br>
            <a:r>
              <a:rPr lang="en-GB" dirty="0" smtClean="0"/>
              <a:t>on all levels</a:t>
            </a:r>
          </a:p>
          <a:p>
            <a:r>
              <a:rPr lang="en-GB" dirty="0"/>
              <a:t>However, capacity an </a:t>
            </a:r>
            <a:r>
              <a:rPr lang="en-GB" dirty="0" smtClean="0"/>
              <a:t>issue</a:t>
            </a:r>
          </a:p>
          <a:p>
            <a:r>
              <a:rPr lang="en-GB" dirty="0" smtClean="0"/>
              <a:t>Strategy </a:t>
            </a:r>
            <a:r>
              <a:rPr lang="en-GB" dirty="0"/>
              <a:t>as </a:t>
            </a:r>
            <a:r>
              <a:rPr lang="en-GB" dirty="0" smtClean="0"/>
              <a:t>practice, acknowledging complexity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Strategic Thinking</a:t>
            </a:r>
            <a:endParaRPr lang="en-GB" dirty="0"/>
          </a:p>
        </p:txBody>
      </p:sp>
      <p:pic>
        <p:nvPicPr>
          <p:cNvPr id="3074" name="Picture 2" descr="http://www.creditunionstrategy.com/wp-content/uploads/2010/09/NOW-Tomorrow-Yesterday-iStock_000005304585XSmal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3980" y="4605801"/>
            <a:ext cx="2784404" cy="1847535"/>
          </a:xfrm>
          <a:prstGeom prst="round2DiagRect">
            <a:avLst>
              <a:gd name="adj1" fmla="val 16667"/>
              <a:gd name="adj2" fmla="val 0"/>
            </a:avLst>
          </a:prstGeom>
          <a:ln w="28575" cap="sq">
            <a:solidFill>
              <a:srgbClr val="FFFFFF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145341A-38AE-483C-B4A5-FDC522834447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511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ECD_White_EN">
  <a:themeElements>
    <a:clrScheme name="OECD_White_E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ECD_White_EN">
      <a:majorFont>
        <a:latin typeface="Helvetica"/>
        <a:ea typeface=""/>
        <a:cs typeface="Arial"/>
      </a:majorFont>
      <a:minorFont>
        <a:latin typeface="Georg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65 Medium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 65 Medium" pitchFamily="34" charset="0"/>
          </a:defRPr>
        </a:defPPr>
      </a:lstStyle>
    </a:lnDef>
  </a:objectDefaults>
  <a:extraClrSchemeLst>
    <a:extraClrScheme>
      <a:clrScheme name="OECD_White_E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ECD_White_E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ECD_White_E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04FFCD351CE642BE9BA3ED069B5A12" ma:contentTypeVersion="2" ma:contentTypeDescription="Create a new document." ma:contentTypeScope="" ma:versionID="66d8900e497c90ab5c46206d10102e15">
  <xsd:schema xmlns:xsd="http://www.w3.org/2001/XMLSchema" xmlns:p="http://schemas.microsoft.com/office/2006/metadata/properties" xmlns:ns2="4d0ea812-5446-444f-9e9d-3925b700f26a" targetNamespace="http://schemas.microsoft.com/office/2006/metadata/properties" ma:root="true" ma:fieldsID="30485b5adeae3fac682922bac29ea47f" ns2:_="">
    <xsd:import namespace="4d0ea812-5446-444f-9e9d-3925b700f26a"/>
    <xsd:element name="properties">
      <xsd:complexType>
        <xsd:sequence>
          <xsd:element name="documentManagement">
            <xsd:complexType>
              <xsd:all>
                <xsd:element ref="ns2:Description0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d0ea812-5446-444f-9e9d-3925b700f26a" elementFormDefault="qualified">
    <xsd:import namespace="http://schemas.microsoft.com/office/2006/documentManagement/types"/>
    <xsd:element name="Description0" ma:index="1" nillable="true" ma:displayName="Description" ma:internalName="Description0">
      <xsd:simpleType>
        <xsd:restriction base="dms:Text">
          <xsd:maxLength value="255"/>
        </xsd:restriction>
      </xsd:simpleType>
    </xsd:element>
    <xsd:element name="Category" ma:index="9" nillable="true" ma:displayName="Category" ma:internalName="Category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Internet"/>
                        <xsd:enumeration value="Project planning"/>
                        <xsd:enumeration value="Document"/>
                        <xsd:enumeration value="Powerpoint"/>
                        <xsd:enumeration value="Miscellaneous"/>
                        <xsd:enumeration value="Rules &amp; Regulations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Description0 xmlns="4d0ea812-5446-444f-9e9d-3925b700f26a">CERI powerpoint template</Description0>
    <Category xmlns="4d0ea812-5446-444f-9e9d-3925b700f26a">
      <Value xmlns="4d0ea812-5446-444f-9e9d-3925b700f26a">Powerpoint</Value>
    </Category>
  </documentManagement>
</p:properties>
</file>

<file path=customXml/itemProps1.xml><?xml version="1.0" encoding="utf-8"?>
<ds:datastoreItem xmlns:ds="http://schemas.openxmlformats.org/officeDocument/2006/customXml" ds:itemID="{512425A1-F71E-4BC3-9063-753A0AA7EC62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FEFC8044-A327-4139-B60B-0633067E96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d0ea812-5446-444f-9e9d-3925b700f26a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1FC0A6D-0ACC-49D0-BBC8-B311F0096F6C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6ECD2A1F-8DF0-4965-A01F-C2D7BCC84DC6}">
  <ds:schemaRefs>
    <ds:schemaRef ds:uri="http://purl.org/dc/dcmitype/"/>
    <ds:schemaRef ds:uri="4d0ea812-5446-444f-9e9d-3925b700f26a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4118</TotalTime>
  <Words>1477</Words>
  <Application>Microsoft Office PowerPoint</Application>
  <PresentationFormat>On-screen Show (4:3)</PresentationFormat>
  <Paragraphs>246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OECD_White_EN</vt:lpstr>
      <vt:lpstr>OECD_English_white</vt:lpstr>
      <vt:lpstr>PowerPoint Presentation</vt:lpstr>
      <vt:lpstr>Governing Complex Education Systems</vt:lpstr>
      <vt:lpstr>Simple, complicated and complex problems</vt:lpstr>
      <vt:lpstr>GCES Core Themes</vt:lpstr>
      <vt:lpstr>Accountability</vt:lpstr>
      <vt:lpstr>Accountability</vt:lpstr>
      <vt:lpstr>Capacity Building</vt:lpstr>
      <vt:lpstr>Capacity Building</vt:lpstr>
      <vt:lpstr>Strategic Thinking</vt:lpstr>
      <vt:lpstr>GCES Case Study: Sweden</vt:lpstr>
      <vt:lpstr>GCES Case Study: Sweden</vt:lpstr>
      <vt:lpstr>GCES Case Study: Sweden</vt:lpstr>
      <vt:lpstr>GCES Main Findings</vt:lpstr>
      <vt:lpstr>GCES Main Findings</vt:lpstr>
      <vt:lpstr>www.oecd.org/edu/ceri/gces  florian.koester@oecd.org</vt:lpstr>
    </vt:vector>
  </TitlesOfParts>
  <Company>OECD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grandrieux_d</dc:creator>
  <cp:lastModifiedBy>KOESTER Florian</cp:lastModifiedBy>
  <cp:revision>323</cp:revision>
  <cp:lastPrinted>2015-11-02T14:18:19Z</cp:lastPrinted>
  <dcterms:created xsi:type="dcterms:W3CDTF">2007-04-16T06:58:52Z</dcterms:created>
  <dcterms:modified xsi:type="dcterms:W3CDTF">2015-11-03T23:28:14Z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ategory0">
    <vt:lpwstr>7</vt:lpwstr>
  </property>
  <property fmtid="{D5CDD505-2E9C-101B-9397-08002B2CF9AE}" pid="3" name="DateOfEvent">
    <vt:lpwstr>2006-06-27T00:00:00Z</vt:lpwstr>
  </property>
  <property fmtid="{D5CDD505-2E9C-101B-9397-08002B2CF9AE}" pid="4" name="Directorate">
    <vt:lpwstr>9</vt:lpwstr>
  </property>
  <property fmtid="{D5CDD505-2E9C-101B-9397-08002B2CF9AE}" pid="5" name="Event">
    <vt:lpwstr>3</vt:lpwstr>
  </property>
  <property fmtid="{D5CDD505-2E9C-101B-9397-08002B2CF9AE}" pid="6" name="Attendees 1">
    <vt:lpwstr/>
  </property>
  <property fmtid="{D5CDD505-2E9C-101B-9397-08002B2CF9AE}" pid="7" name="EventDate">
    <vt:lpwstr>2006-06-27T00:00:00Z</vt:lpwstr>
  </property>
  <property fmtid="{D5CDD505-2E9C-101B-9397-08002B2CF9AE}" pid="8" name="ContentType">
    <vt:lpwstr>Document</vt:lpwstr>
  </property>
</Properties>
</file>