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</p:sldMasterIdLst>
  <p:notesMasterIdLst>
    <p:notesMasterId r:id="rId21"/>
  </p:notesMasterIdLst>
  <p:sldIdLst>
    <p:sldId id="256" r:id="rId9"/>
    <p:sldId id="279" r:id="rId10"/>
    <p:sldId id="274" r:id="rId11"/>
    <p:sldId id="278" r:id="rId12"/>
    <p:sldId id="265" r:id="rId13"/>
    <p:sldId id="262" r:id="rId14"/>
    <p:sldId id="282" r:id="rId15"/>
    <p:sldId id="284" r:id="rId16"/>
    <p:sldId id="285" r:id="rId17"/>
    <p:sldId id="286" r:id="rId18"/>
    <p:sldId id="287" r:id="rId19"/>
    <p:sldId id="280" r:id="rId20"/>
  </p:sldIdLst>
  <p:sldSz cx="10058400" cy="7772400"/>
  <p:notesSz cx="6985000" cy="92837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420" y="-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95A1C6D-3FC1-401F-9823-F35F2E884998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696913"/>
            <a:ext cx="45053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F7876C6-EA95-47F5-A754-C02FDB7BF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4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2E56-D970-4A57-B794-03FB2B85294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BEBE-99C0-4EE3-AC5A-AE4337FAF019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6E0380-880C-43F0-B23B-CD9F5C48CB20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0C1DF57-0694-4E80-A107-77D51588EA3C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A064-37AC-4417-92DE-4E8EF75B9F47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49C-1F7A-4FE4-AA6D-C839E9EA7070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AC8A-CB50-40C2-A995-188F860AE65A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640580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09800"/>
            <a:ext cx="4645152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212-38F2-4D56-9F2C-690E319E7328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EBA-0216-4FA1-BFEC-225E793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4199"/>
            <a:ext cx="4444207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2362200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4199"/>
            <a:ext cx="4445953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A6BC-580D-424A-96E1-C9A053D47B8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E033-8EFF-4207-922B-5A6F58C5F699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C5A2-8A6D-462F-812E-572DB3B594B2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0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39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66999"/>
            <a:ext cx="3309144" cy="427598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899-C44D-4E7E-A3C8-6361523C5032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3008-5A55-4FD5-8886-06AE70C2ADD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491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7CBF-8622-4094-9B65-BF650A5A4EC7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01CB-769B-4704-BDCE-FA680EC312A6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9199"/>
            <a:ext cx="2263140" cy="570585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9199"/>
            <a:ext cx="6621780" cy="57237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8C21-E214-41E2-B951-09C8E5ED29FC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FE1B43-C3AD-47B4-97A6-BA504B0D0285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4805D-0E86-4927-A0B2-2C1B76AD6F9D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081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1FF84-4C96-4819-9C5E-DBFDAD175BBE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CD064B-8CCF-432E-99FD-2724B16624D4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84A7EB9-44AE-4B28-A4D2-7CAD78E17B9A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BD8D-96D9-4ABA-B2C8-115BF2903F59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E252-CDCD-49ED-9308-945ECCDF2721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BFD2-CD7C-4E72-A40F-D9A4B9F82B98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399F-8096-4569-934A-A157B8A80794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26CA-CA8A-4BE7-8234-A2AFB53F1EA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0C8-CEB1-488B-A50A-EB38037F0BF7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97D-76FE-409D-848E-EA48B58E0399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0598-38C4-42DD-94B1-64DA6D2394C8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96-A302-4E6C-AE71-66B05BD88F44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5F5C-080C-4D7A-BC82-AB042600D59D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4B9-8FB4-442C-9F6B-762D21F27E18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3D64-A88C-40C0-A6EA-9B69CAA6FF38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05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FE05-D50B-41EF-BCC8-7E1756F38852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61EE1-F7FC-4D5F-BAD9-924B56290231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762BF2-DB14-4B6B-B1AD-3767ADD0DF41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3673-DA2E-41F3-AE0B-105E6330B9F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02352F61-EF07-4CB2-9E24-BBA51903F0DC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62E2ED-18F7-4A83-9CD7-E0B3534ED47B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6BA2F6-C2BE-4E33-9A86-CB444A38E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39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74C-EA74-4071-8B0B-8974F1CEC34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B453-DAFC-4091-B0DE-F51977A11FD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2CA-307F-4E36-9C15-730FBE9BB4A0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5AB-2386-486E-9B94-0562F7423AE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D74-6EE3-4B95-95FA-DC1C0DB8D13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0DA-283D-4B59-80D3-E5D94F1F7A88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1A7-4612-4EC8-A212-A164392B8E46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7BDC-2884-469E-9C38-FE545FA88461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388-E0C9-4E2F-AE34-C44D736F72D7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895-B28B-4812-A459-20254EA78002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709-72C3-4824-8FEF-FBC6C1D46530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156F-56DA-4EE9-BC46-531D96B6D24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E1262-4F2B-4BAC-9041-F94FF89EA2EB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01E16EBA-0216-4FA1-BFEC-225E79399361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916EEB-1272-4DD1-B686-E4EA4913FF9C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7324B07-F510-4AE0-9F5A-324E920CB5E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843-75F1-451F-B1F5-734376F7FF2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B84-85D0-405A-AB03-8A5A108CBD3D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65A-CF9F-496E-9529-12943221BD6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2A4-8B79-4BC4-95CC-AA10B1893934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D8EA-2B89-4947-8ABE-BBE08C73245A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6801-979B-4C4C-B338-91E76B352BCE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577-2323-4ACB-99B4-2622E4565B26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0E20-AB73-4504-B657-62FC9E10538C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695-8ECD-498F-B722-D9A8A067E380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47F-46A3-41B9-B6F7-6176FCBD36B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6E9-AFFA-41DD-B88E-B7E52B03190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E855-4301-4E37-AD8A-ED09471BC11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E2F0B0-AA6A-43FA-8139-A597F20D8515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270CAA-465B-4596-9458-D562263F70BB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F534C66E-3EB5-47DA-97CF-8700B20D5524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E7B2-D199-412E-8090-7B99BDA24D1D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17A-B67B-4052-A6D8-D7DB3BC9A3D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A289-61A6-432B-9AF5-5B38BDF030D1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0447-86B9-4BF6-9049-2F2460B47B2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9998-255C-45B9-A52D-EC9258BD00E0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E14-0F11-4D4A-859F-BC4C3A73D3C0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59EE-2BCC-45B1-A0C0-08678030622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860-05C5-45C8-ABF0-E24FF4F93C1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BCCC-7D46-4309-AE25-D3C38E48D962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BFA0-6F97-4CC1-90AA-BEF6A97F9259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22D-3E22-423E-85B8-6403522C7B89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EEA1-2960-4FA0-AD37-828A54FA296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5CA0-A15D-4E80-85FD-96EBD2359918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8CE5CB-C5C1-416C-9C65-F4DBDDD31568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2619A7-4763-4B70-93AC-7993BAB67675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B65E777A-27B5-46BD-A1D1-F33971455DB1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0351-BBD3-4E64-8CE5-FAFDB06EB62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8FAD-4798-4380-945B-1EB1FC5B714C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847-79EA-470A-86A0-D528EEBFC41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35AB-1D15-4292-AA2C-1E5243D3FDD1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BB4-3D8A-4895-8FD2-ABE057C929C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8FB8-28B6-4096-BABA-D1DA4B8E8CBD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91E1-7A46-4B40-B438-4A6BF638EC9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F556-C35D-4A4F-93B3-D84CD8BC4B8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16EBA-0216-4FA1-BFEC-225E7939936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950-E7FE-4A00-B64C-96BC5B5566FE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6938-009A-489C-BD73-3A200C9AE04E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E51-11F9-4E61-BE0F-CE2693C3F6C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D57-BDB6-4D8A-BDF4-3093CC65C3C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A5ACBA-D5F2-4165-81B1-A1E8D8AB2D9D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43FF2E-697D-413E-AA4F-498A62DA7D8B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53144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E35D973-2E2C-4B85-AE46-7F5F5DD5F34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C0C7-CB73-4FAD-99B3-790D9362AEE2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9A24-0F2A-4CCC-8CFC-441D12AC0866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F0A0-8F43-4978-811E-5180A9E33B09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611B-7D61-44FD-B8C9-CFF3ACA997E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176-225F-4B07-9B7F-9561F23B148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908-781E-4EDC-83E6-176B40AC7E4A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0CD5-FE79-4F81-BB3D-DC067502B3A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28E-FA80-495C-8517-60BBDAFE33A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401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2D8A-7637-476D-AEED-A3466B06EE1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8A5-A0A8-4972-9ADC-8014F2611BCB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80B-BA2A-4C77-BB16-5168A73D2124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0256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922F-A6C4-497D-A90E-B0F6E076203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1C0AA-BC15-41F2-9DAC-0E0F78AC436D}" type="datetime1">
              <a:rPr lang="en-US" smtClean="0"/>
              <a:pPr>
                <a:defRPr/>
              </a:pPr>
              <a:t>10/31/2015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66BD8D-96D9-4ABA-B2C8-115BF2903F59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8328" y="530352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92" r:id="rId15"/>
    <p:sldLayoutId id="2147483793" r:id="rId16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2EBF65-BB55-498A-AB70-5F4176A22043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807" r:id="rId15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B68A62-2B2C-4307-B5A2-9C7E40409BE4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D685D8-E52B-4131-824E-59B2D038003F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7114BF-381C-44C0-BDE9-3CA28CC06FF8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86FA2A-C11E-4A6A-8251-6A0296507E12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FBB96D-542B-4156-8D4B-0F7DEF91E2BD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80E19-26EA-4967-B15A-AE7D54F13896}" type="datetime1">
              <a:rPr lang="en-US" smtClean="0"/>
              <a:pPr/>
              <a:t>10/31/2015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o.gov/duplication/action_tracker/all_areas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39072" cy="170688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Monitoring the Progress and Management Plans of Cross Cutting Issues </a:t>
            </a:r>
            <a:endParaRPr lang="en-US" sz="36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04800" y="3364992"/>
            <a:ext cx="9406128" cy="3645408"/>
          </a:xfrm>
        </p:spPr>
        <p:txBody>
          <a:bodyPr>
            <a:normAutofit fontScale="55000" lnSpcReduction="2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3300" dirty="0" smtClean="0"/>
              <a:t>International </a:t>
            </a:r>
            <a:r>
              <a:rPr lang="en-US" sz="3300" dirty="0"/>
              <a:t>Seminar on Governance and Development</a:t>
            </a:r>
          </a:p>
          <a:p>
            <a:r>
              <a:rPr lang="en-US" sz="3300" dirty="0"/>
              <a:t>Federal Court of Accounts (TCU), </a:t>
            </a:r>
          </a:p>
          <a:p>
            <a:r>
              <a:rPr lang="en-US" sz="3300" dirty="0"/>
              <a:t>Brasilia, Brazil </a:t>
            </a:r>
          </a:p>
          <a:p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J. Christopher Mihm </a:t>
            </a:r>
          </a:p>
          <a:p>
            <a:r>
              <a:rPr lang="en-US" sz="3300" dirty="0"/>
              <a:t>Managing Director, Strategic Issues </a:t>
            </a:r>
          </a:p>
          <a:p>
            <a:r>
              <a:rPr lang="en-US" sz="3300" dirty="0"/>
              <a:t>United States Government Accountability Office</a:t>
            </a:r>
          </a:p>
          <a:p>
            <a:r>
              <a:rPr lang="en-US" sz="3300" dirty="0" smtClean="0"/>
              <a:t>4 </a:t>
            </a:r>
            <a:r>
              <a:rPr lang="en-US" sz="3300" dirty="0"/>
              <a:t>November 2015</a:t>
            </a:r>
          </a:p>
          <a:p>
            <a:endParaRPr lang="en-US" sz="3300" dirty="0"/>
          </a:p>
          <a:p>
            <a:endParaRPr lang="en-US" sz="3300" dirty="0"/>
          </a:p>
          <a:p>
            <a:endParaRPr lang="en-US" sz="2400" dirty="0" smtClean="0"/>
          </a:p>
          <a:p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7260336"/>
            <a:ext cx="6477000" cy="356616"/>
          </a:xfrm>
        </p:spPr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743200"/>
            <a:ext cx="8939784" cy="4425696"/>
          </a:xfrm>
        </p:spPr>
        <p:txBody>
          <a:bodyPr/>
          <a:lstStyle/>
          <a:p>
            <a:r>
              <a:rPr lang="en-US" dirty="0" smtClean="0"/>
              <a:t>Annual assessments of progress toward outcomes and opportunities to improve.</a:t>
            </a:r>
          </a:p>
          <a:p>
            <a:r>
              <a:rPr lang="en-US" dirty="0" smtClean="0"/>
              <a:t>Uses variety of analytic, research, evaluation, and performance data to support the assessments.</a:t>
            </a:r>
          </a:p>
          <a:p>
            <a:r>
              <a:rPr lang="en-US" dirty="0" smtClean="0"/>
              <a:t>To involve top leadership and be part of (or integrated into) “normal” agency assessment and review process.  </a:t>
            </a:r>
          </a:p>
          <a:p>
            <a:r>
              <a:rPr lang="en-US" dirty="0" smtClean="0"/>
              <a:t>Began in 2014.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44B29-7EAE-488E-BF12-C159C2A5F6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Strategic Objective Reviews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31044"/>
            <a:ext cx="6283214" cy="500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44B29-7EAE-488E-BF12-C159C2A5F6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OMB’s Example of Goal Relationships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6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US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sz="8000"/>
              <a:t>Thank you!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AE720-FE72-406F-AC8C-7BB00AD337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362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GAO Efforts In Two Key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Fragmentation, Overlap, and Duplication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Mandate enacted </a:t>
            </a:r>
            <a:r>
              <a:rPr lang="en-US" dirty="0"/>
              <a:t>in </a:t>
            </a:r>
            <a:r>
              <a:rPr lang="en-US" dirty="0" smtClean="0"/>
              <a:t>2010</a:t>
            </a:r>
            <a:endParaRPr lang="en-US" dirty="0"/>
          </a:p>
          <a:p>
            <a:pPr lvl="2"/>
            <a:r>
              <a:rPr lang="en-US" dirty="0"/>
              <a:t>Identify overlap and duplication</a:t>
            </a:r>
          </a:p>
          <a:p>
            <a:pPr lvl="2"/>
            <a:r>
              <a:rPr lang="en-US" dirty="0"/>
              <a:t>Identify opportunities for cost savings and revenue enhancement</a:t>
            </a:r>
          </a:p>
          <a:p>
            <a:pPr lvl="1"/>
            <a:r>
              <a:rPr lang="en-US" dirty="0" smtClean="0"/>
              <a:t>Annual </a:t>
            </a:r>
            <a:r>
              <a:rPr lang="en-US" dirty="0"/>
              <a:t>reports issued in 2011 through </a:t>
            </a:r>
            <a:r>
              <a:rPr lang="en-US" dirty="0" smtClean="0"/>
              <a:t>2015</a:t>
            </a:r>
          </a:p>
          <a:p>
            <a:pPr lvl="1"/>
            <a:endParaRPr lang="en-US" dirty="0"/>
          </a:p>
          <a:p>
            <a:r>
              <a:rPr lang="en-US" dirty="0" smtClean="0"/>
              <a:t>Implementation of </a:t>
            </a:r>
            <a:r>
              <a:rPr lang="en-US" dirty="0" smtClean="0"/>
              <a:t>key provisions of GPRAMA 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1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of Fragmentation, Overlap, and Duplication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960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9372600" cy="1837944"/>
          </a:xfrm>
        </p:spPr>
        <p:txBody>
          <a:bodyPr/>
          <a:lstStyle/>
          <a:p>
            <a:r>
              <a:rPr lang="en-US" dirty="0" smtClean="0"/>
              <a:t>2011-2014 Annual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9296400" cy="356920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0" dirty="0"/>
              <a:t>In our first four annual reports issued from 2011 through 2014, we </a:t>
            </a:r>
            <a:endParaRPr lang="en-US" sz="2400" b="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/>
              <a:t>presented </a:t>
            </a:r>
            <a:r>
              <a:rPr lang="en-US" sz="2400" b="0" dirty="0"/>
              <a:t>188 areas where opportunities existed for executive branch agencies or Congress to reduce, eliminate, or better manage fragmentation, overlap, or duplication; achieve cost savings; or </a:t>
            </a:r>
            <a:r>
              <a:rPr lang="en-US" sz="2400" b="0" dirty="0" smtClean="0"/>
              <a:t>enhance revenue.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/>
              <a:t>identified </a:t>
            </a:r>
            <a:r>
              <a:rPr lang="en-US" sz="2400" b="0" dirty="0"/>
              <a:t>approximately 440 actions </a:t>
            </a:r>
            <a:r>
              <a:rPr lang="en-US" sz="2400" b="0" dirty="0" smtClean="0"/>
              <a:t>to </a:t>
            </a:r>
            <a:r>
              <a:rPr lang="en-US" sz="2400" b="0" dirty="0"/>
              <a:t>address the opportunities for greater efficiency and effectiveness that we identified.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Actions in 2011-2014 Annual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As of March 2015:</a:t>
            </a:r>
          </a:p>
          <a:p>
            <a:r>
              <a:rPr lang="en-US" dirty="0" smtClean="0"/>
              <a:t>169 </a:t>
            </a:r>
            <a:r>
              <a:rPr lang="en-US" dirty="0"/>
              <a:t>actions have been </a:t>
            </a:r>
            <a:r>
              <a:rPr lang="en-US" dirty="0" smtClean="0"/>
              <a:t>addressed (37 percent),</a:t>
            </a:r>
            <a:endParaRPr lang="en-US" dirty="0"/>
          </a:p>
          <a:p>
            <a:r>
              <a:rPr lang="en-US" dirty="0"/>
              <a:t>179 actions have been partially </a:t>
            </a:r>
            <a:r>
              <a:rPr lang="en-US" dirty="0" smtClean="0"/>
              <a:t>addressed (39 percent), </a:t>
            </a:r>
            <a:r>
              <a:rPr lang="en-US" dirty="0"/>
              <a:t>and</a:t>
            </a:r>
          </a:p>
          <a:p>
            <a:r>
              <a:rPr lang="en-US" dirty="0"/>
              <a:t>90 actions have not been </a:t>
            </a:r>
            <a:r>
              <a:rPr lang="en-US" dirty="0" smtClean="0"/>
              <a:t>addressed (20 percent).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57 </a:t>
            </a:r>
            <a:r>
              <a:rPr lang="en-US" b="1" dirty="0"/>
              <a:t>percent </a:t>
            </a:r>
            <a:r>
              <a:rPr lang="en-US" dirty="0"/>
              <a:t>of the actions addressed </a:t>
            </a:r>
            <a:r>
              <a:rPr lang="en-US" b="1" dirty="0"/>
              <a:t>to executive branch agencies</a:t>
            </a:r>
            <a:r>
              <a:rPr lang="en-US" dirty="0"/>
              <a:t> and </a:t>
            </a:r>
            <a:r>
              <a:rPr lang="en-US" b="1" dirty="0"/>
              <a:t>66 percent </a:t>
            </a:r>
            <a:r>
              <a:rPr lang="en-US" dirty="0"/>
              <a:t>of the actions addressed </a:t>
            </a:r>
            <a:r>
              <a:rPr lang="en-US" b="1" dirty="0"/>
              <a:t>to Congress </a:t>
            </a:r>
            <a:r>
              <a:rPr lang="en-US" dirty="0" smtClean="0"/>
              <a:t>remain </a:t>
            </a:r>
            <a:r>
              <a:rPr lang="en-US" i="1" dirty="0"/>
              <a:t>partially or not addressed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b="1" dirty="0" smtClean="0"/>
              <a:t>GAO’s Action </a:t>
            </a:r>
            <a:r>
              <a:rPr lang="en-US" b="1" dirty="0"/>
              <a:t>Tracker </a:t>
            </a:r>
            <a:r>
              <a:rPr lang="en-US" dirty="0" smtClean="0"/>
              <a:t>provides </a:t>
            </a:r>
            <a:r>
              <a:rPr lang="en-US" dirty="0"/>
              <a:t>the implementation status of </a:t>
            </a:r>
            <a:r>
              <a:rPr lang="en-US" dirty="0" smtClean="0"/>
              <a:t>all actions identified </a:t>
            </a:r>
            <a:r>
              <a:rPr lang="en-US" dirty="0"/>
              <a:t>in </a:t>
            </a:r>
            <a:r>
              <a:rPr lang="en-US" dirty="0" smtClean="0"/>
              <a:t>the annual </a:t>
            </a:r>
            <a:r>
              <a:rPr lang="en-US" dirty="0"/>
              <a:t>reports. </a:t>
            </a:r>
            <a:endParaRPr lang="en-US" dirty="0" smtClean="0"/>
          </a:p>
          <a:p>
            <a:pPr marL="0">
              <a:buNone/>
            </a:pPr>
            <a:r>
              <a:rPr lang="en-US" dirty="0">
                <a:hlinkClick r:id="rId2"/>
              </a:rPr>
              <a:t>http://www.gao.gov/duplication/action_tracker/all_areas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Evaluation and Management Guide (GAO-15-49SP)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Incorporates </a:t>
            </a:r>
            <a:r>
              <a:rPr lang="en-US" sz="2800" dirty="0"/>
              <a:t>lessons learned from 5 years of evaluating Fragmentation, Overlap, and Duplication (FOD) in the federal </a:t>
            </a:r>
            <a:r>
              <a:rPr lang="en-US" sz="2800" dirty="0" smtClean="0"/>
              <a:t>government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Content </a:t>
            </a:r>
            <a:r>
              <a:rPr lang="en-US" sz="2800" dirty="0"/>
              <a:t>Analysis of GAO Reports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Literature </a:t>
            </a:r>
            <a:r>
              <a:rPr lang="en-US" sz="2800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Expert </a:t>
            </a:r>
            <a:r>
              <a:rPr lang="en-US" sz="2800" dirty="0"/>
              <a:t>Interviews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Congressional Budget Office  </a:t>
            </a:r>
            <a:r>
              <a:rPr lang="en-US" sz="2800" dirty="0"/>
              <a:t>and </a:t>
            </a:r>
            <a:r>
              <a:rPr lang="en-US" sz="2800" dirty="0" smtClean="0"/>
              <a:t>Office of Management and Budget (OMB) </a:t>
            </a:r>
            <a:r>
              <a:rPr lang="en-US" sz="2800" dirty="0"/>
              <a:t>Officials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OMB leads the development of an annual federal government performance plan that includes</a:t>
            </a:r>
          </a:p>
          <a:p>
            <a:pPr lvl="1"/>
            <a:r>
              <a:rPr lang="en-US" sz="2000" dirty="0"/>
              <a:t>4 year priority goals for the federal government that include outcome-oriented goals for a limited number of crosscutting policy areas and goals for management improvements needed across the government.</a:t>
            </a:r>
          </a:p>
          <a:p>
            <a:pPr lvl="1"/>
            <a:r>
              <a:rPr lang="en-US" sz="2000" dirty="0"/>
              <a:t>These goals show the level of performance to be achieved during the current and following fiscal years and identify </a:t>
            </a:r>
          </a:p>
          <a:p>
            <a:pPr lvl="2"/>
            <a:r>
              <a:rPr lang="en-US" sz="2000" dirty="0"/>
              <a:t>federal agencies, organizations, program activities, regulations, tax expenditures, policies and other activities contributing to the goal and </a:t>
            </a:r>
          </a:p>
          <a:p>
            <a:pPr lvl="2"/>
            <a:r>
              <a:rPr lang="en-US" sz="2000" dirty="0"/>
              <a:t>a lead government official responsible for coordinating efforts to achieve the goal;</a:t>
            </a:r>
          </a:p>
          <a:p>
            <a:pPr lvl="1"/>
            <a:r>
              <a:rPr lang="en-US" sz="2000" dirty="0"/>
              <a:t>common crosscutting performance measures;</a:t>
            </a:r>
          </a:p>
          <a:p>
            <a:pPr lvl="1"/>
            <a:r>
              <a:rPr lang="en-US" sz="2000" dirty="0"/>
              <a:t>quarterly performance targets and milestones; </a:t>
            </a:r>
          </a:p>
          <a:p>
            <a:pPr lvl="1"/>
            <a:r>
              <a:rPr lang="en-US" sz="2000" dirty="0"/>
              <a:t>plans to address crosscutting major management challenges, including relevant performance goals, performance measures, and milestones.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3A2E-EFF3-400C-9AC4-DAF3DAFC3C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1) Cross Agency Priority (CAP) Goals</a:t>
            </a:r>
          </a:p>
        </p:txBody>
      </p:sp>
    </p:spTree>
    <p:extLst>
      <p:ext uri="{BB962C8B-B14F-4D97-AF65-F5344CB8AC3E}">
        <p14:creationId xmlns:p14="http://schemas.microsoft.com/office/powerpoint/2010/main" val="85230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8B94E-98C5-4F63-B5A9-D26A780398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362200"/>
            <a:ext cx="836676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The President’s </a:t>
            </a:r>
            <a:r>
              <a:rPr lang="en-US" kern="1200" dirty="0" smtClean="0">
                <a:latin typeface="+mn-lt"/>
                <a:ea typeface="+mn-ea"/>
                <a:cs typeface="+mn-cs"/>
              </a:rPr>
              <a:t>2015 </a:t>
            </a:r>
            <a:r>
              <a:rPr lang="en-US" kern="1200" dirty="0">
                <a:latin typeface="+mn-lt"/>
                <a:ea typeface="+mn-ea"/>
                <a:cs typeface="+mn-cs"/>
              </a:rPr>
              <a:t>budget submission included the federal government’s </a:t>
            </a:r>
            <a:r>
              <a:rPr lang="en-US" kern="1200" dirty="0" smtClean="0">
                <a:latin typeface="+mn-lt"/>
                <a:ea typeface="+mn-ea"/>
                <a:cs typeface="+mn-cs"/>
              </a:rPr>
              <a:t>15 </a:t>
            </a:r>
            <a:r>
              <a:rPr lang="en-US" kern="1200" dirty="0">
                <a:latin typeface="+mn-lt"/>
                <a:ea typeface="+mn-ea"/>
                <a:cs typeface="+mn-cs"/>
              </a:rPr>
              <a:t>interim crosscutting priority goals.  Of these goals, </a:t>
            </a:r>
            <a:r>
              <a:rPr lang="en-US" kern="1200" dirty="0" smtClean="0">
                <a:latin typeface="+mn-lt"/>
                <a:ea typeface="+mn-ea"/>
                <a:cs typeface="+mn-cs"/>
              </a:rPr>
              <a:t>7 </a:t>
            </a:r>
            <a:r>
              <a:rPr lang="en-US" kern="1200" dirty="0">
                <a:latin typeface="+mn-lt"/>
                <a:ea typeface="+mn-ea"/>
                <a:cs typeface="+mn-cs"/>
              </a:rPr>
              <a:t>are related to crosscutting </a:t>
            </a:r>
            <a:r>
              <a:rPr lang="en-US" kern="1200" dirty="0" smtClean="0">
                <a:latin typeface="+mn-lt"/>
                <a:ea typeface="+mn-ea"/>
                <a:cs typeface="+mn-cs"/>
              </a:rPr>
              <a:t>mission/policy </a:t>
            </a:r>
            <a:r>
              <a:rPr lang="en-US" kern="1200" dirty="0">
                <a:latin typeface="+mn-lt"/>
                <a:ea typeface="+mn-ea"/>
                <a:cs typeface="+mn-cs"/>
              </a:rPr>
              <a:t>areas, and </a:t>
            </a:r>
            <a:r>
              <a:rPr lang="en-US" kern="1200" dirty="0" smtClean="0">
                <a:latin typeface="+mn-lt"/>
                <a:ea typeface="+mn-ea"/>
                <a:cs typeface="+mn-cs"/>
              </a:rPr>
              <a:t>8 </a:t>
            </a:r>
            <a:r>
              <a:rPr lang="en-US" kern="1200" dirty="0">
                <a:latin typeface="+mn-lt"/>
                <a:ea typeface="+mn-ea"/>
                <a:cs typeface="+mn-cs"/>
              </a:rPr>
              <a:t>are management improvement </a:t>
            </a:r>
            <a:r>
              <a:rPr lang="en-US" kern="1200" dirty="0" smtClean="0">
                <a:latin typeface="+mn-lt"/>
                <a:ea typeface="+mn-ea"/>
                <a:cs typeface="+mn-cs"/>
              </a:rPr>
              <a:t>goals:  </a:t>
            </a:r>
          </a:p>
          <a:p>
            <a:pPr>
              <a:defRPr/>
            </a:pPr>
            <a:endParaRPr lang="en-US" kern="1200" dirty="0" smtClean="0"/>
          </a:p>
          <a:p>
            <a:pPr marL="695266" indent="-573022">
              <a:buFont typeface="+mj-lt"/>
              <a:buAutoNum type="arabicPeriod"/>
              <a:defRPr/>
            </a:pPr>
            <a:r>
              <a:rPr lang="en-US" kern="1200" dirty="0" err="1" smtClean="0">
                <a:latin typeface="+mn-lt"/>
                <a:ea typeface="+mn-ea"/>
                <a:cs typeface="+mn-cs"/>
              </a:rPr>
              <a:t>Cybersecurity</a:t>
            </a:r>
            <a:endParaRPr lang="en-US" kern="1200" dirty="0" smtClean="0">
              <a:latin typeface="+mn-lt"/>
              <a:ea typeface="+mn-ea"/>
              <a:cs typeface="+mn-cs"/>
            </a:endParaRPr>
          </a:p>
          <a:p>
            <a:pPr marL="695266" indent="-573022">
              <a:buFont typeface="+mj-lt"/>
              <a:buAutoNum type="arabicPeriod"/>
              <a:defRPr/>
            </a:pPr>
            <a:r>
              <a:rPr lang="en-US" kern="1200" dirty="0" smtClean="0"/>
              <a:t>Climate change (federal actions)</a:t>
            </a:r>
          </a:p>
          <a:p>
            <a:pPr marL="695266" indent="-573022">
              <a:buFont typeface="+mj-lt"/>
              <a:buAutoNum type="arabicPeriod"/>
              <a:defRPr/>
            </a:pPr>
            <a:r>
              <a:rPr lang="en-US" kern="1200" dirty="0" smtClean="0">
                <a:latin typeface="+mn-lt"/>
                <a:ea typeface="+mn-ea"/>
                <a:cs typeface="+mn-cs"/>
              </a:rPr>
              <a:t>Insider threat and security clearance</a:t>
            </a:r>
          </a:p>
          <a:p>
            <a:pPr marL="695266" indent="-573022">
              <a:buFont typeface="+mj-lt"/>
              <a:buAutoNum type="arabicPeriod"/>
              <a:defRPr/>
            </a:pPr>
            <a:r>
              <a:rPr lang="en-US" kern="1200" dirty="0" smtClean="0"/>
              <a:t>Job-creating investment</a:t>
            </a:r>
          </a:p>
          <a:p>
            <a:pPr marL="695266" indent="-573022">
              <a:buFont typeface="+mj-lt"/>
              <a:buAutoNum type="arabicPeriod"/>
              <a:defRPr/>
            </a:pPr>
            <a:r>
              <a:rPr lang="en-US" kern="1200" dirty="0" smtClean="0"/>
              <a:t>Infrastructure permitting and modernization</a:t>
            </a:r>
          </a:p>
          <a:p>
            <a:pPr marL="695266" indent="-573022">
              <a:buFont typeface="+mj-lt"/>
              <a:buAutoNum type="arabicPeriod"/>
              <a:defRPr/>
            </a:pPr>
            <a:r>
              <a:rPr lang="en-US" kern="1200" dirty="0" smtClean="0"/>
              <a:t>STEM education</a:t>
            </a:r>
          </a:p>
          <a:p>
            <a:pPr marL="695266" indent="-573022">
              <a:buFont typeface="+mj-lt"/>
              <a:buAutoNum type="arabicPeriod"/>
              <a:defRPr/>
            </a:pPr>
            <a:r>
              <a:rPr lang="en-US" kern="1200" dirty="0" smtClean="0"/>
              <a:t>Service members veterans mental health</a:t>
            </a:r>
          </a:p>
          <a:p>
            <a:pPr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595360" cy="1219200"/>
          </a:xfrm>
        </p:spPr>
        <p:txBody>
          <a:bodyPr rtlCol="0"/>
          <a:lstStyle/>
          <a:p>
            <a:pPr>
              <a:defRPr/>
            </a:pPr>
            <a:r>
              <a:rPr 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FY </a:t>
            </a:r>
            <a:r>
              <a:rPr lang="en-US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15 </a:t>
            </a:r>
            <a:r>
              <a:rPr 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CAP </a:t>
            </a:r>
            <a:r>
              <a:rPr lang="en-US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Policy/Mission Goals</a:t>
            </a:r>
            <a:endParaRPr 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58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8B94E-98C5-4F63-B5A9-D26A780398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86000"/>
            <a:ext cx="8671560" cy="4656985"/>
          </a:xfrm>
        </p:spPr>
        <p:txBody>
          <a:bodyPr>
            <a:normAutofit/>
          </a:bodyPr>
          <a:lstStyle/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kern="1200" dirty="0" smtClean="0"/>
              <a:t>Customer service</a:t>
            </a:r>
          </a:p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kern="1200" dirty="0" smtClean="0"/>
              <a:t>Smarter IT delivery </a:t>
            </a:r>
          </a:p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kern="1200" dirty="0" smtClean="0"/>
              <a:t>Strategic sourcing</a:t>
            </a:r>
          </a:p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kern="1200" dirty="0" smtClean="0"/>
              <a:t>Shared services</a:t>
            </a:r>
          </a:p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kern="1200" dirty="0" smtClean="0"/>
              <a:t>Benchmark and improve mission-support operations</a:t>
            </a:r>
          </a:p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kern="1200" dirty="0" smtClean="0"/>
              <a:t>Open data</a:t>
            </a:r>
          </a:p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kern="1200" dirty="0" smtClean="0"/>
              <a:t>Lab-to-market</a:t>
            </a:r>
          </a:p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kern="1200" dirty="0" smtClean="0"/>
              <a:t>(Federal) people and culture </a:t>
            </a:r>
          </a:p>
          <a:p>
            <a:pPr marL="695348" indent="-573089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kern="1200" dirty="0" smtClean="0"/>
          </a:p>
          <a:p>
            <a:pPr marL="407530" indent="-285271" fontAlgn="auto">
              <a:spcAft>
                <a:spcPts val="0"/>
              </a:spcAft>
              <a:buFont typeface="Wingdings 3"/>
              <a:buChar char=""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066800"/>
            <a:ext cx="851916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FY </a:t>
            </a:r>
            <a:r>
              <a:rPr lang="en-US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15 </a:t>
            </a:r>
            <a:r>
              <a:rPr 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CAP </a:t>
            </a:r>
            <a:r>
              <a:rPr lang="en-US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Management Goals </a:t>
            </a:r>
            <a:endParaRPr 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27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_Combined_Templates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O Color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O B&amp;W Preliminary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AO B&amp;W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AO Color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AO Color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AO B&amp;W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AO B&amp;W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GAO_Combined_Templates</Template>
  <TotalTime>473</TotalTime>
  <Words>612</Words>
  <Application>Microsoft Office PowerPoint</Application>
  <PresentationFormat>Custom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GAO_Combined_Templates</vt:lpstr>
      <vt:lpstr>GAO Color Final with Flag</vt:lpstr>
      <vt:lpstr>GAO B&amp;W Preliminary with Flag</vt:lpstr>
      <vt:lpstr>GAO B&amp;W Final with Flag</vt:lpstr>
      <vt:lpstr>GAO Color Preliminary w/o Flag</vt:lpstr>
      <vt:lpstr>GAO Color Final w/o Flag</vt:lpstr>
      <vt:lpstr>GAO B&amp;W Preliminary w/o Flag</vt:lpstr>
      <vt:lpstr>GAO B&amp;W Final w/o Flag</vt:lpstr>
      <vt:lpstr>Monitoring the Progress and Management Plans of Cross Cutting Issues </vt:lpstr>
      <vt:lpstr>GAO Efforts In Two Key Areas </vt:lpstr>
      <vt:lpstr>Definitions of Fragmentation, Overlap, and Duplication</vt:lpstr>
      <vt:lpstr>2011-2014 Annual Reports</vt:lpstr>
      <vt:lpstr>Status of Actions in 2011-2014 Annual Reports</vt:lpstr>
      <vt:lpstr>Development of Evaluation and Management Guide (GAO-15-49SP)</vt:lpstr>
      <vt:lpstr>1) Cross Agency Priority (CAP) Goals</vt:lpstr>
      <vt:lpstr>FY 15 CAP Policy/Mission Goals</vt:lpstr>
      <vt:lpstr>FY 15 CAP Management Goals </vt:lpstr>
      <vt:lpstr>2) Strategic Objective Reviews </vt:lpstr>
      <vt:lpstr>OMB’s Example of Goal Relationships </vt:lpstr>
      <vt:lpstr>PowerPoint Presentation</vt:lpstr>
    </vt:vector>
  </TitlesOfParts>
  <Company>GAO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</dc:creator>
  <cp:lastModifiedBy>J C Mihm</cp:lastModifiedBy>
  <cp:revision>40</cp:revision>
  <cp:lastPrinted>2015-10-30T14:52:09Z</cp:lastPrinted>
  <dcterms:created xsi:type="dcterms:W3CDTF">2015-05-12T22:40:17Z</dcterms:created>
  <dcterms:modified xsi:type="dcterms:W3CDTF">2015-10-31T19:23:34Z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-256053007</vt:i4>
  </property>
  <property fmtid="{D5CDD505-2E9C-101B-9397-08002B2CF9AE}" pid="3" name="_NewReviewCycle">
    <vt:lpwstr/>
  </property>
  <property fmtid="{D5CDD505-2E9C-101B-9397-08002B2CF9AE}" pid="4" name="_EmailSubject">
    <vt:lpwstr>International Seminar on Governance and Development </vt:lpwstr>
  </property>
  <property fmtid="{D5CDD505-2E9C-101B-9397-08002B2CF9AE}" pid="5" name="_AuthorEmail">
    <vt:lpwstr>MihmJ@gao.gov</vt:lpwstr>
  </property>
  <property fmtid="{D5CDD505-2E9C-101B-9397-08002B2CF9AE}" pid="6" name="_AuthorEmailDisplayName">
    <vt:lpwstr>Mihm, J C</vt:lpwstr>
  </property>
</Properties>
</file>