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9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39" autoAdjust="0"/>
  </p:normalViewPr>
  <p:slideViewPr>
    <p:cSldViewPr>
      <p:cViewPr>
        <p:scale>
          <a:sx n="100" d="100"/>
          <a:sy n="100" d="100"/>
        </p:scale>
        <p:origin x="-432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23DCD2-DE14-48E2-826A-4BD41705ECA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71F32D-8F0C-423F-9ADB-58F12521D325}">
      <dgm:prSet phldrT="[Tekst]" custT="1"/>
      <dgm:spPr>
        <a:solidFill>
          <a:srgbClr val="00B0F0"/>
        </a:solidFill>
      </dgm:spPr>
      <dgm:t>
        <a:bodyPr/>
        <a:lstStyle/>
        <a:p>
          <a:r>
            <a:rPr lang="pl-PL" sz="4000" dirty="0" err="1" smtClean="0">
              <a:solidFill>
                <a:schemeClr val="tx1"/>
              </a:solidFill>
            </a:rPr>
            <a:t>Audit</a:t>
          </a:r>
          <a:r>
            <a:rPr lang="pl-PL" sz="4000" dirty="0" smtClean="0">
              <a:solidFill>
                <a:schemeClr val="tx1"/>
              </a:solidFill>
            </a:rPr>
            <a:t> </a:t>
          </a:r>
          <a:r>
            <a:rPr lang="pl-PL" sz="4000" dirty="0" err="1" smtClean="0">
              <a:solidFill>
                <a:schemeClr val="tx1"/>
              </a:solidFill>
            </a:rPr>
            <a:t>axes</a:t>
          </a:r>
          <a:endParaRPr lang="en-US" sz="4000" dirty="0">
            <a:solidFill>
              <a:schemeClr val="tx1"/>
            </a:solidFill>
          </a:endParaRPr>
        </a:p>
      </dgm:t>
    </dgm:pt>
    <dgm:pt modelId="{49BA609D-597F-487B-ADB7-81DF978E12C3}" type="parTrans" cxnId="{1388CC19-CEBB-4EC3-A133-23F07679801B}">
      <dgm:prSet/>
      <dgm:spPr/>
      <dgm:t>
        <a:bodyPr/>
        <a:lstStyle/>
        <a:p>
          <a:endParaRPr lang="en-US"/>
        </a:p>
      </dgm:t>
    </dgm:pt>
    <dgm:pt modelId="{AC255552-063E-4423-A32C-EF6ED7E116F3}" type="sibTrans" cxnId="{1388CC19-CEBB-4EC3-A133-23F07679801B}">
      <dgm:prSet/>
      <dgm:spPr/>
      <dgm:t>
        <a:bodyPr/>
        <a:lstStyle/>
        <a:p>
          <a:endParaRPr lang="en-US"/>
        </a:p>
      </dgm:t>
    </dgm:pt>
    <dgm:pt modelId="{317760CF-83A3-48E9-93B0-247451525DD7}">
      <dgm:prSet/>
      <dgm:spPr>
        <a:solidFill>
          <a:srgbClr val="00B0F0"/>
        </a:solidFill>
      </dgm:spPr>
      <dgm:t>
        <a:bodyPr/>
        <a:lstStyle/>
        <a:p>
          <a:pPr algn="l"/>
          <a:r>
            <a:rPr lang="en-US" dirty="0" smtClean="0">
              <a:solidFill>
                <a:schemeClr val="tx1"/>
              </a:solidFill>
            </a:rPr>
            <a:t>Compliance – whether ministries followed terms and conditions at the preparatory stage</a:t>
          </a:r>
          <a:endParaRPr lang="en-US" dirty="0">
            <a:solidFill>
              <a:schemeClr val="tx1"/>
            </a:solidFill>
          </a:endParaRPr>
        </a:p>
      </dgm:t>
    </dgm:pt>
    <dgm:pt modelId="{2BAD418A-6882-4845-8FB3-B9F748D25F0E}" type="parTrans" cxnId="{5AC75F1C-A0D8-4F4D-95DF-2FC368EF5EB7}">
      <dgm:prSet/>
      <dgm:spPr/>
      <dgm:t>
        <a:bodyPr/>
        <a:lstStyle/>
        <a:p>
          <a:endParaRPr lang="en-US"/>
        </a:p>
      </dgm:t>
    </dgm:pt>
    <dgm:pt modelId="{F448921E-BAB7-476F-AD15-C4CEC6C0DCB1}" type="sibTrans" cxnId="{5AC75F1C-A0D8-4F4D-95DF-2FC368EF5EB7}">
      <dgm:prSet/>
      <dgm:spPr/>
      <dgm:t>
        <a:bodyPr/>
        <a:lstStyle/>
        <a:p>
          <a:endParaRPr lang="en-US"/>
        </a:p>
      </dgm:t>
    </dgm:pt>
    <dgm:pt modelId="{7D95BC03-8BA8-4EA9-B3DF-2CE4C0DEAC3C}">
      <dgm:prSet/>
      <dgm:spPr>
        <a:solidFill>
          <a:srgbClr val="00B0F0"/>
        </a:solidFill>
      </dgm:spPr>
      <dgm:t>
        <a:bodyPr/>
        <a:lstStyle/>
        <a:p>
          <a:pPr algn="l"/>
          <a:r>
            <a:rPr lang="en-US" dirty="0" smtClean="0">
              <a:solidFill>
                <a:schemeClr val="tx1"/>
              </a:solidFill>
            </a:rPr>
            <a:t>Coherency of strategies, their assumptions, indicators, logic schemes</a:t>
          </a:r>
          <a:endParaRPr lang="en-US" dirty="0">
            <a:solidFill>
              <a:schemeClr val="tx1"/>
            </a:solidFill>
          </a:endParaRPr>
        </a:p>
      </dgm:t>
    </dgm:pt>
    <dgm:pt modelId="{DBDA8757-0C11-4187-B3B5-9BF4004F5E5E}" type="parTrans" cxnId="{9E982023-355F-49A0-BDD7-D6D365BA8E0B}">
      <dgm:prSet/>
      <dgm:spPr/>
      <dgm:t>
        <a:bodyPr/>
        <a:lstStyle/>
        <a:p>
          <a:endParaRPr lang="en-US"/>
        </a:p>
      </dgm:t>
    </dgm:pt>
    <dgm:pt modelId="{B555E2E1-53B4-4722-958E-542744056644}" type="sibTrans" cxnId="{9E982023-355F-49A0-BDD7-D6D365BA8E0B}">
      <dgm:prSet/>
      <dgm:spPr/>
      <dgm:t>
        <a:bodyPr/>
        <a:lstStyle/>
        <a:p>
          <a:endParaRPr lang="en-US"/>
        </a:p>
      </dgm:t>
    </dgm:pt>
    <dgm:pt modelId="{DC223490-9748-46BE-BDCA-6B51F0AD7EB2}" type="pres">
      <dgm:prSet presAssocID="{0C23DCD2-DE14-48E2-826A-4BD41705ECA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F9C213-3550-4C72-9E18-5D6E4190776F}" type="pres">
      <dgm:prSet presAssocID="{BF71F32D-8F0C-423F-9ADB-58F12521D325}" presName="root1" presStyleCnt="0"/>
      <dgm:spPr/>
    </dgm:pt>
    <dgm:pt modelId="{324815EC-069C-434E-A3E5-36150B1144D8}" type="pres">
      <dgm:prSet presAssocID="{BF71F32D-8F0C-423F-9ADB-58F12521D32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CDC4D1-888D-4041-9FB3-D3EF21A184BD}" type="pres">
      <dgm:prSet presAssocID="{BF71F32D-8F0C-423F-9ADB-58F12521D325}" presName="level2hierChild" presStyleCnt="0"/>
      <dgm:spPr/>
    </dgm:pt>
    <dgm:pt modelId="{EF4B1953-8F54-469D-A664-CA903C86C03B}" type="pres">
      <dgm:prSet presAssocID="{2BAD418A-6882-4845-8FB3-B9F748D25F0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B34C5686-232E-4608-B565-EAE18C9732CA}" type="pres">
      <dgm:prSet presAssocID="{2BAD418A-6882-4845-8FB3-B9F748D25F0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AEB85FE8-5EE1-48ED-9C26-DA4508812DC2}" type="pres">
      <dgm:prSet presAssocID="{317760CF-83A3-48E9-93B0-247451525DD7}" presName="root2" presStyleCnt="0"/>
      <dgm:spPr/>
    </dgm:pt>
    <dgm:pt modelId="{4D8FE404-6738-4AD3-8F16-EA44817AB626}" type="pres">
      <dgm:prSet presAssocID="{317760CF-83A3-48E9-93B0-247451525DD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6F0838-E9FE-4E95-8FCD-021099D86A6F}" type="pres">
      <dgm:prSet presAssocID="{317760CF-83A3-48E9-93B0-247451525DD7}" presName="level3hierChild" presStyleCnt="0"/>
      <dgm:spPr/>
    </dgm:pt>
    <dgm:pt modelId="{F0E63602-AEFA-4ABD-9DD6-D637B0FA21EB}" type="pres">
      <dgm:prSet presAssocID="{DBDA8757-0C11-4187-B3B5-9BF4004F5E5E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76712DC8-866E-4AAA-B466-38FE94036DFA}" type="pres">
      <dgm:prSet presAssocID="{DBDA8757-0C11-4187-B3B5-9BF4004F5E5E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FA40F5C-E312-47D6-95F3-D720101DD374}" type="pres">
      <dgm:prSet presAssocID="{7D95BC03-8BA8-4EA9-B3DF-2CE4C0DEAC3C}" presName="root2" presStyleCnt="0"/>
      <dgm:spPr/>
    </dgm:pt>
    <dgm:pt modelId="{188EA193-F312-4660-B2DB-B21F8933D739}" type="pres">
      <dgm:prSet presAssocID="{7D95BC03-8BA8-4EA9-B3DF-2CE4C0DEAC3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76FC53-62E2-4DA1-A594-4AC87418ACA9}" type="pres">
      <dgm:prSet presAssocID="{7D95BC03-8BA8-4EA9-B3DF-2CE4C0DEAC3C}" presName="level3hierChild" presStyleCnt="0"/>
      <dgm:spPr/>
    </dgm:pt>
  </dgm:ptLst>
  <dgm:cxnLst>
    <dgm:cxn modelId="{5AC75F1C-A0D8-4F4D-95DF-2FC368EF5EB7}" srcId="{BF71F32D-8F0C-423F-9ADB-58F12521D325}" destId="{317760CF-83A3-48E9-93B0-247451525DD7}" srcOrd="0" destOrd="0" parTransId="{2BAD418A-6882-4845-8FB3-B9F748D25F0E}" sibTransId="{F448921E-BAB7-476F-AD15-C4CEC6C0DCB1}"/>
    <dgm:cxn modelId="{9E982023-355F-49A0-BDD7-D6D365BA8E0B}" srcId="{BF71F32D-8F0C-423F-9ADB-58F12521D325}" destId="{7D95BC03-8BA8-4EA9-B3DF-2CE4C0DEAC3C}" srcOrd="1" destOrd="0" parTransId="{DBDA8757-0C11-4187-B3B5-9BF4004F5E5E}" sibTransId="{B555E2E1-53B4-4722-958E-542744056644}"/>
    <dgm:cxn modelId="{B223858B-0D38-47FB-9944-7243177D006E}" type="presOf" srcId="{317760CF-83A3-48E9-93B0-247451525DD7}" destId="{4D8FE404-6738-4AD3-8F16-EA44817AB626}" srcOrd="0" destOrd="0" presId="urn:microsoft.com/office/officeart/2005/8/layout/hierarchy2"/>
    <dgm:cxn modelId="{1388CC19-CEBB-4EC3-A133-23F07679801B}" srcId="{0C23DCD2-DE14-48E2-826A-4BD41705ECA2}" destId="{BF71F32D-8F0C-423F-9ADB-58F12521D325}" srcOrd="0" destOrd="0" parTransId="{49BA609D-597F-487B-ADB7-81DF978E12C3}" sibTransId="{AC255552-063E-4423-A32C-EF6ED7E116F3}"/>
    <dgm:cxn modelId="{5F957BD7-D67E-4A73-8CD9-923F9A97B123}" type="presOf" srcId="{7D95BC03-8BA8-4EA9-B3DF-2CE4C0DEAC3C}" destId="{188EA193-F312-4660-B2DB-B21F8933D739}" srcOrd="0" destOrd="0" presId="urn:microsoft.com/office/officeart/2005/8/layout/hierarchy2"/>
    <dgm:cxn modelId="{5083DF6F-2FE5-402A-AA4E-8469A1EB5317}" type="presOf" srcId="{2BAD418A-6882-4845-8FB3-B9F748D25F0E}" destId="{EF4B1953-8F54-469D-A664-CA903C86C03B}" srcOrd="0" destOrd="0" presId="urn:microsoft.com/office/officeart/2005/8/layout/hierarchy2"/>
    <dgm:cxn modelId="{A1C7636F-0E19-404D-8EEE-F951A5E61108}" type="presOf" srcId="{DBDA8757-0C11-4187-B3B5-9BF4004F5E5E}" destId="{76712DC8-866E-4AAA-B466-38FE94036DFA}" srcOrd="1" destOrd="0" presId="urn:microsoft.com/office/officeart/2005/8/layout/hierarchy2"/>
    <dgm:cxn modelId="{755614B8-64AB-4CD2-AE4A-826D396080FD}" type="presOf" srcId="{0C23DCD2-DE14-48E2-826A-4BD41705ECA2}" destId="{DC223490-9748-46BE-BDCA-6B51F0AD7EB2}" srcOrd="0" destOrd="0" presId="urn:microsoft.com/office/officeart/2005/8/layout/hierarchy2"/>
    <dgm:cxn modelId="{3D2CAD58-2791-43F2-BDA1-EED8ACAED45F}" type="presOf" srcId="{DBDA8757-0C11-4187-B3B5-9BF4004F5E5E}" destId="{F0E63602-AEFA-4ABD-9DD6-D637B0FA21EB}" srcOrd="0" destOrd="0" presId="urn:microsoft.com/office/officeart/2005/8/layout/hierarchy2"/>
    <dgm:cxn modelId="{9E469BA6-A776-4F2E-83E1-DA50E479B652}" type="presOf" srcId="{2BAD418A-6882-4845-8FB3-B9F748D25F0E}" destId="{B34C5686-232E-4608-B565-EAE18C9732CA}" srcOrd="1" destOrd="0" presId="urn:microsoft.com/office/officeart/2005/8/layout/hierarchy2"/>
    <dgm:cxn modelId="{874A68D9-9671-49A6-A0E7-AEAC22D3D49B}" type="presOf" srcId="{BF71F32D-8F0C-423F-9ADB-58F12521D325}" destId="{324815EC-069C-434E-A3E5-36150B1144D8}" srcOrd="0" destOrd="0" presId="urn:microsoft.com/office/officeart/2005/8/layout/hierarchy2"/>
    <dgm:cxn modelId="{2C145127-A2E7-4B49-9B22-2E8DE91D7F10}" type="presParOf" srcId="{DC223490-9748-46BE-BDCA-6B51F0AD7EB2}" destId="{D4F9C213-3550-4C72-9E18-5D6E4190776F}" srcOrd="0" destOrd="0" presId="urn:microsoft.com/office/officeart/2005/8/layout/hierarchy2"/>
    <dgm:cxn modelId="{CEBC08B3-9B0B-4469-A4A1-0AD8EA6510F3}" type="presParOf" srcId="{D4F9C213-3550-4C72-9E18-5D6E4190776F}" destId="{324815EC-069C-434E-A3E5-36150B1144D8}" srcOrd="0" destOrd="0" presId="urn:microsoft.com/office/officeart/2005/8/layout/hierarchy2"/>
    <dgm:cxn modelId="{9261DF56-B5AB-4407-A839-C7D2C4F11BD3}" type="presParOf" srcId="{D4F9C213-3550-4C72-9E18-5D6E4190776F}" destId="{64CDC4D1-888D-4041-9FB3-D3EF21A184BD}" srcOrd="1" destOrd="0" presId="urn:microsoft.com/office/officeart/2005/8/layout/hierarchy2"/>
    <dgm:cxn modelId="{471C7E90-E822-4A9D-BADB-AB9D5A9EA324}" type="presParOf" srcId="{64CDC4D1-888D-4041-9FB3-D3EF21A184BD}" destId="{EF4B1953-8F54-469D-A664-CA903C86C03B}" srcOrd="0" destOrd="0" presId="urn:microsoft.com/office/officeart/2005/8/layout/hierarchy2"/>
    <dgm:cxn modelId="{08BF7D9C-75A1-4326-BA4C-E4BD93852FB4}" type="presParOf" srcId="{EF4B1953-8F54-469D-A664-CA903C86C03B}" destId="{B34C5686-232E-4608-B565-EAE18C9732CA}" srcOrd="0" destOrd="0" presId="urn:microsoft.com/office/officeart/2005/8/layout/hierarchy2"/>
    <dgm:cxn modelId="{6DF265B8-E488-4111-844A-D7EDCEC1261C}" type="presParOf" srcId="{64CDC4D1-888D-4041-9FB3-D3EF21A184BD}" destId="{AEB85FE8-5EE1-48ED-9C26-DA4508812DC2}" srcOrd="1" destOrd="0" presId="urn:microsoft.com/office/officeart/2005/8/layout/hierarchy2"/>
    <dgm:cxn modelId="{97A7E7E2-8462-4038-8E64-38331B11F1F6}" type="presParOf" srcId="{AEB85FE8-5EE1-48ED-9C26-DA4508812DC2}" destId="{4D8FE404-6738-4AD3-8F16-EA44817AB626}" srcOrd="0" destOrd="0" presId="urn:microsoft.com/office/officeart/2005/8/layout/hierarchy2"/>
    <dgm:cxn modelId="{8EDF74E2-03BE-4110-97CA-1687E50E6C44}" type="presParOf" srcId="{AEB85FE8-5EE1-48ED-9C26-DA4508812DC2}" destId="{2B6F0838-E9FE-4E95-8FCD-021099D86A6F}" srcOrd="1" destOrd="0" presId="urn:microsoft.com/office/officeart/2005/8/layout/hierarchy2"/>
    <dgm:cxn modelId="{CDE459AA-C92F-4A7E-8A32-87A9A01D844C}" type="presParOf" srcId="{64CDC4D1-888D-4041-9FB3-D3EF21A184BD}" destId="{F0E63602-AEFA-4ABD-9DD6-D637B0FA21EB}" srcOrd="2" destOrd="0" presId="urn:microsoft.com/office/officeart/2005/8/layout/hierarchy2"/>
    <dgm:cxn modelId="{02CC03CD-AE96-466A-A8CF-02BFBA58F918}" type="presParOf" srcId="{F0E63602-AEFA-4ABD-9DD6-D637B0FA21EB}" destId="{76712DC8-866E-4AAA-B466-38FE94036DFA}" srcOrd="0" destOrd="0" presId="urn:microsoft.com/office/officeart/2005/8/layout/hierarchy2"/>
    <dgm:cxn modelId="{EFF3764F-E9F3-486D-8BAC-60AE932765D7}" type="presParOf" srcId="{64CDC4D1-888D-4041-9FB3-D3EF21A184BD}" destId="{1FA40F5C-E312-47D6-95F3-D720101DD374}" srcOrd="3" destOrd="0" presId="urn:microsoft.com/office/officeart/2005/8/layout/hierarchy2"/>
    <dgm:cxn modelId="{BC3C316E-D183-43F8-B7B1-0FA01E310DA5}" type="presParOf" srcId="{1FA40F5C-E312-47D6-95F3-D720101DD374}" destId="{188EA193-F312-4660-B2DB-B21F8933D739}" srcOrd="0" destOrd="0" presId="urn:microsoft.com/office/officeart/2005/8/layout/hierarchy2"/>
    <dgm:cxn modelId="{85CE4BE4-E110-43F4-B415-98FCD29ECE5F}" type="presParOf" srcId="{1FA40F5C-E312-47D6-95F3-D720101DD374}" destId="{D176FC53-62E2-4DA1-A594-4AC87418AC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7181A7-9D0F-4525-BCBA-0FD6D4957B5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369200-61C5-422D-A44F-79B72BD31C54}">
      <dgm:prSet/>
      <dgm:spPr/>
      <dgm:t>
        <a:bodyPr/>
        <a:lstStyle/>
        <a:p>
          <a:pPr rtl="0"/>
          <a:r>
            <a:rPr lang="pl-PL" dirty="0" smtClean="0"/>
            <a:t>Analysis of </a:t>
          </a:r>
          <a:r>
            <a:rPr lang="pl-PL" dirty="0" err="1" smtClean="0"/>
            <a:t>minutes</a:t>
          </a:r>
          <a:r>
            <a:rPr lang="pl-PL" dirty="0" smtClean="0"/>
            <a:t> </a:t>
          </a:r>
          <a:r>
            <a:rPr lang="pl-PL" dirty="0" err="1" smtClean="0"/>
            <a:t>confirming</a:t>
          </a:r>
          <a:r>
            <a:rPr lang="pl-PL" dirty="0" smtClean="0"/>
            <a:t> </a:t>
          </a:r>
          <a:r>
            <a:rPr lang="pl-PL" dirty="0" err="1" smtClean="0"/>
            <a:t>works</a:t>
          </a:r>
          <a:r>
            <a:rPr lang="pl-PL" dirty="0" smtClean="0"/>
            <a:t> of the </a:t>
          </a:r>
          <a:r>
            <a:rPr lang="pl-PL" dirty="0" err="1" smtClean="0"/>
            <a:t>Coordination</a:t>
          </a:r>
          <a:r>
            <a:rPr lang="pl-PL" dirty="0" smtClean="0"/>
            <a:t> </a:t>
          </a:r>
          <a:r>
            <a:rPr lang="pl-PL" dirty="0" err="1" smtClean="0"/>
            <a:t>Committee</a:t>
          </a:r>
          <a:endParaRPr lang="en-US" dirty="0"/>
        </a:p>
      </dgm:t>
    </dgm:pt>
    <dgm:pt modelId="{A4E10064-E92C-4D95-A2DF-4A1B3BF896B9}" type="parTrans" cxnId="{1E2ED643-5267-4556-8752-F720C9E4B16A}">
      <dgm:prSet/>
      <dgm:spPr/>
      <dgm:t>
        <a:bodyPr/>
        <a:lstStyle/>
        <a:p>
          <a:endParaRPr lang="en-US"/>
        </a:p>
      </dgm:t>
    </dgm:pt>
    <dgm:pt modelId="{13545C3C-EAB3-4D90-904F-86B34395A75D}" type="sibTrans" cxnId="{1E2ED643-5267-4556-8752-F720C9E4B16A}">
      <dgm:prSet/>
      <dgm:spPr/>
      <dgm:t>
        <a:bodyPr/>
        <a:lstStyle/>
        <a:p>
          <a:endParaRPr lang="en-US"/>
        </a:p>
      </dgm:t>
    </dgm:pt>
    <dgm:pt modelId="{99638C96-8D2B-431F-82AB-FB35AAD820C4}">
      <dgm:prSet/>
      <dgm:spPr/>
      <dgm:t>
        <a:bodyPr/>
        <a:lstStyle/>
        <a:p>
          <a:pPr rtl="0"/>
          <a:r>
            <a:rPr lang="pl-PL" dirty="0" smtClean="0"/>
            <a:t>Analysis of </a:t>
          </a:r>
          <a:r>
            <a:rPr lang="pl-PL" dirty="0" err="1" smtClean="0"/>
            <a:t>drafts</a:t>
          </a:r>
          <a:r>
            <a:rPr lang="pl-PL" dirty="0" smtClean="0"/>
            <a:t>, </a:t>
          </a:r>
          <a:r>
            <a:rPr lang="pl-PL" dirty="0" err="1" smtClean="0"/>
            <a:t>experts</a:t>
          </a:r>
          <a:r>
            <a:rPr lang="pl-PL" dirty="0" smtClean="0"/>
            <a:t> </a:t>
          </a:r>
          <a:r>
            <a:rPr lang="pl-PL" dirty="0" err="1" smtClean="0"/>
            <a:t>opinions</a:t>
          </a:r>
          <a:r>
            <a:rPr lang="pl-PL" dirty="0" smtClean="0"/>
            <a:t>, </a:t>
          </a:r>
          <a:r>
            <a:rPr lang="pl-PL" dirty="0" err="1" smtClean="0"/>
            <a:t>consultants</a:t>
          </a:r>
          <a:r>
            <a:rPr lang="pl-PL" dirty="0" smtClean="0"/>
            <a:t> </a:t>
          </a:r>
          <a:r>
            <a:rPr lang="pl-PL" dirty="0" err="1" smtClean="0"/>
            <a:t>reports</a:t>
          </a:r>
          <a:r>
            <a:rPr lang="pl-PL" dirty="0" smtClean="0"/>
            <a:t>, </a:t>
          </a:r>
          <a:r>
            <a:rPr lang="pl-PL" dirty="0" err="1" smtClean="0"/>
            <a:t>benchmarks</a:t>
          </a:r>
          <a:r>
            <a:rPr lang="pl-PL" dirty="0" smtClean="0"/>
            <a:t>, </a:t>
          </a:r>
          <a:r>
            <a:rPr lang="pl-PL" dirty="0" err="1" smtClean="0"/>
            <a:t>indicator</a:t>
          </a:r>
          <a:r>
            <a:rPr lang="pl-PL" dirty="0" smtClean="0"/>
            <a:t> </a:t>
          </a:r>
          <a:r>
            <a:rPr lang="pl-PL" dirty="0" err="1" smtClean="0"/>
            <a:t>sets</a:t>
          </a:r>
          <a:endParaRPr lang="en-US" dirty="0"/>
        </a:p>
      </dgm:t>
    </dgm:pt>
    <dgm:pt modelId="{A5C4CE22-FFC7-4F10-8292-C2215D5AD336}" type="sibTrans" cxnId="{25F2C4D7-A723-4A9D-979C-FB5D1A692A94}">
      <dgm:prSet/>
      <dgm:spPr/>
      <dgm:t>
        <a:bodyPr/>
        <a:lstStyle/>
        <a:p>
          <a:endParaRPr lang="en-US"/>
        </a:p>
      </dgm:t>
    </dgm:pt>
    <dgm:pt modelId="{3AE1157E-1C2F-45B2-A3E7-FE0E16A3A441}" type="parTrans" cxnId="{25F2C4D7-A723-4A9D-979C-FB5D1A692A94}">
      <dgm:prSet/>
      <dgm:spPr/>
      <dgm:t>
        <a:bodyPr/>
        <a:lstStyle/>
        <a:p>
          <a:endParaRPr lang="en-US"/>
        </a:p>
      </dgm:t>
    </dgm:pt>
    <dgm:pt modelId="{43882887-5D7E-48BF-A153-002CCD05AEFF}">
      <dgm:prSet/>
      <dgm:spPr/>
      <dgm:t>
        <a:bodyPr/>
        <a:lstStyle/>
        <a:p>
          <a:pPr rtl="0"/>
          <a:r>
            <a:rPr lang="pl-PL" smtClean="0"/>
            <a:t>Analysis of decisions made by ministries in charge </a:t>
          </a:r>
          <a:endParaRPr lang="en-US"/>
        </a:p>
      </dgm:t>
    </dgm:pt>
    <dgm:pt modelId="{78D94D91-0168-46B9-8D34-48A0C719A597}" type="sibTrans" cxnId="{3E4B26A0-346C-4584-A0B6-266EE364236E}">
      <dgm:prSet/>
      <dgm:spPr/>
      <dgm:t>
        <a:bodyPr/>
        <a:lstStyle/>
        <a:p>
          <a:endParaRPr lang="en-US"/>
        </a:p>
      </dgm:t>
    </dgm:pt>
    <dgm:pt modelId="{18F977F0-B2D9-4760-94D5-1CA9F304C612}" type="parTrans" cxnId="{3E4B26A0-346C-4584-A0B6-266EE364236E}">
      <dgm:prSet/>
      <dgm:spPr/>
      <dgm:t>
        <a:bodyPr/>
        <a:lstStyle/>
        <a:p>
          <a:endParaRPr lang="en-US"/>
        </a:p>
      </dgm:t>
    </dgm:pt>
    <dgm:pt modelId="{677BF888-30E1-4E0C-B8EE-EC561862E98E}">
      <dgm:prSet/>
      <dgm:spPr/>
      <dgm:t>
        <a:bodyPr/>
        <a:lstStyle/>
        <a:p>
          <a:pPr rtl="0"/>
          <a:r>
            <a:rPr lang="pl-PL" dirty="0" smtClean="0"/>
            <a:t>The </a:t>
          </a:r>
          <a:r>
            <a:rPr lang="pl-PL" dirty="0" err="1" smtClean="0"/>
            <a:t>audit</a:t>
          </a:r>
          <a:r>
            <a:rPr lang="pl-PL" dirty="0" smtClean="0"/>
            <a:t> program – as a </a:t>
          </a:r>
          <a:r>
            <a:rPr lang="pl-PL" dirty="0" err="1" smtClean="0"/>
            <a:t>framework</a:t>
          </a:r>
          <a:r>
            <a:rPr lang="pl-PL" dirty="0" smtClean="0"/>
            <a:t>, agile </a:t>
          </a:r>
          <a:r>
            <a:rPr lang="pl-PL" dirty="0" err="1" smtClean="0"/>
            <a:t>approach</a:t>
          </a:r>
          <a:endParaRPr lang="en-US" dirty="0"/>
        </a:p>
      </dgm:t>
    </dgm:pt>
    <dgm:pt modelId="{C0240EC4-25E7-496B-95B3-73C5286C859B}" type="sibTrans" cxnId="{989EC247-6016-4321-95B3-43C444A9C169}">
      <dgm:prSet/>
      <dgm:spPr/>
      <dgm:t>
        <a:bodyPr/>
        <a:lstStyle/>
        <a:p>
          <a:endParaRPr lang="en-US"/>
        </a:p>
      </dgm:t>
    </dgm:pt>
    <dgm:pt modelId="{3673FDF6-0627-487E-ABC7-15A87D33A81F}" type="parTrans" cxnId="{989EC247-6016-4321-95B3-43C444A9C169}">
      <dgm:prSet/>
      <dgm:spPr/>
      <dgm:t>
        <a:bodyPr/>
        <a:lstStyle/>
        <a:p>
          <a:endParaRPr lang="en-US"/>
        </a:p>
      </dgm:t>
    </dgm:pt>
    <dgm:pt modelId="{EA0C0065-DE6F-4FE4-8AD3-58E334145BDE}" type="pres">
      <dgm:prSet presAssocID="{D27181A7-9D0F-4525-BCBA-0FD6D4957B5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6FB329-2128-4A9D-91BF-A87892D5BC3F}" type="pres">
      <dgm:prSet presAssocID="{677BF888-30E1-4E0C-B8EE-EC561862E98E}" presName="circle1" presStyleLbl="node1" presStyleIdx="0" presStyleCnt="4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1558FC6E-1D49-4A7F-BDC1-6CC427FDD001}" type="pres">
      <dgm:prSet presAssocID="{677BF888-30E1-4E0C-B8EE-EC561862E98E}" presName="space" presStyleCnt="0"/>
      <dgm:spPr/>
    </dgm:pt>
    <dgm:pt modelId="{83BAAA7B-7261-438F-9B8E-9ADB449F252C}" type="pres">
      <dgm:prSet presAssocID="{677BF888-30E1-4E0C-B8EE-EC561862E98E}" presName="rect1" presStyleLbl="alignAcc1" presStyleIdx="0" presStyleCnt="4"/>
      <dgm:spPr/>
      <dgm:t>
        <a:bodyPr/>
        <a:lstStyle/>
        <a:p>
          <a:endParaRPr lang="en-US"/>
        </a:p>
      </dgm:t>
    </dgm:pt>
    <dgm:pt modelId="{8F721CDD-DAFB-4FDA-BB15-5E7DF2874E1E}" type="pres">
      <dgm:prSet presAssocID="{99638C96-8D2B-431F-82AB-FB35AAD820C4}" presName="vertSpace2" presStyleLbl="node1" presStyleIdx="0" presStyleCnt="4"/>
      <dgm:spPr/>
    </dgm:pt>
    <dgm:pt modelId="{346A4ECC-3BD7-424E-B213-736F8E88BC55}" type="pres">
      <dgm:prSet presAssocID="{99638C96-8D2B-431F-82AB-FB35AAD820C4}" presName="circle2" presStyleLbl="node1" presStyleIdx="1" presStyleCnt="4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7702F466-968C-4FF6-9598-8CDF62C4D7DA}" type="pres">
      <dgm:prSet presAssocID="{99638C96-8D2B-431F-82AB-FB35AAD820C4}" presName="rect2" presStyleLbl="alignAcc1" presStyleIdx="1" presStyleCnt="4"/>
      <dgm:spPr/>
      <dgm:t>
        <a:bodyPr/>
        <a:lstStyle/>
        <a:p>
          <a:endParaRPr lang="en-US"/>
        </a:p>
      </dgm:t>
    </dgm:pt>
    <dgm:pt modelId="{DC1C2741-7876-4EE5-B8D8-7D0A52292E35}" type="pres">
      <dgm:prSet presAssocID="{43882887-5D7E-48BF-A153-002CCD05AEFF}" presName="vertSpace3" presStyleLbl="node1" presStyleIdx="1" presStyleCnt="4"/>
      <dgm:spPr/>
    </dgm:pt>
    <dgm:pt modelId="{99B87C21-EF45-431C-99A4-C31F8C4C168A}" type="pres">
      <dgm:prSet presAssocID="{43882887-5D7E-48BF-A153-002CCD05AEFF}" presName="circle3" presStyleLbl="node1" presStyleIdx="2" presStyleCnt="4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D0964DDE-0A93-438C-80D5-582CE9C2F25F}" type="pres">
      <dgm:prSet presAssocID="{43882887-5D7E-48BF-A153-002CCD05AEFF}" presName="rect3" presStyleLbl="alignAcc1" presStyleIdx="2" presStyleCnt="4"/>
      <dgm:spPr/>
      <dgm:t>
        <a:bodyPr/>
        <a:lstStyle/>
        <a:p>
          <a:endParaRPr lang="en-US"/>
        </a:p>
      </dgm:t>
    </dgm:pt>
    <dgm:pt modelId="{48D61F94-6A08-4545-B346-21C0315CF4A3}" type="pres">
      <dgm:prSet presAssocID="{12369200-61C5-422D-A44F-79B72BD31C54}" presName="vertSpace4" presStyleLbl="node1" presStyleIdx="2" presStyleCnt="4"/>
      <dgm:spPr/>
    </dgm:pt>
    <dgm:pt modelId="{85A8C46C-5BB1-43F1-99CC-9A1AB422812A}" type="pres">
      <dgm:prSet presAssocID="{12369200-61C5-422D-A44F-79B72BD31C54}" presName="circle4" presStyleLbl="node1" presStyleIdx="3" presStyleCnt="4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12A89863-84A6-49D1-87CA-18850590890A}" type="pres">
      <dgm:prSet presAssocID="{12369200-61C5-422D-A44F-79B72BD31C54}" presName="rect4" presStyleLbl="alignAcc1" presStyleIdx="3" presStyleCnt="4"/>
      <dgm:spPr/>
      <dgm:t>
        <a:bodyPr/>
        <a:lstStyle/>
        <a:p>
          <a:endParaRPr lang="en-US"/>
        </a:p>
      </dgm:t>
    </dgm:pt>
    <dgm:pt modelId="{5D314487-EFF0-4F0C-8109-3C3BD3FE989B}" type="pres">
      <dgm:prSet presAssocID="{677BF888-30E1-4E0C-B8EE-EC561862E98E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C1FE2-7BDD-4598-B8BF-3FF432C67BF9}" type="pres">
      <dgm:prSet presAssocID="{99638C96-8D2B-431F-82AB-FB35AAD820C4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33B4B-9BE9-49C1-9E98-2775C26E9A22}" type="pres">
      <dgm:prSet presAssocID="{43882887-5D7E-48BF-A153-002CCD05AEFF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7AAAC-2E93-417C-9C83-2CFCEB4A0E7A}" type="pres">
      <dgm:prSet presAssocID="{12369200-61C5-422D-A44F-79B72BD31C54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941775-6A86-4874-B721-44F958CCFD2B}" type="presOf" srcId="{43882887-5D7E-48BF-A153-002CCD05AEFF}" destId="{2E233B4B-9BE9-49C1-9E98-2775C26E9A22}" srcOrd="1" destOrd="0" presId="urn:microsoft.com/office/officeart/2005/8/layout/target3"/>
    <dgm:cxn modelId="{989EC247-6016-4321-95B3-43C444A9C169}" srcId="{D27181A7-9D0F-4525-BCBA-0FD6D4957B59}" destId="{677BF888-30E1-4E0C-B8EE-EC561862E98E}" srcOrd="0" destOrd="0" parTransId="{3673FDF6-0627-487E-ABC7-15A87D33A81F}" sibTransId="{C0240EC4-25E7-496B-95B3-73C5286C859B}"/>
    <dgm:cxn modelId="{64747017-1170-4F21-A344-553DAF9A4547}" type="presOf" srcId="{99638C96-8D2B-431F-82AB-FB35AAD820C4}" destId="{7702F466-968C-4FF6-9598-8CDF62C4D7DA}" srcOrd="0" destOrd="0" presId="urn:microsoft.com/office/officeart/2005/8/layout/target3"/>
    <dgm:cxn modelId="{FDDE2E5B-4A0E-4050-B976-8E696EA0E43B}" type="presOf" srcId="{677BF888-30E1-4E0C-B8EE-EC561862E98E}" destId="{83BAAA7B-7261-438F-9B8E-9ADB449F252C}" srcOrd="0" destOrd="0" presId="urn:microsoft.com/office/officeart/2005/8/layout/target3"/>
    <dgm:cxn modelId="{1392F433-0007-45B5-8F66-5E7D73E2B955}" type="presOf" srcId="{D27181A7-9D0F-4525-BCBA-0FD6D4957B59}" destId="{EA0C0065-DE6F-4FE4-8AD3-58E334145BDE}" srcOrd="0" destOrd="0" presId="urn:microsoft.com/office/officeart/2005/8/layout/target3"/>
    <dgm:cxn modelId="{3E4B26A0-346C-4584-A0B6-266EE364236E}" srcId="{D27181A7-9D0F-4525-BCBA-0FD6D4957B59}" destId="{43882887-5D7E-48BF-A153-002CCD05AEFF}" srcOrd="2" destOrd="0" parTransId="{18F977F0-B2D9-4760-94D5-1CA9F304C612}" sibTransId="{78D94D91-0168-46B9-8D34-48A0C719A597}"/>
    <dgm:cxn modelId="{7E01C8D4-8432-4E66-8A8C-9568B17AEE49}" type="presOf" srcId="{99638C96-8D2B-431F-82AB-FB35AAD820C4}" destId="{3AAC1FE2-7BDD-4598-B8BF-3FF432C67BF9}" srcOrd="1" destOrd="0" presId="urn:microsoft.com/office/officeart/2005/8/layout/target3"/>
    <dgm:cxn modelId="{64D90680-C4F8-42B2-907D-34D36320915D}" type="presOf" srcId="{12369200-61C5-422D-A44F-79B72BD31C54}" destId="{6907AAAC-2E93-417C-9C83-2CFCEB4A0E7A}" srcOrd="1" destOrd="0" presId="urn:microsoft.com/office/officeart/2005/8/layout/target3"/>
    <dgm:cxn modelId="{1E2ED643-5267-4556-8752-F720C9E4B16A}" srcId="{D27181A7-9D0F-4525-BCBA-0FD6D4957B59}" destId="{12369200-61C5-422D-A44F-79B72BD31C54}" srcOrd="3" destOrd="0" parTransId="{A4E10064-E92C-4D95-A2DF-4A1B3BF896B9}" sibTransId="{13545C3C-EAB3-4D90-904F-86B34395A75D}"/>
    <dgm:cxn modelId="{16CAE3A1-892F-4248-A598-74E77E7C54A7}" type="presOf" srcId="{43882887-5D7E-48BF-A153-002CCD05AEFF}" destId="{D0964DDE-0A93-438C-80D5-582CE9C2F25F}" srcOrd="0" destOrd="0" presId="urn:microsoft.com/office/officeart/2005/8/layout/target3"/>
    <dgm:cxn modelId="{25F2C4D7-A723-4A9D-979C-FB5D1A692A94}" srcId="{D27181A7-9D0F-4525-BCBA-0FD6D4957B59}" destId="{99638C96-8D2B-431F-82AB-FB35AAD820C4}" srcOrd="1" destOrd="0" parTransId="{3AE1157E-1C2F-45B2-A3E7-FE0E16A3A441}" sibTransId="{A5C4CE22-FFC7-4F10-8292-C2215D5AD336}"/>
    <dgm:cxn modelId="{A299E223-67CD-4B97-8CFB-56EE1369CF04}" type="presOf" srcId="{677BF888-30E1-4E0C-B8EE-EC561862E98E}" destId="{5D314487-EFF0-4F0C-8109-3C3BD3FE989B}" srcOrd="1" destOrd="0" presId="urn:microsoft.com/office/officeart/2005/8/layout/target3"/>
    <dgm:cxn modelId="{21139677-A8C2-4746-B263-102571E73F4C}" type="presOf" srcId="{12369200-61C5-422D-A44F-79B72BD31C54}" destId="{12A89863-84A6-49D1-87CA-18850590890A}" srcOrd="0" destOrd="0" presId="urn:microsoft.com/office/officeart/2005/8/layout/target3"/>
    <dgm:cxn modelId="{16DEE033-BC8D-4DA9-90A7-28C515267608}" type="presParOf" srcId="{EA0C0065-DE6F-4FE4-8AD3-58E334145BDE}" destId="{4D6FB329-2128-4A9D-91BF-A87892D5BC3F}" srcOrd="0" destOrd="0" presId="urn:microsoft.com/office/officeart/2005/8/layout/target3"/>
    <dgm:cxn modelId="{3CD8178F-20A4-4414-8F6E-76E3E1BCC9B7}" type="presParOf" srcId="{EA0C0065-DE6F-4FE4-8AD3-58E334145BDE}" destId="{1558FC6E-1D49-4A7F-BDC1-6CC427FDD001}" srcOrd="1" destOrd="0" presId="urn:microsoft.com/office/officeart/2005/8/layout/target3"/>
    <dgm:cxn modelId="{A4800824-09DC-4AFA-9F82-AA93AFCBFB01}" type="presParOf" srcId="{EA0C0065-DE6F-4FE4-8AD3-58E334145BDE}" destId="{83BAAA7B-7261-438F-9B8E-9ADB449F252C}" srcOrd="2" destOrd="0" presId="urn:microsoft.com/office/officeart/2005/8/layout/target3"/>
    <dgm:cxn modelId="{569EF94D-091E-42FB-8EA7-9F53A5E5DF75}" type="presParOf" srcId="{EA0C0065-DE6F-4FE4-8AD3-58E334145BDE}" destId="{8F721CDD-DAFB-4FDA-BB15-5E7DF2874E1E}" srcOrd="3" destOrd="0" presId="urn:microsoft.com/office/officeart/2005/8/layout/target3"/>
    <dgm:cxn modelId="{9F2E5EFB-5E93-480D-A2FC-F749B8A3DA48}" type="presParOf" srcId="{EA0C0065-DE6F-4FE4-8AD3-58E334145BDE}" destId="{346A4ECC-3BD7-424E-B213-736F8E88BC55}" srcOrd="4" destOrd="0" presId="urn:microsoft.com/office/officeart/2005/8/layout/target3"/>
    <dgm:cxn modelId="{BE48E7E7-B35C-4D3C-9BFB-A1A24F106BAA}" type="presParOf" srcId="{EA0C0065-DE6F-4FE4-8AD3-58E334145BDE}" destId="{7702F466-968C-4FF6-9598-8CDF62C4D7DA}" srcOrd="5" destOrd="0" presId="urn:microsoft.com/office/officeart/2005/8/layout/target3"/>
    <dgm:cxn modelId="{CBF96637-D3B7-49B6-B28E-7E9F409EE66A}" type="presParOf" srcId="{EA0C0065-DE6F-4FE4-8AD3-58E334145BDE}" destId="{DC1C2741-7876-4EE5-B8D8-7D0A52292E35}" srcOrd="6" destOrd="0" presId="urn:microsoft.com/office/officeart/2005/8/layout/target3"/>
    <dgm:cxn modelId="{FC210615-D048-419E-80A4-13BA010F0D74}" type="presParOf" srcId="{EA0C0065-DE6F-4FE4-8AD3-58E334145BDE}" destId="{99B87C21-EF45-431C-99A4-C31F8C4C168A}" srcOrd="7" destOrd="0" presId="urn:microsoft.com/office/officeart/2005/8/layout/target3"/>
    <dgm:cxn modelId="{7B6DF6EE-8C98-4BDD-B684-31005FADD33F}" type="presParOf" srcId="{EA0C0065-DE6F-4FE4-8AD3-58E334145BDE}" destId="{D0964DDE-0A93-438C-80D5-582CE9C2F25F}" srcOrd="8" destOrd="0" presId="urn:microsoft.com/office/officeart/2005/8/layout/target3"/>
    <dgm:cxn modelId="{67315531-DCB7-47CA-A825-3E1FCC71FF33}" type="presParOf" srcId="{EA0C0065-DE6F-4FE4-8AD3-58E334145BDE}" destId="{48D61F94-6A08-4545-B346-21C0315CF4A3}" srcOrd="9" destOrd="0" presId="urn:microsoft.com/office/officeart/2005/8/layout/target3"/>
    <dgm:cxn modelId="{F7F9D34E-371E-47F3-8E07-AB1EC5D9D662}" type="presParOf" srcId="{EA0C0065-DE6F-4FE4-8AD3-58E334145BDE}" destId="{85A8C46C-5BB1-43F1-99CC-9A1AB422812A}" srcOrd="10" destOrd="0" presId="urn:microsoft.com/office/officeart/2005/8/layout/target3"/>
    <dgm:cxn modelId="{7EACEC4E-8B74-424C-B97A-8699F30F0227}" type="presParOf" srcId="{EA0C0065-DE6F-4FE4-8AD3-58E334145BDE}" destId="{12A89863-84A6-49D1-87CA-18850590890A}" srcOrd="11" destOrd="0" presId="urn:microsoft.com/office/officeart/2005/8/layout/target3"/>
    <dgm:cxn modelId="{3C171AE4-12A9-4784-8DE6-FE988C3DF07D}" type="presParOf" srcId="{EA0C0065-DE6F-4FE4-8AD3-58E334145BDE}" destId="{5D314487-EFF0-4F0C-8109-3C3BD3FE989B}" srcOrd="12" destOrd="0" presId="urn:microsoft.com/office/officeart/2005/8/layout/target3"/>
    <dgm:cxn modelId="{8CD0B73E-FFA3-45FA-9E7C-CE3AC1050C58}" type="presParOf" srcId="{EA0C0065-DE6F-4FE4-8AD3-58E334145BDE}" destId="{3AAC1FE2-7BDD-4598-B8BF-3FF432C67BF9}" srcOrd="13" destOrd="0" presId="urn:microsoft.com/office/officeart/2005/8/layout/target3"/>
    <dgm:cxn modelId="{924A6EE8-9319-4BEB-83A0-90EB5592A167}" type="presParOf" srcId="{EA0C0065-DE6F-4FE4-8AD3-58E334145BDE}" destId="{2E233B4B-9BE9-49C1-9E98-2775C26E9A22}" srcOrd="14" destOrd="0" presId="urn:microsoft.com/office/officeart/2005/8/layout/target3"/>
    <dgm:cxn modelId="{B6F9AC53-CAF7-41B8-80AB-0E020416CF6E}" type="presParOf" srcId="{EA0C0065-DE6F-4FE4-8AD3-58E334145BDE}" destId="{6907AAAC-2E93-417C-9C83-2CFCEB4A0E7A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D70900-922D-4FDD-9ED0-898861D839F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2C25BA-46BE-4BD2-8E6B-B8ADF236F39E}">
      <dgm:prSet custT="1"/>
      <dgm:spPr/>
      <dgm:t>
        <a:bodyPr/>
        <a:lstStyle/>
        <a:p>
          <a:pPr algn="l" rtl="0"/>
          <a:r>
            <a:rPr lang="pl-PL" sz="2400" b="1" dirty="0" smtClean="0"/>
            <a:t>General </a:t>
          </a:r>
          <a:r>
            <a:rPr lang="pl-PL" sz="2400" b="1" dirty="0" err="1" smtClean="0"/>
            <a:t>opinion</a:t>
          </a:r>
          <a:r>
            <a:rPr lang="pl-PL" sz="2400" dirty="0" smtClean="0"/>
            <a:t> – </a:t>
          </a:r>
          <a:r>
            <a:rPr lang="pl-PL" sz="2400" dirty="0" err="1" smtClean="0"/>
            <a:t>positive</a:t>
          </a:r>
          <a:r>
            <a:rPr lang="pl-PL" sz="2400" dirty="0" smtClean="0"/>
            <a:t>, </a:t>
          </a:r>
          <a:r>
            <a:rPr lang="pl-PL" sz="2400" dirty="0" err="1" smtClean="0"/>
            <a:t>despite</a:t>
          </a:r>
          <a:r>
            <a:rPr lang="pl-PL" sz="2400" dirty="0" smtClean="0"/>
            <a:t> </a:t>
          </a:r>
          <a:r>
            <a:rPr lang="pl-PL" sz="2400" dirty="0" err="1" smtClean="0"/>
            <a:t>identified</a:t>
          </a:r>
          <a:r>
            <a:rPr lang="pl-PL" sz="2400" dirty="0" smtClean="0"/>
            <a:t> </a:t>
          </a:r>
          <a:r>
            <a:rPr lang="pl-PL" sz="2400" dirty="0" err="1" smtClean="0"/>
            <a:t>irregularities</a:t>
          </a:r>
          <a:r>
            <a:rPr lang="pl-PL" sz="2400" dirty="0" smtClean="0"/>
            <a:t> (medium)</a:t>
          </a:r>
          <a:endParaRPr lang="en-US" sz="2400" dirty="0"/>
        </a:p>
      </dgm:t>
    </dgm:pt>
    <dgm:pt modelId="{B7550736-14B5-4864-A5A0-C907A72D4C99}" type="parTrans" cxnId="{44532731-0701-4670-9827-C482390F3F33}">
      <dgm:prSet/>
      <dgm:spPr/>
      <dgm:t>
        <a:bodyPr/>
        <a:lstStyle/>
        <a:p>
          <a:endParaRPr lang="en-US"/>
        </a:p>
      </dgm:t>
    </dgm:pt>
    <dgm:pt modelId="{11366688-6857-4A7E-AF6F-42548E9EA6A7}" type="sibTrans" cxnId="{44532731-0701-4670-9827-C482390F3F33}">
      <dgm:prSet/>
      <dgm:spPr/>
      <dgm:t>
        <a:bodyPr/>
        <a:lstStyle/>
        <a:p>
          <a:endParaRPr lang="en-US"/>
        </a:p>
      </dgm:t>
    </dgm:pt>
    <dgm:pt modelId="{6A4AAE2D-F197-497A-9329-F3C4FA262B19}">
      <dgm:prSet custT="1"/>
      <dgm:spPr/>
      <dgm:t>
        <a:bodyPr/>
        <a:lstStyle/>
        <a:p>
          <a:pPr rtl="0"/>
          <a:r>
            <a:rPr lang="pl-PL" sz="2400" b="1" dirty="0" err="1" smtClean="0"/>
            <a:t>Identified</a:t>
          </a:r>
          <a:r>
            <a:rPr lang="pl-PL" sz="2400" b="1" dirty="0" smtClean="0"/>
            <a:t> </a:t>
          </a:r>
          <a:r>
            <a:rPr lang="pl-PL" sz="2400" b="1" dirty="0" err="1" smtClean="0"/>
            <a:t>systemic</a:t>
          </a:r>
          <a:r>
            <a:rPr lang="pl-PL" sz="2400" b="1" dirty="0" smtClean="0"/>
            <a:t>  </a:t>
          </a:r>
          <a:r>
            <a:rPr lang="pl-PL" sz="2400" b="1" dirty="0" err="1" smtClean="0"/>
            <a:t>problems</a:t>
          </a:r>
          <a:r>
            <a:rPr lang="pl-PL" sz="2400" b="1" dirty="0" smtClean="0"/>
            <a:t>:</a:t>
          </a:r>
          <a:endParaRPr lang="en-US" sz="2400" b="1" dirty="0"/>
        </a:p>
      </dgm:t>
    </dgm:pt>
    <dgm:pt modelId="{5FDC8B78-9847-4F4D-8749-BB32D939B50D}" type="parTrans" cxnId="{6A98548C-CFFE-49A9-85B2-6B6559EFA539}">
      <dgm:prSet/>
      <dgm:spPr/>
      <dgm:t>
        <a:bodyPr/>
        <a:lstStyle/>
        <a:p>
          <a:endParaRPr lang="en-US"/>
        </a:p>
      </dgm:t>
    </dgm:pt>
    <dgm:pt modelId="{10D2CB01-6288-48E2-B924-6369CB1CE4FF}" type="sibTrans" cxnId="{6A98548C-CFFE-49A9-85B2-6B6559EFA539}">
      <dgm:prSet/>
      <dgm:spPr/>
      <dgm:t>
        <a:bodyPr/>
        <a:lstStyle/>
        <a:p>
          <a:endParaRPr lang="en-US"/>
        </a:p>
      </dgm:t>
    </dgm:pt>
    <dgm:pt modelId="{340C109C-15A1-4F14-9817-B1DF1E00585C}">
      <dgm:prSet custT="1"/>
      <dgm:spPr/>
      <dgm:t>
        <a:bodyPr/>
        <a:lstStyle/>
        <a:p>
          <a:pPr rtl="0"/>
          <a:r>
            <a:rPr lang="pl-PL" sz="2400" dirty="0" smtClean="0"/>
            <a:t>The </a:t>
          </a:r>
          <a:r>
            <a:rPr lang="pl-PL" sz="2400" dirty="0" err="1" smtClean="0"/>
            <a:t>only</a:t>
          </a:r>
          <a:r>
            <a:rPr lang="pl-PL" sz="2400" dirty="0" smtClean="0"/>
            <a:t> one </a:t>
          </a:r>
          <a:r>
            <a:rPr lang="pl-PL" sz="2400" dirty="0" err="1" smtClean="0"/>
            <a:t>scenario</a:t>
          </a:r>
          <a:r>
            <a:rPr lang="pl-PL" sz="2400" dirty="0" smtClean="0"/>
            <a:t> of </a:t>
          </a:r>
          <a:r>
            <a:rPr lang="pl-PL" sz="2400" dirty="0" err="1" smtClean="0"/>
            <a:t>social</a:t>
          </a:r>
          <a:r>
            <a:rPr lang="pl-PL" sz="2400" dirty="0" smtClean="0"/>
            <a:t> and </a:t>
          </a:r>
          <a:r>
            <a:rPr lang="pl-PL" sz="2400" dirty="0" err="1" smtClean="0"/>
            <a:t>economy</a:t>
          </a:r>
          <a:r>
            <a:rPr lang="pl-PL" sz="2400" dirty="0" smtClean="0"/>
            <a:t> development of the country (LNDS)</a:t>
          </a:r>
          <a:endParaRPr lang="en-US" sz="2400" dirty="0"/>
        </a:p>
      </dgm:t>
    </dgm:pt>
    <dgm:pt modelId="{463160AA-D522-4622-A941-2B32A54FC5F3}" type="parTrans" cxnId="{52B8C8F5-273B-41E6-9264-55D53DDF327E}">
      <dgm:prSet/>
      <dgm:spPr/>
      <dgm:t>
        <a:bodyPr/>
        <a:lstStyle/>
        <a:p>
          <a:endParaRPr lang="en-US"/>
        </a:p>
      </dgm:t>
    </dgm:pt>
    <dgm:pt modelId="{44C46BA8-43DC-4B1D-A060-8C30B935F1A8}" type="sibTrans" cxnId="{52B8C8F5-273B-41E6-9264-55D53DDF327E}">
      <dgm:prSet/>
      <dgm:spPr/>
      <dgm:t>
        <a:bodyPr/>
        <a:lstStyle/>
        <a:p>
          <a:endParaRPr lang="en-US"/>
        </a:p>
      </dgm:t>
    </dgm:pt>
    <dgm:pt modelId="{2CEE4819-51AD-4484-8497-99D94A3FD990}">
      <dgm:prSet custT="1"/>
      <dgm:spPr/>
      <dgm:t>
        <a:bodyPr/>
        <a:lstStyle/>
        <a:p>
          <a:pPr rtl="0"/>
          <a:r>
            <a:rPr lang="pl-PL" sz="2400" dirty="0" smtClean="0"/>
            <a:t>The </a:t>
          </a:r>
          <a:r>
            <a:rPr lang="pl-PL" sz="2400" dirty="0" err="1" smtClean="0"/>
            <a:t>sequence</a:t>
          </a:r>
          <a:r>
            <a:rPr lang="pl-PL" sz="2400" dirty="0" smtClean="0"/>
            <a:t> of </a:t>
          </a:r>
          <a:r>
            <a:rPr lang="pl-PL" sz="2400" dirty="0" err="1" smtClean="0"/>
            <a:t>strategies</a:t>
          </a:r>
          <a:r>
            <a:rPr lang="pl-PL" sz="2400" dirty="0" smtClean="0"/>
            <a:t> </a:t>
          </a:r>
          <a:r>
            <a:rPr lang="pl-PL" sz="2400" dirty="0" err="1" smtClean="0"/>
            <a:t>preparation</a:t>
          </a:r>
          <a:r>
            <a:rPr lang="pl-PL" sz="2400" dirty="0" smtClean="0"/>
            <a:t> and </a:t>
          </a:r>
          <a:r>
            <a:rPr lang="pl-PL" sz="2400" dirty="0" err="1" smtClean="0"/>
            <a:t>adoption</a:t>
          </a:r>
          <a:r>
            <a:rPr lang="pl-PL" sz="2400" dirty="0" smtClean="0"/>
            <a:t> was </a:t>
          </a:r>
          <a:r>
            <a:rPr lang="pl-PL" sz="2400" dirty="0" err="1" smtClean="0"/>
            <a:t>disturbed</a:t>
          </a:r>
          <a:r>
            <a:rPr lang="pl-PL" sz="2400" dirty="0" smtClean="0"/>
            <a:t> (</a:t>
          </a:r>
          <a:r>
            <a:rPr lang="pl-PL" sz="2400" dirty="0" err="1" smtClean="0"/>
            <a:t>rather</a:t>
          </a:r>
          <a:r>
            <a:rPr lang="pl-PL" sz="2400" dirty="0" smtClean="0"/>
            <a:t> </a:t>
          </a:r>
          <a:r>
            <a:rPr lang="pl-PL" sz="2400" dirty="0" err="1" smtClean="0"/>
            <a:t>accidential</a:t>
          </a:r>
          <a:r>
            <a:rPr lang="pl-PL" sz="2400" dirty="0" smtClean="0"/>
            <a:t>)</a:t>
          </a:r>
          <a:endParaRPr lang="en-US" sz="2400" dirty="0"/>
        </a:p>
      </dgm:t>
    </dgm:pt>
    <dgm:pt modelId="{29454824-0EA3-4AA9-907C-809F837FFE3F}" type="parTrans" cxnId="{3B1EA898-BFA1-4E24-A6BF-5FE65447302F}">
      <dgm:prSet/>
      <dgm:spPr/>
      <dgm:t>
        <a:bodyPr/>
        <a:lstStyle/>
        <a:p>
          <a:endParaRPr lang="en-US"/>
        </a:p>
      </dgm:t>
    </dgm:pt>
    <dgm:pt modelId="{B47CE809-D04F-4C94-A53B-EBC279224B11}" type="sibTrans" cxnId="{3B1EA898-BFA1-4E24-A6BF-5FE65447302F}">
      <dgm:prSet/>
      <dgm:spPr/>
      <dgm:t>
        <a:bodyPr/>
        <a:lstStyle/>
        <a:p>
          <a:endParaRPr lang="en-US"/>
        </a:p>
      </dgm:t>
    </dgm:pt>
    <dgm:pt modelId="{135EF335-6C75-4F35-A299-10E4B12C711E}">
      <dgm:prSet custT="1"/>
      <dgm:spPr/>
      <dgm:t>
        <a:bodyPr/>
        <a:lstStyle/>
        <a:p>
          <a:pPr rtl="0"/>
          <a:r>
            <a:rPr lang="pl-PL" sz="2400" dirty="0" smtClean="0"/>
            <a:t>The </a:t>
          </a:r>
          <a:r>
            <a:rPr lang="pl-PL" sz="2400" dirty="0" err="1" smtClean="0"/>
            <a:t>lack</a:t>
          </a:r>
          <a:r>
            <a:rPr lang="pl-PL" sz="2400" dirty="0" smtClean="0"/>
            <a:t> of LNDS </a:t>
          </a:r>
          <a:r>
            <a:rPr lang="pl-PL" sz="2400" dirty="0" err="1" smtClean="0"/>
            <a:t>during</a:t>
          </a:r>
          <a:r>
            <a:rPr lang="pl-PL" sz="2400" dirty="0" smtClean="0"/>
            <a:t> most of the </a:t>
          </a:r>
          <a:r>
            <a:rPr lang="pl-PL" sz="2400" dirty="0" err="1" smtClean="0"/>
            <a:t>preparatory</a:t>
          </a:r>
          <a:r>
            <a:rPr lang="pl-PL" sz="2400" dirty="0" smtClean="0"/>
            <a:t> period (</a:t>
          </a:r>
          <a:r>
            <a:rPr lang="pl-PL" sz="2400" dirty="0" err="1" smtClean="0"/>
            <a:t>lack</a:t>
          </a:r>
          <a:r>
            <a:rPr lang="pl-PL" sz="2400" dirty="0" smtClean="0"/>
            <a:t> of </a:t>
          </a:r>
          <a:r>
            <a:rPr lang="en-US" sz="2400" dirty="0" smtClean="0"/>
            <a:t>proper benchmarks)</a:t>
          </a:r>
          <a:endParaRPr lang="en-US" sz="2400" dirty="0"/>
        </a:p>
      </dgm:t>
    </dgm:pt>
    <dgm:pt modelId="{01F111C5-6888-4E86-BFA8-60562FE376D8}" type="parTrans" cxnId="{90C14629-A152-466D-BCBC-1E87785B581F}">
      <dgm:prSet/>
      <dgm:spPr/>
      <dgm:t>
        <a:bodyPr/>
        <a:lstStyle/>
        <a:p>
          <a:endParaRPr lang="en-US"/>
        </a:p>
      </dgm:t>
    </dgm:pt>
    <dgm:pt modelId="{D97528B4-CA8A-497D-9033-382EC723AAD0}" type="sibTrans" cxnId="{90C14629-A152-466D-BCBC-1E87785B581F}">
      <dgm:prSet/>
      <dgm:spPr/>
      <dgm:t>
        <a:bodyPr/>
        <a:lstStyle/>
        <a:p>
          <a:endParaRPr lang="en-US"/>
        </a:p>
      </dgm:t>
    </dgm:pt>
    <dgm:pt modelId="{1E3FD13D-8F88-47FF-BB2B-E377568A0698}">
      <dgm:prSet custT="1"/>
      <dgm:spPr/>
      <dgm:t>
        <a:bodyPr/>
        <a:lstStyle/>
        <a:p>
          <a:pPr rtl="0"/>
          <a:r>
            <a:rPr lang="en-US" sz="2400" dirty="0" smtClean="0"/>
            <a:t>Unnecessarily delays in </a:t>
          </a:r>
          <a:r>
            <a:rPr lang="pl-PL" sz="2400" dirty="0" err="1" smtClean="0"/>
            <a:t>drafting</a:t>
          </a:r>
          <a:r>
            <a:rPr lang="pl-PL" sz="2400" dirty="0" smtClean="0"/>
            <a:t>, </a:t>
          </a:r>
          <a:r>
            <a:rPr lang="pl-PL" sz="2400" dirty="0" err="1" smtClean="0"/>
            <a:t>consultations</a:t>
          </a:r>
          <a:r>
            <a:rPr lang="pl-PL" sz="2400" dirty="0" smtClean="0"/>
            <a:t> and </a:t>
          </a:r>
          <a:r>
            <a:rPr lang="pl-PL" sz="2400" dirty="0" err="1" smtClean="0"/>
            <a:t>arrangements</a:t>
          </a:r>
          <a:r>
            <a:rPr lang="pl-PL" sz="2400" dirty="0" smtClean="0"/>
            <a:t> (</a:t>
          </a:r>
          <a:r>
            <a:rPr lang="pl-PL" sz="2400" dirty="0" err="1" smtClean="0"/>
            <a:t>low</a:t>
          </a:r>
          <a:r>
            <a:rPr lang="pl-PL" sz="2400" dirty="0" smtClean="0"/>
            <a:t> </a:t>
          </a:r>
          <a:r>
            <a:rPr lang="pl-PL" sz="2400" dirty="0" err="1" smtClean="0"/>
            <a:t>efficiency</a:t>
          </a:r>
          <a:r>
            <a:rPr lang="pl-PL" sz="2400" dirty="0" smtClean="0"/>
            <a:t> and </a:t>
          </a:r>
          <a:r>
            <a:rPr lang="pl-PL" sz="2400" dirty="0" err="1" smtClean="0"/>
            <a:t>cooperation</a:t>
          </a:r>
          <a:r>
            <a:rPr lang="pl-PL" sz="2000" dirty="0" smtClean="0"/>
            <a:t>)</a:t>
          </a:r>
          <a:endParaRPr lang="en-US" sz="2000" dirty="0"/>
        </a:p>
      </dgm:t>
    </dgm:pt>
    <dgm:pt modelId="{02CFA295-E5D1-460D-A5C1-126C8C087209}" type="parTrans" cxnId="{BBC02830-C3F7-4F24-B8B5-08E1AD137931}">
      <dgm:prSet/>
      <dgm:spPr/>
      <dgm:t>
        <a:bodyPr/>
        <a:lstStyle/>
        <a:p>
          <a:endParaRPr lang="en-US"/>
        </a:p>
      </dgm:t>
    </dgm:pt>
    <dgm:pt modelId="{F5593E90-8546-4E0A-AC0C-C03FC8443AAA}" type="sibTrans" cxnId="{BBC02830-C3F7-4F24-B8B5-08E1AD137931}">
      <dgm:prSet/>
      <dgm:spPr/>
      <dgm:t>
        <a:bodyPr/>
        <a:lstStyle/>
        <a:p>
          <a:endParaRPr lang="en-US"/>
        </a:p>
      </dgm:t>
    </dgm:pt>
    <dgm:pt modelId="{A65D9902-9A5A-40FE-823D-C4E98CCC8D41}">
      <dgm:prSet custT="1"/>
      <dgm:spPr/>
      <dgm:t>
        <a:bodyPr/>
        <a:lstStyle/>
        <a:p>
          <a:pPr rtl="0"/>
          <a:r>
            <a:rPr lang="pl-PL" sz="2400" dirty="0" err="1" smtClean="0"/>
            <a:t>Incompliances</a:t>
          </a:r>
          <a:r>
            <a:rPr lang="pl-PL" sz="2400" dirty="0" smtClean="0"/>
            <a:t> with </a:t>
          </a:r>
          <a:r>
            <a:rPr lang="pl-PL" sz="2400" dirty="0" err="1" smtClean="0"/>
            <a:t>provisions</a:t>
          </a:r>
          <a:r>
            <a:rPr lang="pl-PL" sz="2400" dirty="0" smtClean="0"/>
            <a:t> </a:t>
          </a:r>
          <a:r>
            <a:rPr lang="pl-PL" sz="2400" dirty="0" err="1" smtClean="0"/>
            <a:t>included</a:t>
          </a:r>
          <a:r>
            <a:rPr lang="pl-PL" sz="2400" dirty="0" smtClean="0"/>
            <a:t> in </a:t>
          </a:r>
          <a:r>
            <a:rPr lang="pl-PL" sz="2400" dirty="0" err="1" smtClean="0"/>
            <a:t>legal</a:t>
          </a:r>
          <a:r>
            <a:rPr lang="pl-PL" sz="2400" dirty="0" smtClean="0"/>
            <a:t> </a:t>
          </a:r>
          <a:r>
            <a:rPr lang="pl-PL" sz="2400" dirty="0" err="1" smtClean="0"/>
            <a:t>acts</a:t>
          </a:r>
          <a:endParaRPr lang="en-US" sz="2400" dirty="0"/>
        </a:p>
      </dgm:t>
    </dgm:pt>
    <dgm:pt modelId="{0E13858F-7DCB-45E1-8681-C241EB9947CC}" type="parTrans" cxnId="{7B93B98D-945F-4C22-9CFF-79AF1019DFA5}">
      <dgm:prSet/>
      <dgm:spPr/>
      <dgm:t>
        <a:bodyPr/>
        <a:lstStyle/>
        <a:p>
          <a:endParaRPr lang="en-US"/>
        </a:p>
      </dgm:t>
    </dgm:pt>
    <dgm:pt modelId="{607DE23F-8C09-4AE5-904B-9279451C37EC}" type="sibTrans" cxnId="{7B93B98D-945F-4C22-9CFF-79AF1019DFA5}">
      <dgm:prSet/>
      <dgm:spPr/>
      <dgm:t>
        <a:bodyPr/>
        <a:lstStyle/>
        <a:p>
          <a:endParaRPr lang="en-US"/>
        </a:p>
      </dgm:t>
    </dgm:pt>
    <dgm:pt modelId="{485DEFB6-B035-44E1-9D56-A76BFC5DA6A6}">
      <dgm:prSet custT="1"/>
      <dgm:spPr/>
      <dgm:t>
        <a:bodyPr/>
        <a:lstStyle/>
        <a:p>
          <a:pPr rtl="0"/>
          <a:r>
            <a:rPr lang="en-US" sz="2400" dirty="0" smtClean="0"/>
            <a:t>Framework timetable has not been met</a:t>
          </a:r>
          <a:endParaRPr lang="en-US" sz="2400" dirty="0"/>
        </a:p>
      </dgm:t>
    </dgm:pt>
    <dgm:pt modelId="{DFADABAF-AF5E-4651-90E1-1F8578105C05}" type="parTrans" cxnId="{2796F94D-3EA8-480F-9960-D478523EFDE8}">
      <dgm:prSet/>
      <dgm:spPr/>
      <dgm:t>
        <a:bodyPr/>
        <a:lstStyle/>
        <a:p>
          <a:endParaRPr lang="en-US"/>
        </a:p>
      </dgm:t>
    </dgm:pt>
    <dgm:pt modelId="{DCF455CE-E49A-4A17-8F2E-6719DC3BC2A5}" type="sibTrans" cxnId="{2796F94D-3EA8-480F-9960-D478523EFDE8}">
      <dgm:prSet/>
      <dgm:spPr/>
      <dgm:t>
        <a:bodyPr/>
        <a:lstStyle/>
        <a:p>
          <a:endParaRPr lang="en-US"/>
        </a:p>
      </dgm:t>
    </dgm:pt>
    <dgm:pt modelId="{2B55C05F-CD4E-47E4-888B-2B7D83DD19F5}" type="pres">
      <dgm:prSet presAssocID="{5DD70900-922D-4FDD-9ED0-898861D839F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7DEFFA00-5A83-42F0-8193-EEF263B10DC5}" type="pres">
      <dgm:prSet presAssocID="{5DD70900-922D-4FDD-9ED0-898861D839FC}" presName="pyramid" presStyleLbl="node1" presStyleIdx="0" presStyleCnt="1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E43A4BF4-9F3C-47ED-88FD-35157E1ADFFB}" type="pres">
      <dgm:prSet presAssocID="{5DD70900-922D-4FDD-9ED0-898861D839FC}" presName="theList" presStyleCnt="0"/>
      <dgm:spPr/>
    </dgm:pt>
    <dgm:pt modelId="{7264CA04-B0B8-4D4C-85D0-9398D4EA3BCB}" type="pres">
      <dgm:prSet presAssocID="{FE2C25BA-46BE-4BD2-8E6B-B8ADF236F39E}" presName="aNode" presStyleLbl="fgAcc1" presStyleIdx="0" presStyleCnt="2" custScaleX="265031" custScaleY="645406" custLinFactY="-421942" custLinFactNeighborX="0" custLinFactNeighborY="-5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50A64-53B8-45F8-9769-49BA5E8ED1B5}" type="pres">
      <dgm:prSet presAssocID="{FE2C25BA-46BE-4BD2-8E6B-B8ADF236F39E}" presName="aSpace" presStyleCnt="0"/>
      <dgm:spPr/>
    </dgm:pt>
    <dgm:pt modelId="{77CE6AAA-C37B-4E4F-92D3-47A1632A6B13}" type="pres">
      <dgm:prSet presAssocID="{6A4AAE2D-F197-497A-9329-F3C4FA262B19}" presName="aNode" presStyleLbl="fgAcc1" presStyleIdx="1" presStyleCnt="2" custScaleX="265031" custScaleY="2000000" custLinFactY="-219614" custLinFactNeighborX="0" custLinFactNeighborY="-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7B583-5F9F-407A-AAE4-9D6F0D367CF0}" type="pres">
      <dgm:prSet presAssocID="{6A4AAE2D-F197-497A-9329-F3C4FA262B19}" presName="aSpace" presStyleCnt="0"/>
      <dgm:spPr/>
    </dgm:pt>
  </dgm:ptLst>
  <dgm:cxnLst>
    <dgm:cxn modelId="{4CB8FDFF-17DD-4EEC-98DB-D35774841875}" type="presOf" srcId="{FE2C25BA-46BE-4BD2-8E6B-B8ADF236F39E}" destId="{7264CA04-B0B8-4D4C-85D0-9398D4EA3BCB}" srcOrd="0" destOrd="0" presId="urn:microsoft.com/office/officeart/2005/8/layout/pyramid2"/>
    <dgm:cxn modelId="{2FEA9C67-C601-4CA6-8322-581BA271CCA6}" type="presOf" srcId="{2CEE4819-51AD-4484-8497-99D94A3FD990}" destId="{77CE6AAA-C37B-4E4F-92D3-47A1632A6B13}" srcOrd="0" destOrd="2" presId="urn:microsoft.com/office/officeart/2005/8/layout/pyramid2"/>
    <dgm:cxn modelId="{52B8C8F5-273B-41E6-9264-55D53DDF327E}" srcId="{6A4AAE2D-F197-497A-9329-F3C4FA262B19}" destId="{340C109C-15A1-4F14-9817-B1DF1E00585C}" srcOrd="0" destOrd="0" parTransId="{463160AA-D522-4622-A941-2B32A54FC5F3}" sibTransId="{44C46BA8-43DC-4B1D-A060-8C30B935F1A8}"/>
    <dgm:cxn modelId="{A0255CFD-CBFD-46AE-A6A2-3DA62A1294B0}" type="presOf" srcId="{135EF335-6C75-4F35-A299-10E4B12C711E}" destId="{77CE6AAA-C37B-4E4F-92D3-47A1632A6B13}" srcOrd="0" destOrd="3" presId="urn:microsoft.com/office/officeart/2005/8/layout/pyramid2"/>
    <dgm:cxn modelId="{320EE62B-EA50-4DBA-AE4C-F3AB54D1CED8}" type="presOf" srcId="{6A4AAE2D-F197-497A-9329-F3C4FA262B19}" destId="{77CE6AAA-C37B-4E4F-92D3-47A1632A6B13}" srcOrd="0" destOrd="0" presId="urn:microsoft.com/office/officeart/2005/8/layout/pyramid2"/>
    <dgm:cxn modelId="{BBC02830-C3F7-4F24-B8B5-08E1AD137931}" srcId="{6A4AAE2D-F197-497A-9329-F3C4FA262B19}" destId="{1E3FD13D-8F88-47FF-BB2B-E377568A0698}" srcOrd="3" destOrd="0" parTransId="{02CFA295-E5D1-460D-A5C1-126C8C087209}" sibTransId="{F5593E90-8546-4E0A-AC0C-C03FC8443AAA}"/>
    <dgm:cxn modelId="{44532731-0701-4670-9827-C482390F3F33}" srcId="{5DD70900-922D-4FDD-9ED0-898861D839FC}" destId="{FE2C25BA-46BE-4BD2-8E6B-B8ADF236F39E}" srcOrd="0" destOrd="0" parTransId="{B7550736-14B5-4864-A5A0-C907A72D4C99}" sibTransId="{11366688-6857-4A7E-AF6F-42548E9EA6A7}"/>
    <dgm:cxn modelId="{FF0C54C8-6151-40E6-B352-7C90AF50FD91}" type="presOf" srcId="{A65D9902-9A5A-40FE-823D-C4E98CCC8D41}" destId="{77CE6AAA-C37B-4E4F-92D3-47A1632A6B13}" srcOrd="0" destOrd="5" presId="urn:microsoft.com/office/officeart/2005/8/layout/pyramid2"/>
    <dgm:cxn modelId="{7B93B98D-945F-4C22-9CFF-79AF1019DFA5}" srcId="{6A4AAE2D-F197-497A-9329-F3C4FA262B19}" destId="{A65D9902-9A5A-40FE-823D-C4E98CCC8D41}" srcOrd="4" destOrd="0" parTransId="{0E13858F-7DCB-45E1-8681-C241EB9947CC}" sibTransId="{607DE23F-8C09-4AE5-904B-9279451C37EC}"/>
    <dgm:cxn modelId="{3B1EA898-BFA1-4E24-A6BF-5FE65447302F}" srcId="{6A4AAE2D-F197-497A-9329-F3C4FA262B19}" destId="{2CEE4819-51AD-4484-8497-99D94A3FD990}" srcOrd="1" destOrd="0" parTransId="{29454824-0EA3-4AA9-907C-809F837FFE3F}" sibTransId="{B47CE809-D04F-4C94-A53B-EBC279224B11}"/>
    <dgm:cxn modelId="{26B792F1-9321-4677-932A-768E9BD8A2F6}" type="presOf" srcId="{340C109C-15A1-4F14-9817-B1DF1E00585C}" destId="{77CE6AAA-C37B-4E4F-92D3-47A1632A6B13}" srcOrd="0" destOrd="1" presId="urn:microsoft.com/office/officeart/2005/8/layout/pyramid2"/>
    <dgm:cxn modelId="{6A98548C-CFFE-49A9-85B2-6B6559EFA539}" srcId="{5DD70900-922D-4FDD-9ED0-898861D839FC}" destId="{6A4AAE2D-F197-497A-9329-F3C4FA262B19}" srcOrd="1" destOrd="0" parTransId="{5FDC8B78-9847-4F4D-8749-BB32D939B50D}" sibTransId="{10D2CB01-6288-48E2-B924-6369CB1CE4FF}"/>
    <dgm:cxn modelId="{DCD4B8F0-3FAC-4FD4-9356-05C43E0840A6}" type="presOf" srcId="{5DD70900-922D-4FDD-9ED0-898861D839FC}" destId="{2B55C05F-CD4E-47E4-888B-2B7D83DD19F5}" srcOrd="0" destOrd="0" presId="urn:microsoft.com/office/officeart/2005/8/layout/pyramid2"/>
    <dgm:cxn modelId="{90C14629-A152-466D-BCBC-1E87785B581F}" srcId="{6A4AAE2D-F197-497A-9329-F3C4FA262B19}" destId="{135EF335-6C75-4F35-A299-10E4B12C711E}" srcOrd="2" destOrd="0" parTransId="{01F111C5-6888-4E86-BFA8-60562FE376D8}" sibTransId="{D97528B4-CA8A-497D-9033-382EC723AAD0}"/>
    <dgm:cxn modelId="{C9E0576C-414F-492E-BA54-EC8976B5DDB1}" type="presOf" srcId="{485DEFB6-B035-44E1-9D56-A76BFC5DA6A6}" destId="{77CE6AAA-C37B-4E4F-92D3-47A1632A6B13}" srcOrd="0" destOrd="6" presId="urn:microsoft.com/office/officeart/2005/8/layout/pyramid2"/>
    <dgm:cxn modelId="{2796F94D-3EA8-480F-9960-D478523EFDE8}" srcId="{6A4AAE2D-F197-497A-9329-F3C4FA262B19}" destId="{485DEFB6-B035-44E1-9D56-A76BFC5DA6A6}" srcOrd="5" destOrd="0" parTransId="{DFADABAF-AF5E-4651-90E1-1F8578105C05}" sibTransId="{DCF455CE-E49A-4A17-8F2E-6719DC3BC2A5}"/>
    <dgm:cxn modelId="{894562C4-C53F-4955-BFC2-EEACC1584001}" type="presOf" srcId="{1E3FD13D-8F88-47FF-BB2B-E377568A0698}" destId="{77CE6AAA-C37B-4E4F-92D3-47A1632A6B13}" srcOrd="0" destOrd="4" presId="urn:microsoft.com/office/officeart/2005/8/layout/pyramid2"/>
    <dgm:cxn modelId="{2F82F7F5-9418-4F2A-9FB9-9FED0EDE9A04}" type="presParOf" srcId="{2B55C05F-CD4E-47E4-888B-2B7D83DD19F5}" destId="{7DEFFA00-5A83-42F0-8193-EEF263B10DC5}" srcOrd="0" destOrd="0" presId="urn:microsoft.com/office/officeart/2005/8/layout/pyramid2"/>
    <dgm:cxn modelId="{90B02E62-826C-4BEB-97CE-55D2EC89EDCD}" type="presParOf" srcId="{2B55C05F-CD4E-47E4-888B-2B7D83DD19F5}" destId="{E43A4BF4-9F3C-47ED-88FD-35157E1ADFFB}" srcOrd="1" destOrd="0" presId="urn:microsoft.com/office/officeart/2005/8/layout/pyramid2"/>
    <dgm:cxn modelId="{305DD059-0D8F-4D7C-A102-A76E1DE52B26}" type="presParOf" srcId="{E43A4BF4-9F3C-47ED-88FD-35157E1ADFFB}" destId="{7264CA04-B0B8-4D4C-85D0-9398D4EA3BCB}" srcOrd="0" destOrd="0" presId="urn:microsoft.com/office/officeart/2005/8/layout/pyramid2"/>
    <dgm:cxn modelId="{5EC4F582-E1E8-4574-BB7A-1CEB09688461}" type="presParOf" srcId="{E43A4BF4-9F3C-47ED-88FD-35157E1ADFFB}" destId="{DE850A64-53B8-45F8-9769-49BA5E8ED1B5}" srcOrd="1" destOrd="0" presId="urn:microsoft.com/office/officeart/2005/8/layout/pyramid2"/>
    <dgm:cxn modelId="{1C854FAC-BD3A-451D-AE9F-5FE4EE6F1A11}" type="presParOf" srcId="{E43A4BF4-9F3C-47ED-88FD-35157E1ADFFB}" destId="{77CE6AAA-C37B-4E4F-92D3-47A1632A6B13}" srcOrd="2" destOrd="0" presId="urn:microsoft.com/office/officeart/2005/8/layout/pyramid2"/>
    <dgm:cxn modelId="{AA13AA96-6F52-4BD0-813F-06E68063C04A}" type="presParOf" srcId="{E43A4BF4-9F3C-47ED-88FD-35157E1ADFFB}" destId="{DC57B583-5F9F-407A-AAE4-9D6F0D367CF0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73F476-43FA-4C01-AA1D-67FF1CE8FBE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54F504-8E89-430F-B131-66F7D9CFA3DE}">
      <dgm:prSet/>
      <dgm:spPr>
        <a:solidFill>
          <a:srgbClr val="00B0F0"/>
        </a:solidFill>
      </dgm:spPr>
      <dgm:t>
        <a:bodyPr/>
        <a:lstStyle/>
        <a:p>
          <a:pPr rtl="0"/>
          <a:r>
            <a:rPr lang="pl-PL" smtClean="0"/>
            <a:t>Positive aspects</a:t>
          </a:r>
          <a:endParaRPr lang="en-US"/>
        </a:p>
      </dgm:t>
    </dgm:pt>
    <dgm:pt modelId="{4AE92BD3-0D90-42BE-9F10-2367FD526497}" type="parTrans" cxnId="{A61D0BDD-8313-4B53-97D9-A8F51882EA8E}">
      <dgm:prSet/>
      <dgm:spPr/>
      <dgm:t>
        <a:bodyPr/>
        <a:lstStyle/>
        <a:p>
          <a:endParaRPr lang="en-US"/>
        </a:p>
      </dgm:t>
    </dgm:pt>
    <dgm:pt modelId="{D1F25227-114B-48CA-B95D-2755F1CEEC5A}" type="sibTrans" cxnId="{A61D0BDD-8313-4B53-97D9-A8F51882EA8E}">
      <dgm:prSet/>
      <dgm:spPr/>
      <dgm:t>
        <a:bodyPr/>
        <a:lstStyle/>
        <a:p>
          <a:endParaRPr lang="en-US"/>
        </a:p>
      </dgm:t>
    </dgm:pt>
    <dgm:pt modelId="{0A8CF925-27B2-4269-BD7D-ED920F2BA1D3}">
      <dgm:prSet custT="1"/>
      <dgm:spPr/>
      <dgm:t>
        <a:bodyPr/>
        <a:lstStyle/>
        <a:p>
          <a:pPr rtl="0"/>
          <a:r>
            <a:rPr lang="pl-PL" sz="2400" dirty="0" smtClean="0"/>
            <a:t>The system </a:t>
          </a:r>
          <a:r>
            <a:rPr lang="pl-PL" sz="2400" dirty="0" err="1" smtClean="0"/>
            <a:t>works</a:t>
          </a:r>
          <a:r>
            <a:rPr lang="pl-PL" sz="2400" dirty="0" smtClean="0"/>
            <a:t> and </a:t>
          </a:r>
          <a:r>
            <a:rPr lang="pl-PL" sz="2400" dirty="0" err="1" smtClean="0"/>
            <a:t>constitutes</a:t>
          </a:r>
          <a:r>
            <a:rPr lang="pl-PL" sz="2400" dirty="0" smtClean="0"/>
            <a:t> a </a:t>
          </a:r>
          <a:r>
            <a:rPr lang="pl-PL" sz="2400" dirty="0" err="1" smtClean="0"/>
            <a:t>base</a:t>
          </a:r>
          <a:r>
            <a:rPr lang="pl-PL" sz="2400" dirty="0" smtClean="0"/>
            <a:t> for </a:t>
          </a:r>
          <a:r>
            <a:rPr lang="pl-PL" sz="2400" dirty="0" err="1" smtClean="0"/>
            <a:t>several</a:t>
          </a:r>
          <a:r>
            <a:rPr lang="pl-PL" sz="2400" dirty="0" smtClean="0"/>
            <a:t> development </a:t>
          </a:r>
          <a:r>
            <a:rPr lang="pl-PL" sz="2400" dirty="0" err="1" smtClean="0"/>
            <a:t>activities</a:t>
          </a:r>
          <a:r>
            <a:rPr lang="pl-PL" sz="2400" dirty="0" smtClean="0"/>
            <a:t> </a:t>
          </a:r>
          <a:endParaRPr lang="en-US" sz="2400" dirty="0"/>
        </a:p>
      </dgm:t>
    </dgm:pt>
    <dgm:pt modelId="{CC7941E7-8865-44C6-B122-98F6DE1A5738}" type="parTrans" cxnId="{A80D24A6-2A71-4C29-B00E-F74B45CB0277}">
      <dgm:prSet/>
      <dgm:spPr/>
      <dgm:t>
        <a:bodyPr/>
        <a:lstStyle/>
        <a:p>
          <a:endParaRPr lang="en-US"/>
        </a:p>
      </dgm:t>
    </dgm:pt>
    <dgm:pt modelId="{76E6265B-514E-45B3-9487-D8DF3B486A52}" type="sibTrans" cxnId="{A80D24A6-2A71-4C29-B00E-F74B45CB0277}">
      <dgm:prSet/>
      <dgm:spPr/>
      <dgm:t>
        <a:bodyPr/>
        <a:lstStyle/>
        <a:p>
          <a:endParaRPr lang="en-US"/>
        </a:p>
      </dgm:t>
    </dgm:pt>
    <dgm:pt modelId="{63037FF6-0BDD-4D75-8B1B-D91192889237}">
      <dgm:prSet custT="1"/>
      <dgm:spPr/>
      <dgm:t>
        <a:bodyPr/>
        <a:lstStyle/>
        <a:p>
          <a:pPr rtl="0"/>
          <a:r>
            <a:rPr lang="pl-PL" sz="2400" dirty="0" err="1" smtClean="0"/>
            <a:t>Executive</a:t>
          </a:r>
          <a:r>
            <a:rPr lang="pl-PL" sz="2400" dirty="0" smtClean="0"/>
            <a:t> </a:t>
          </a:r>
          <a:r>
            <a:rPr lang="pl-PL" sz="2400" dirty="0" err="1" smtClean="0"/>
            <a:t>strategies</a:t>
          </a:r>
          <a:r>
            <a:rPr lang="pl-PL" sz="2400" dirty="0" smtClean="0"/>
            <a:t> </a:t>
          </a:r>
          <a:r>
            <a:rPr lang="pl-PL" sz="2400" dirty="0" err="1" smtClean="0"/>
            <a:t>are</a:t>
          </a:r>
          <a:r>
            <a:rPr lang="pl-PL" sz="2400" dirty="0" smtClean="0"/>
            <a:t> </a:t>
          </a:r>
          <a:r>
            <a:rPr lang="pl-PL" sz="2400" dirty="0" err="1" smtClean="0"/>
            <a:t>provided</a:t>
          </a:r>
          <a:r>
            <a:rPr lang="pl-PL" sz="2400" dirty="0" smtClean="0"/>
            <a:t> with </a:t>
          </a:r>
          <a:r>
            <a:rPr lang="pl-PL" sz="2400" dirty="0" err="1" smtClean="0"/>
            <a:t>measurers</a:t>
          </a:r>
          <a:r>
            <a:rPr lang="pl-PL" sz="2400" dirty="0" smtClean="0"/>
            <a:t> and </a:t>
          </a:r>
          <a:r>
            <a:rPr lang="pl-PL" sz="2400" dirty="0" err="1" smtClean="0"/>
            <a:t>indicators</a:t>
          </a:r>
          <a:r>
            <a:rPr lang="pl-PL" sz="2400" dirty="0" smtClean="0"/>
            <a:t> – monitoring </a:t>
          </a:r>
          <a:endParaRPr lang="en-US" sz="2400" dirty="0"/>
        </a:p>
      </dgm:t>
    </dgm:pt>
    <dgm:pt modelId="{A067798E-04A5-44EE-9CEF-46692565E6A6}" type="parTrans" cxnId="{18F3D9A5-2A66-4B14-BEE4-A804B3E6CE1C}">
      <dgm:prSet/>
      <dgm:spPr/>
      <dgm:t>
        <a:bodyPr/>
        <a:lstStyle/>
        <a:p>
          <a:endParaRPr lang="en-US"/>
        </a:p>
      </dgm:t>
    </dgm:pt>
    <dgm:pt modelId="{695CB696-152C-4BF1-9D67-3B4B24B4C3C1}" type="sibTrans" cxnId="{18F3D9A5-2A66-4B14-BEE4-A804B3E6CE1C}">
      <dgm:prSet/>
      <dgm:spPr/>
      <dgm:t>
        <a:bodyPr/>
        <a:lstStyle/>
        <a:p>
          <a:endParaRPr lang="en-US"/>
        </a:p>
      </dgm:t>
    </dgm:pt>
    <dgm:pt modelId="{C2F942C7-95D0-4F17-BBA9-7C0BCA8A847C}">
      <dgm:prSet custT="1"/>
      <dgm:spPr/>
      <dgm:t>
        <a:bodyPr/>
        <a:lstStyle/>
        <a:p>
          <a:pPr rtl="0"/>
          <a:r>
            <a:rPr lang="pl-PL" sz="2400" dirty="0" err="1" smtClean="0"/>
            <a:t>Suitable</a:t>
          </a:r>
          <a:r>
            <a:rPr lang="pl-PL" sz="2400" dirty="0" smtClean="0"/>
            <a:t> </a:t>
          </a:r>
          <a:r>
            <a:rPr lang="pl-PL" sz="2400" dirty="0" err="1" smtClean="0"/>
            <a:t>methodology</a:t>
          </a:r>
          <a:r>
            <a:rPr lang="pl-PL" sz="2400" dirty="0" smtClean="0"/>
            <a:t>, </a:t>
          </a:r>
          <a:r>
            <a:rPr lang="pl-PL" sz="2400" dirty="0" err="1" smtClean="0"/>
            <a:t>enabling</a:t>
          </a:r>
          <a:r>
            <a:rPr lang="pl-PL" sz="2400" dirty="0" smtClean="0"/>
            <a:t> </a:t>
          </a:r>
          <a:r>
            <a:rPr lang="pl-PL" sz="2400" dirty="0" err="1" smtClean="0"/>
            <a:t>preparatory</a:t>
          </a:r>
          <a:r>
            <a:rPr lang="pl-PL" sz="2400" dirty="0" smtClean="0"/>
            <a:t> </a:t>
          </a:r>
          <a:r>
            <a:rPr lang="pl-PL" sz="2400" dirty="0" err="1" smtClean="0"/>
            <a:t>stage</a:t>
          </a:r>
          <a:endParaRPr lang="en-US" sz="2400" dirty="0"/>
        </a:p>
      </dgm:t>
    </dgm:pt>
    <dgm:pt modelId="{B228DB44-AC94-49BE-B15F-FAEC122D6431}" type="parTrans" cxnId="{2C6401C0-B348-4CC3-98D4-424939473BC3}">
      <dgm:prSet/>
      <dgm:spPr/>
      <dgm:t>
        <a:bodyPr/>
        <a:lstStyle/>
        <a:p>
          <a:endParaRPr lang="en-US"/>
        </a:p>
      </dgm:t>
    </dgm:pt>
    <dgm:pt modelId="{31DF900C-637B-4592-87CF-34E8988A8C8F}" type="sibTrans" cxnId="{2C6401C0-B348-4CC3-98D4-424939473BC3}">
      <dgm:prSet/>
      <dgm:spPr/>
      <dgm:t>
        <a:bodyPr/>
        <a:lstStyle/>
        <a:p>
          <a:endParaRPr lang="en-US"/>
        </a:p>
      </dgm:t>
    </dgm:pt>
    <dgm:pt modelId="{E3A928D6-63A6-4793-A7F8-13A0FE65BE38}">
      <dgm:prSet custT="1"/>
      <dgm:spPr/>
      <dgm:t>
        <a:bodyPr/>
        <a:lstStyle/>
        <a:p>
          <a:pPr rtl="0"/>
          <a:r>
            <a:rPr lang="pl-PL" sz="2400" dirty="0" err="1" smtClean="0"/>
            <a:t>Efforts</a:t>
          </a:r>
          <a:r>
            <a:rPr lang="pl-PL" sz="2400" dirty="0" smtClean="0"/>
            <a:t> </a:t>
          </a:r>
          <a:r>
            <a:rPr lang="pl-PL" sz="2400" dirty="0" err="1" smtClean="0"/>
            <a:t>related</a:t>
          </a:r>
          <a:r>
            <a:rPr lang="pl-PL" sz="2400" dirty="0" smtClean="0"/>
            <a:t> to </a:t>
          </a:r>
          <a:r>
            <a:rPr lang="pl-PL" sz="2400" dirty="0" err="1" smtClean="0"/>
            <a:t>capacity</a:t>
          </a:r>
          <a:r>
            <a:rPr lang="pl-PL" sz="2400" dirty="0" smtClean="0"/>
            <a:t> </a:t>
          </a:r>
          <a:r>
            <a:rPr lang="pl-PL" sz="2400" dirty="0" err="1" smtClean="0"/>
            <a:t>building</a:t>
          </a:r>
          <a:r>
            <a:rPr lang="pl-PL" sz="2400" dirty="0" smtClean="0"/>
            <a:t> of the </a:t>
          </a:r>
          <a:r>
            <a:rPr lang="pl-PL" sz="2400" dirty="0" err="1" smtClean="0"/>
            <a:t>administration</a:t>
          </a:r>
          <a:r>
            <a:rPr lang="pl-PL" sz="2400" dirty="0" smtClean="0"/>
            <a:t> in development </a:t>
          </a:r>
          <a:r>
            <a:rPr lang="pl-PL" sz="2400" dirty="0" err="1" smtClean="0"/>
            <a:t>policies</a:t>
          </a:r>
          <a:endParaRPr lang="en-US" sz="2400" dirty="0"/>
        </a:p>
      </dgm:t>
    </dgm:pt>
    <dgm:pt modelId="{BD3B6A7C-12D7-4CBB-A296-065786B89447}" type="parTrans" cxnId="{35C82B52-A528-4BAD-B16F-888F2A35A545}">
      <dgm:prSet/>
      <dgm:spPr/>
      <dgm:t>
        <a:bodyPr/>
        <a:lstStyle/>
        <a:p>
          <a:endParaRPr lang="en-US"/>
        </a:p>
      </dgm:t>
    </dgm:pt>
    <dgm:pt modelId="{FD0338D4-8E34-404E-8BF9-4F2F63D51ECD}" type="sibTrans" cxnId="{35C82B52-A528-4BAD-B16F-888F2A35A545}">
      <dgm:prSet/>
      <dgm:spPr/>
      <dgm:t>
        <a:bodyPr/>
        <a:lstStyle/>
        <a:p>
          <a:endParaRPr lang="en-US"/>
        </a:p>
      </dgm:t>
    </dgm:pt>
    <dgm:pt modelId="{3B72923A-1205-4CC2-83BF-A19729AD13E6}">
      <dgm:prSet custT="1"/>
      <dgm:spPr/>
      <dgm:t>
        <a:bodyPr/>
        <a:lstStyle/>
        <a:p>
          <a:pPr rtl="0"/>
          <a:r>
            <a:rPr lang="pl-PL" sz="2400" dirty="0" err="1" smtClean="0"/>
            <a:t>Sufficient</a:t>
          </a:r>
          <a:r>
            <a:rPr lang="pl-PL" sz="2400" dirty="0" smtClean="0"/>
            <a:t> </a:t>
          </a:r>
          <a:r>
            <a:rPr lang="pl-PL" sz="2400" dirty="0" err="1" smtClean="0"/>
            <a:t>quality</a:t>
          </a:r>
          <a:r>
            <a:rPr lang="pl-PL" sz="2400" dirty="0" smtClean="0"/>
            <a:t> of </a:t>
          </a:r>
          <a:r>
            <a:rPr lang="pl-PL" sz="2400" dirty="0" err="1" smtClean="0"/>
            <a:t>executive</a:t>
          </a:r>
          <a:r>
            <a:rPr lang="pl-PL" sz="2400" dirty="0" smtClean="0"/>
            <a:t> </a:t>
          </a:r>
          <a:r>
            <a:rPr lang="pl-PL" sz="2400" dirty="0" err="1" smtClean="0"/>
            <a:t>documents</a:t>
          </a:r>
          <a:endParaRPr lang="en-US" sz="2400" dirty="0"/>
        </a:p>
      </dgm:t>
    </dgm:pt>
    <dgm:pt modelId="{9BBC4D4B-E617-4E0F-8C24-E8A8A6974B79}" type="parTrans" cxnId="{80E2B0D4-452D-4BAB-BB09-CADD510FF255}">
      <dgm:prSet/>
      <dgm:spPr/>
      <dgm:t>
        <a:bodyPr/>
        <a:lstStyle/>
        <a:p>
          <a:endParaRPr lang="en-US"/>
        </a:p>
      </dgm:t>
    </dgm:pt>
    <dgm:pt modelId="{3C9C0B88-7DE7-4E70-B880-83E7E002CD45}" type="sibTrans" cxnId="{80E2B0D4-452D-4BAB-BB09-CADD510FF255}">
      <dgm:prSet/>
      <dgm:spPr/>
      <dgm:t>
        <a:bodyPr/>
        <a:lstStyle/>
        <a:p>
          <a:endParaRPr lang="en-US"/>
        </a:p>
      </dgm:t>
    </dgm:pt>
    <dgm:pt modelId="{3E813930-4E4B-41AD-A9B4-82D5C1C151F3}" type="pres">
      <dgm:prSet presAssocID="{9473F476-43FA-4C01-AA1D-67FF1CE8FBE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8A2B3A-43DE-4B2C-8AE8-E1283E7DBE56}" type="pres">
      <dgm:prSet presAssocID="{FF54F504-8E89-430F-B131-66F7D9CFA3DE}" presName="composite" presStyleCnt="0"/>
      <dgm:spPr/>
    </dgm:pt>
    <dgm:pt modelId="{8796A1C0-C206-45B1-8250-DAED25139BFC}" type="pres">
      <dgm:prSet presAssocID="{FF54F504-8E89-430F-B131-66F7D9CFA3D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6F9FA1-3A93-4063-91C4-B24541DE4A21}" type="pres">
      <dgm:prSet presAssocID="{FF54F504-8E89-430F-B131-66F7D9CFA3DE}" presName="descendantText" presStyleLbl="alignAcc1" presStyleIdx="0" presStyleCnt="1" custScaleY="2003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6401C0-B348-4CC3-98D4-424939473BC3}" srcId="{FF54F504-8E89-430F-B131-66F7D9CFA3DE}" destId="{C2F942C7-95D0-4F17-BBA9-7C0BCA8A847C}" srcOrd="2" destOrd="0" parTransId="{B228DB44-AC94-49BE-B15F-FAEC122D6431}" sibTransId="{31DF900C-637B-4592-87CF-34E8988A8C8F}"/>
    <dgm:cxn modelId="{80E2B0D4-452D-4BAB-BB09-CADD510FF255}" srcId="{FF54F504-8E89-430F-B131-66F7D9CFA3DE}" destId="{3B72923A-1205-4CC2-83BF-A19729AD13E6}" srcOrd="4" destOrd="0" parTransId="{9BBC4D4B-E617-4E0F-8C24-E8A8A6974B79}" sibTransId="{3C9C0B88-7DE7-4E70-B880-83E7E002CD45}"/>
    <dgm:cxn modelId="{CB77CB4A-EE49-4043-A139-9AFB3D239047}" type="presOf" srcId="{C2F942C7-95D0-4F17-BBA9-7C0BCA8A847C}" destId="{8D6F9FA1-3A93-4063-91C4-B24541DE4A21}" srcOrd="0" destOrd="2" presId="urn:microsoft.com/office/officeart/2005/8/layout/chevron2"/>
    <dgm:cxn modelId="{4CD37CB6-B19D-438F-86DE-9BCE73BF8641}" type="presOf" srcId="{FF54F504-8E89-430F-B131-66F7D9CFA3DE}" destId="{8796A1C0-C206-45B1-8250-DAED25139BFC}" srcOrd="0" destOrd="0" presId="urn:microsoft.com/office/officeart/2005/8/layout/chevron2"/>
    <dgm:cxn modelId="{A61D0BDD-8313-4B53-97D9-A8F51882EA8E}" srcId="{9473F476-43FA-4C01-AA1D-67FF1CE8FBE7}" destId="{FF54F504-8E89-430F-B131-66F7D9CFA3DE}" srcOrd="0" destOrd="0" parTransId="{4AE92BD3-0D90-42BE-9F10-2367FD526497}" sibTransId="{D1F25227-114B-48CA-B95D-2755F1CEEC5A}"/>
    <dgm:cxn modelId="{18F3D9A5-2A66-4B14-BEE4-A804B3E6CE1C}" srcId="{FF54F504-8E89-430F-B131-66F7D9CFA3DE}" destId="{63037FF6-0BDD-4D75-8B1B-D91192889237}" srcOrd="1" destOrd="0" parTransId="{A067798E-04A5-44EE-9CEF-46692565E6A6}" sibTransId="{695CB696-152C-4BF1-9D67-3B4B24B4C3C1}"/>
    <dgm:cxn modelId="{35C82B52-A528-4BAD-B16F-888F2A35A545}" srcId="{FF54F504-8E89-430F-B131-66F7D9CFA3DE}" destId="{E3A928D6-63A6-4793-A7F8-13A0FE65BE38}" srcOrd="3" destOrd="0" parTransId="{BD3B6A7C-12D7-4CBB-A296-065786B89447}" sibTransId="{FD0338D4-8E34-404E-8BF9-4F2F63D51ECD}"/>
    <dgm:cxn modelId="{F73AA257-FD8E-4B19-9A22-D8F8CFCE5EBC}" type="presOf" srcId="{63037FF6-0BDD-4D75-8B1B-D91192889237}" destId="{8D6F9FA1-3A93-4063-91C4-B24541DE4A21}" srcOrd="0" destOrd="1" presId="urn:microsoft.com/office/officeart/2005/8/layout/chevron2"/>
    <dgm:cxn modelId="{96CD1368-CE8D-430C-9351-F78F350946FB}" type="presOf" srcId="{0A8CF925-27B2-4269-BD7D-ED920F2BA1D3}" destId="{8D6F9FA1-3A93-4063-91C4-B24541DE4A21}" srcOrd="0" destOrd="0" presId="urn:microsoft.com/office/officeart/2005/8/layout/chevron2"/>
    <dgm:cxn modelId="{D08C7650-A825-4C64-A77B-B80C7A68BC40}" type="presOf" srcId="{9473F476-43FA-4C01-AA1D-67FF1CE8FBE7}" destId="{3E813930-4E4B-41AD-A9B4-82D5C1C151F3}" srcOrd="0" destOrd="0" presId="urn:microsoft.com/office/officeart/2005/8/layout/chevron2"/>
    <dgm:cxn modelId="{A80D24A6-2A71-4C29-B00E-F74B45CB0277}" srcId="{FF54F504-8E89-430F-B131-66F7D9CFA3DE}" destId="{0A8CF925-27B2-4269-BD7D-ED920F2BA1D3}" srcOrd="0" destOrd="0" parTransId="{CC7941E7-8865-44C6-B122-98F6DE1A5738}" sibTransId="{76E6265B-514E-45B3-9487-D8DF3B486A52}"/>
    <dgm:cxn modelId="{27CA6D9C-318D-49BD-A8D1-B4445D93659C}" type="presOf" srcId="{E3A928D6-63A6-4793-A7F8-13A0FE65BE38}" destId="{8D6F9FA1-3A93-4063-91C4-B24541DE4A21}" srcOrd="0" destOrd="3" presId="urn:microsoft.com/office/officeart/2005/8/layout/chevron2"/>
    <dgm:cxn modelId="{75CA786A-E992-44BA-A1CF-408BFC318A92}" type="presOf" srcId="{3B72923A-1205-4CC2-83BF-A19729AD13E6}" destId="{8D6F9FA1-3A93-4063-91C4-B24541DE4A21}" srcOrd="0" destOrd="4" presId="urn:microsoft.com/office/officeart/2005/8/layout/chevron2"/>
    <dgm:cxn modelId="{D9B9A618-0EB3-4BBE-A82E-D7A30FBF025C}" type="presParOf" srcId="{3E813930-4E4B-41AD-A9B4-82D5C1C151F3}" destId="{748A2B3A-43DE-4B2C-8AE8-E1283E7DBE56}" srcOrd="0" destOrd="0" presId="urn:microsoft.com/office/officeart/2005/8/layout/chevron2"/>
    <dgm:cxn modelId="{A2472AEB-0148-4100-8F20-C575B6A599B0}" type="presParOf" srcId="{748A2B3A-43DE-4B2C-8AE8-E1283E7DBE56}" destId="{8796A1C0-C206-45B1-8250-DAED25139BFC}" srcOrd="0" destOrd="0" presId="urn:microsoft.com/office/officeart/2005/8/layout/chevron2"/>
    <dgm:cxn modelId="{6A762472-EE42-4DD0-A589-F23EEF73B6A4}" type="presParOf" srcId="{748A2B3A-43DE-4B2C-8AE8-E1283E7DBE56}" destId="{8D6F9FA1-3A93-4063-91C4-B24541DE4A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E576F0-465D-4C80-9A02-4512AA4F33F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20DFE4-8BA6-438E-B3D9-058369336CC6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rtl="0"/>
          <a:r>
            <a:rPr lang="pl-PL" dirty="0" err="1" smtClean="0">
              <a:solidFill>
                <a:srgbClr val="C00000"/>
              </a:solidFill>
            </a:rPr>
            <a:t>Thank</a:t>
          </a:r>
          <a:r>
            <a:rPr lang="pl-PL" dirty="0" smtClean="0">
              <a:solidFill>
                <a:srgbClr val="C00000"/>
              </a:solidFill>
            </a:rPr>
            <a:t> </a:t>
          </a:r>
          <a:r>
            <a:rPr lang="pl-PL" dirty="0" err="1" smtClean="0">
              <a:solidFill>
                <a:srgbClr val="C00000"/>
              </a:solidFill>
            </a:rPr>
            <a:t>you</a:t>
          </a:r>
          <a:r>
            <a:rPr lang="pl-PL" dirty="0" smtClean="0">
              <a:solidFill>
                <a:srgbClr val="C00000"/>
              </a:solidFill>
            </a:rPr>
            <a:t> for </a:t>
          </a:r>
          <a:r>
            <a:rPr lang="pl-PL" dirty="0" err="1" smtClean="0">
              <a:solidFill>
                <a:srgbClr val="C00000"/>
              </a:solidFill>
            </a:rPr>
            <a:t>your</a:t>
          </a:r>
          <a:r>
            <a:rPr lang="pl-PL" dirty="0" smtClean="0">
              <a:solidFill>
                <a:srgbClr val="C00000"/>
              </a:solidFill>
            </a:rPr>
            <a:t> </a:t>
          </a:r>
          <a:r>
            <a:rPr lang="pl-PL" dirty="0" err="1" smtClean="0">
              <a:solidFill>
                <a:srgbClr val="C00000"/>
              </a:solidFill>
            </a:rPr>
            <a:t>attention</a:t>
          </a:r>
          <a:endParaRPr lang="pl-PL" dirty="0" smtClean="0">
            <a:solidFill>
              <a:srgbClr val="C00000"/>
            </a:solidFill>
          </a:endParaRPr>
        </a:p>
        <a:p>
          <a:pPr rtl="0"/>
          <a:r>
            <a:rPr lang="pl-PL" dirty="0" err="1" smtClean="0">
              <a:solidFill>
                <a:srgbClr val="C00000"/>
              </a:solidFill>
            </a:rPr>
            <a:t>Obrigado</a:t>
          </a:r>
          <a:r>
            <a:rPr lang="pl-PL" dirty="0" smtClean="0">
              <a:solidFill>
                <a:srgbClr val="C00000"/>
              </a:solidFill>
            </a:rPr>
            <a:t> </a:t>
          </a:r>
          <a:endParaRPr lang="en-US" dirty="0">
            <a:solidFill>
              <a:srgbClr val="C00000"/>
            </a:solidFill>
          </a:endParaRPr>
        </a:p>
      </dgm:t>
    </dgm:pt>
    <dgm:pt modelId="{E6CB3A17-B6DC-4084-A3C2-7E6FB06FAD1F}" type="parTrans" cxnId="{F86B6235-5E85-40B5-9A4B-6A6D48ACBE46}">
      <dgm:prSet/>
      <dgm:spPr/>
      <dgm:t>
        <a:bodyPr/>
        <a:lstStyle/>
        <a:p>
          <a:endParaRPr lang="en-US"/>
        </a:p>
      </dgm:t>
    </dgm:pt>
    <dgm:pt modelId="{3855762C-2BA6-4C88-9DFF-9A125E4590F4}" type="sibTrans" cxnId="{F86B6235-5E85-40B5-9A4B-6A6D48ACBE46}">
      <dgm:prSet/>
      <dgm:spPr/>
      <dgm:t>
        <a:bodyPr/>
        <a:lstStyle/>
        <a:p>
          <a:endParaRPr lang="en-US"/>
        </a:p>
      </dgm:t>
    </dgm:pt>
    <dgm:pt modelId="{4F630C6C-3B52-4D1E-83F6-BC5F1AC3C6BF}" type="pres">
      <dgm:prSet presAssocID="{85E576F0-465D-4C80-9A02-4512AA4F33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F7E3439-761C-4A83-A033-CB4B39AF4C3F}" type="pres">
      <dgm:prSet presAssocID="{A020DFE4-8BA6-438E-B3D9-058369336CC6}" presName="hierRoot1" presStyleCnt="0">
        <dgm:presLayoutVars>
          <dgm:hierBranch val="init"/>
        </dgm:presLayoutVars>
      </dgm:prSet>
      <dgm:spPr/>
    </dgm:pt>
    <dgm:pt modelId="{4E234547-D472-4350-8FAC-A2396283EBF9}" type="pres">
      <dgm:prSet presAssocID="{A020DFE4-8BA6-438E-B3D9-058369336CC6}" presName="rootComposite1" presStyleCnt="0"/>
      <dgm:spPr/>
    </dgm:pt>
    <dgm:pt modelId="{0D466FC9-D7F3-4DE0-B053-1A86BB8B52EB}" type="pres">
      <dgm:prSet presAssocID="{A020DFE4-8BA6-438E-B3D9-058369336CC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F0F880-9D27-448E-B1B3-30B9662BB6B6}" type="pres">
      <dgm:prSet presAssocID="{A020DFE4-8BA6-438E-B3D9-058369336CC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ACB6E96-1B91-48AA-8D25-B9531C63E18A}" type="pres">
      <dgm:prSet presAssocID="{A020DFE4-8BA6-438E-B3D9-058369336CC6}" presName="hierChild2" presStyleCnt="0"/>
      <dgm:spPr/>
    </dgm:pt>
    <dgm:pt modelId="{42C741C3-AAA2-4A86-BFF9-CED9E56C887A}" type="pres">
      <dgm:prSet presAssocID="{A020DFE4-8BA6-438E-B3D9-058369336CC6}" presName="hierChild3" presStyleCnt="0"/>
      <dgm:spPr/>
    </dgm:pt>
  </dgm:ptLst>
  <dgm:cxnLst>
    <dgm:cxn modelId="{007167B0-AC7C-473F-B046-E10B7AFC5E8E}" type="presOf" srcId="{85E576F0-465D-4C80-9A02-4512AA4F33F4}" destId="{4F630C6C-3B52-4D1E-83F6-BC5F1AC3C6BF}" srcOrd="0" destOrd="0" presId="urn:microsoft.com/office/officeart/2005/8/layout/orgChart1"/>
    <dgm:cxn modelId="{F86B6235-5E85-40B5-9A4B-6A6D48ACBE46}" srcId="{85E576F0-465D-4C80-9A02-4512AA4F33F4}" destId="{A020DFE4-8BA6-438E-B3D9-058369336CC6}" srcOrd="0" destOrd="0" parTransId="{E6CB3A17-B6DC-4084-A3C2-7E6FB06FAD1F}" sibTransId="{3855762C-2BA6-4C88-9DFF-9A125E4590F4}"/>
    <dgm:cxn modelId="{6F87BE05-8D73-4E9B-96E8-21F03F071293}" type="presOf" srcId="{A020DFE4-8BA6-438E-B3D9-058369336CC6}" destId="{0D466FC9-D7F3-4DE0-B053-1A86BB8B52EB}" srcOrd="0" destOrd="0" presId="urn:microsoft.com/office/officeart/2005/8/layout/orgChart1"/>
    <dgm:cxn modelId="{CE61DCB5-69ED-4ED0-8DFE-02B7C6F5C8F9}" type="presOf" srcId="{A020DFE4-8BA6-438E-B3D9-058369336CC6}" destId="{2CF0F880-9D27-448E-B1B3-30B9662BB6B6}" srcOrd="1" destOrd="0" presId="urn:microsoft.com/office/officeart/2005/8/layout/orgChart1"/>
    <dgm:cxn modelId="{6651C151-646B-4233-B76C-8298D9CFBC16}" type="presParOf" srcId="{4F630C6C-3B52-4D1E-83F6-BC5F1AC3C6BF}" destId="{6F7E3439-761C-4A83-A033-CB4B39AF4C3F}" srcOrd="0" destOrd="0" presId="urn:microsoft.com/office/officeart/2005/8/layout/orgChart1"/>
    <dgm:cxn modelId="{E269DB67-DC6C-4ED4-914A-4865023B550A}" type="presParOf" srcId="{6F7E3439-761C-4A83-A033-CB4B39AF4C3F}" destId="{4E234547-D472-4350-8FAC-A2396283EBF9}" srcOrd="0" destOrd="0" presId="urn:microsoft.com/office/officeart/2005/8/layout/orgChart1"/>
    <dgm:cxn modelId="{B61B4FA2-1495-42E2-8B33-E617466454C5}" type="presParOf" srcId="{4E234547-D472-4350-8FAC-A2396283EBF9}" destId="{0D466FC9-D7F3-4DE0-B053-1A86BB8B52EB}" srcOrd="0" destOrd="0" presId="urn:microsoft.com/office/officeart/2005/8/layout/orgChart1"/>
    <dgm:cxn modelId="{C3B96C89-B10E-4898-AD0B-D7E8497AF7C6}" type="presParOf" srcId="{4E234547-D472-4350-8FAC-A2396283EBF9}" destId="{2CF0F880-9D27-448E-B1B3-30B9662BB6B6}" srcOrd="1" destOrd="0" presId="urn:microsoft.com/office/officeart/2005/8/layout/orgChart1"/>
    <dgm:cxn modelId="{683D225F-7E1C-4E7E-80CC-8EBD9A4BFA73}" type="presParOf" srcId="{6F7E3439-761C-4A83-A033-CB4B39AF4C3F}" destId="{8ACB6E96-1B91-48AA-8D25-B9531C63E18A}" srcOrd="1" destOrd="0" presId="urn:microsoft.com/office/officeart/2005/8/layout/orgChart1"/>
    <dgm:cxn modelId="{780EA42B-DAF4-4378-A246-7654845BA418}" type="presParOf" srcId="{6F7E3439-761C-4A83-A033-CB4B39AF4C3F}" destId="{42C741C3-AAA2-4A86-BFF9-CED9E56C887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815EC-069C-434E-A3E5-36150B1144D8}">
      <dsp:nvSpPr>
        <dsp:cNvPr id="0" name=""/>
        <dsp:cNvSpPr/>
      </dsp:nvSpPr>
      <dsp:spPr>
        <a:xfrm>
          <a:off x="0" y="1581149"/>
          <a:ext cx="3429000" cy="1714500"/>
        </a:xfrm>
        <a:prstGeom prst="roundRect">
          <a:avLst>
            <a:gd name="adj" fmla="val 10000"/>
          </a:avLst>
        </a:prstGeom>
        <a:solidFill>
          <a:srgbClr val="00B0F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dirty="0" err="1" smtClean="0">
              <a:solidFill>
                <a:schemeClr val="tx1"/>
              </a:solidFill>
            </a:rPr>
            <a:t>Audit</a:t>
          </a:r>
          <a:r>
            <a:rPr lang="pl-PL" sz="4000" kern="1200" dirty="0" smtClean="0">
              <a:solidFill>
                <a:schemeClr val="tx1"/>
              </a:solidFill>
            </a:rPr>
            <a:t> </a:t>
          </a:r>
          <a:r>
            <a:rPr lang="pl-PL" sz="4000" kern="1200" dirty="0" err="1" smtClean="0">
              <a:solidFill>
                <a:schemeClr val="tx1"/>
              </a:solidFill>
            </a:rPr>
            <a:t>axes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50216" y="1631365"/>
        <a:ext cx="3328568" cy="1614068"/>
      </dsp:txXfrm>
    </dsp:sp>
    <dsp:sp modelId="{EF4B1953-8F54-469D-A664-CA903C86C03B}">
      <dsp:nvSpPr>
        <dsp:cNvPr id="0" name=""/>
        <dsp:cNvSpPr/>
      </dsp:nvSpPr>
      <dsp:spPr>
        <a:xfrm rot="19457599">
          <a:off x="3270234" y="1913840"/>
          <a:ext cx="1689130" cy="63281"/>
        </a:xfrm>
        <a:custGeom>
          <a:avLst/>
          <a:gdLst/>
          <a:ahLst/>
          <a:cxnLst/>
          <a:rect l="0" t="0" r="0" b="0"/>
          <a:pathLst>
            <a:path>
              <a:moveTo>
                <a:pt x="0" y="31640"/>
              </a:moveTo>
              <a:lnTo>
                <a:pt x="1689130" y="3164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072571" y="1903252"/>
        <a:ext cx="84456" cy="84456"/>
      </dsp:txXfrm>
    </dsp:sp>
    <dsp:sp modelId="{4D8FE404-6738-4AD3-8F16-EA44817AB626}">
      <dsp:nvSpPr>
        <dsp:cNvPr id="0" name=""/>
        <dsp:cNvSpPr/>
      </dsp:nvSpPr>
      <dsp:spPr>
        <a:xfrm>
          <a:off x="4800600" y="595312"/>
          <a:ext cx="3429000" cy="1714500"/>
        </a:xfrm>
        <a:prstGeom prst="roundRect">
          <a:avLst>
            <a:gd name="adj" fmla="val 10000"/>
          </a:avLst>
        </a:prstGeom>
        <a:solidFill>
          <a:srgbClr val="00B0F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Compliance – whether ministries followed terms and conditions at the preparatory stage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850816" y="645528"/>
        <a:ext cx="3328568" cy="1614068"/>
      </dsp:txXfrm>
    </dsp:sp>
    <dsp:sp modelId="{F0E63602-AEFA-4ABD-9DD6-D637B0FA21EB}">
      <dsp:nvSpPr>
        <dsp:cNvPr id="0" name=""/>
        <dsp:cNvSpPr/>
      </dsp:nvSpPr>
      <dsp:spPr>
        <a:xfrm rot="2142401">
          <a:off x="3270234" y="2899678"/>
          <a:ext cx="1689130" cy="63281"/>
        </a:xfrm>
        <a:custGeom>
          <a:avLst/>
          <a:gdLst/>
          <a:ahLst/>
          <a:cxnLst/>
          <a:rect l="0" t="0" r="0" b="0"/>
          <a:pathLst>
            <a:path>
              <a:moveTo>
                <a:pt x="0" y="31640"/>
              </a:moveTo>
              <a:lnTo>
                <a:pt x="1689130" y="3164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072571" y="2889090"/>
        <a:ext cx="84456" cy="84456"/>
      </dsp:txXfrm>
    </dsp:sp>
    <dsp:sp modelId="{188EA193-F312-4660-B2DB-B21F8933D739}">
      <dsp:nvSpPr>
        <dsp:cNvPr id="0" name=""/>
        <dsp:cNvSpPr/>
      </dsp:nvSpPr>
      <dsp:spPr>
        <a:xfrm>
          <a:off x="4800600" y="2566987"/>
          <a:ext cx="3429000" cy="1714500"/>
        </a:xfrm>
        <a:prstGeom prst="roundRect">
          <a:avLst>
            <a:gd name="adj" fmla="val 10000"/>
          </a:avLst>
        </a:prstGeom>
        <a:solidFill>
          <a:srgbClr val="00B0F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Coherency of strategies, their assumptions, indicators, logic schemes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850816" y="2617203"/>
        <a:ext cx="3328568" cy="1614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FB329-2128-4A9D-91BF-A87892D5BC3F}">
      <dsp:nvSpPr>
        <dsp:cNvPr id="0" name=""/>
        <dsp:cNvSpPr/>
      </dsp:nvSpPr>
      <dsp:spPr>
        <a:xfrm>
          <a:off x="0" y="0"/>
          <a:ext cx="4876800" cy="4876800"/>
        </a:xfrm>
        <a:prstGeom prst="pie">
          <a:avLst>
            <a:gd name="adj1" fmla="val 5400000"/>
            <a:gd name="adj2" fmla="val 16200000"/>
          </a:avLst>
        </a:prstGeom>
        <a:solidFill>
          <a:srgbClr val="00B0F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AAA7B-7261-438F-9B8E-9ADB449F252C}">
      <dsp:nvSpPr>
        <dsp:cNvPr id="0" name=""/>
        <dsp:cNvSpPr/>
      </dsp:nvSpPr>
      <dsp:spPr>
        <a:xfrm>
          <a:off x="2438400" y="0"/>
          <a:ext cx="5791200" cy="487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The </a:t>
          </a:r>
          <a:r>
            <a:rPr lang="pl-PL" sz="2200" kern="1200" dirty="0" err="1" smtClean="0"/>
            <a:t>audit</a:t>
          </a:r>
          <a:r>
            <a:rPr lang="pl-PL" sz="2200" kern="1200" dirty="0" smtClean="0"/>
            <a:t> program – as a </a:t>
          </a:r>
          <a:r>
            <a:rPr lang="pl-PL" sz="2200" kern="1200" dirty="0" err="1" smtClean="0"/>
            <a:t>framework</a:t>
          </a:r>
          <a:r>
            <a:rPr lang="pl-PL" sz="2200" kern="1200" dirty="0" smtClean="0"/>
            <a:t>, agile </a:t>
          </a:r>
          <a:r>
            <a:rPr lang="pl-PL" sz="2200" kern="1200" dirty="0" err="1" smtClean="0"/>
            <a:t>approach</a:t>
          </a:r>
          <a:endParaRPr lang="en-US" sz="2200" kern="1200" dirty="0"/>
        </a:p>
      </dsp:txBody>
      <dsp:txXfrm>
        <a:off x="2438400" y="0"/>
        <a:ext cx="5791200" cy="1036319"/>
      </dsp:txXfrm>
    </dsp:sp>
    <dsp:sp modelId="{346A4ECC-3BD7-424E-B213-736F8E88BC55}">
      <dsp:nvSpPr>
        <dsp:cNvPr id="0" name=""/>
        <dsp:cNvSpPr/>
      </dsp:nvSpPr>
      <dsp:spPr>
        <a:xfrm>
          <a:off x="640079" y="1036319"/>
          <a:ext cx="3596640" cy="3596640"/>
        </a:xfrm>
        <a:prstGeom prst="pie">
          <a:avLst>
            <a:gd name="adj1" fmla="val 5400000"/>
            <a:gd name="adj2" fmla="val 16200000"/>
          </a:avLst>
        </a:prstGeom>
        <a:solidFill>
          <a:srgbClr val="00B0F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2F466-968C-4FF6-9598-8CDF62C4D7DA}">
      <dsp:nvSpPr>
        <dsp:cNvPr id="0" name=""/>
        <dsp:cNvSpPr/>
      </dsp:nvSpPr>
      <dsp:spPr>
        <a:xfrm>
          <a:off x="2438400" y="1036319"/>
          <a:ext cx="5791200" cy="35966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Analysis of </a:t>
          </a:r>
          <a:r>
            <a:rPr lang="pl-PL" sz="2200" kern="1200" dirty="0" err="1" smtClean="0"/>
            <a:t>drafts</a:t>
          </a:r>
          <a:r>
            <a:rPr lang="pl-PL" sz="2200" kern="1200" dirty="0" smtClean="0"/>
            <a:t>, </a:t>
          </a:r>
          <a:r>
            <a:rPr lang="pl-PL" sz="2200" kern="1200" dirty="0" err="1" smtClean="0"/>
            <a:t>experts</a:t>
          </a:r>
          <a:r>
            <a:rPr lang="pl-PL" sz="2200" kern="1200" dirty="0" smtClean="0"/>
            <a:t> </a:t>
          </a:r>
          <a:r>
            <a:rPr lang="pl-PL" sz="2200" kern="1200" dirty="0" err="1" smtClean="0"/>
            <a:t>opinions</a:t>
          </a:r>
          <a:r>
            <a:rPr lang="pl-PL" sz="2200" kern="1200" dirty="0" smtClean="0"/>
            <a:t>, </a:t>
          </a:r>
          <a:r>
            <a:rPr lang="pl-PL" sz="2200" kern="1200" dirty="0" err="1" smtClean="0"/>
            <a:t>consultants</a:t>
          </a:r>
          <a:r>
            <a:rPr lang="pl-PL" sz="2200" kern="1200" dirty="0" smtClean="0"/>
            <a:t> </a:t>
          </a:r>
          <a:r>
            <a:rPr lang="pl-PL" sz="2200" kern="1200" dirty="0" err="1" smtClean="0"/>
            <a:t>reports</a:t>
          </a:r>
          <a:r>
            <a:rPr lang="pl-PL" sz="2200" kern="1200" dirty="0" smtClean="0"/>
            <a:t>, </a:t>
          </a:r>
          <a:r>
            <a:rPr lang="pl-PL" sz="2200" kern="1200" dirty="0" err="1" smtClean="0"/>
            <a:t>benchmarks</a:t>
          </a:r>
          <a:r>
            <a:rPr lang="pl-PL" sz="2200" kern="1200" dirty="0" smtClean="0"/>
            <a:t>, </a:t>
          </a:r>
          <a:r>
            <a:rPr lang="pl-PL" sz="2200" kern="1200" dirty="0" err="1" smtClean="0"/>
            <a:t>indicator</a:t>
          </a:r>
          <a:r>
            <a:rPr lang="pl-PL" sz="2200" kern="1200" dirty="0" smtClean="0"/>
            <a:t> </a:t>
          </a:r>
          <a:r>
            <a:rPr lang="pl-PL" sz="2200" kern="1200" dirty="0" err="1" smtClean="0"/>
            <a:t>sets</a:t>
          </a:r>
          <a:endParaRPr lang="en-US" sz="2200" kern="1200" dirty="0"/>
        </a:p>
      </dsp:txBody>
      <dsp:txXfrm>
        <a:off x="2438400" y="1036319"/>
        <a:ext cx="5791200" cy="1036320"/>
      </dsp:txXfrm>
    </dsp:sp>
    <dsp:sp modelId="{99B87C21-EF45-431C-99A4-C31F8C4C168A}">
      <dsp:nvSpPr>
        <dsp:cNvPr id="0" name=""/>
        <dsp:cNvSpPr/>
      </dsp:nvSpPr>
      <dsp:spPr>
        <a:xfrm>
          <a:off x="1280160" y="2072640"/>
          <a:ext cx="2316480" cy="2316480"/>
        </a:xfrm>
        <a:prstGeom prst="pie">
          <a:avLst>
            <a:gd name="adj1" fmla="val 5400000"/>
            <a:gd name="adj2" fmla="val 16200000"/>
          </a:avLst>
        </a:prstGeom>
        <a:solidFill>
          <a:srgbClr val="00B0F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64DDE-0A93-438C-80D5-582CE9C2F25F}">
      <dsp:nvSpPr>
        <dsp:cNvPr id="0" name=""/>
        <dsp:cNvSpPr/>
      </dsp:nvSpPr>
      <dsp:spPr>
        <a:xfrm>
          <a:off x="2438400" y="2072640"/>
          <a:ext cx="5791200" cy="23164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smtClean="0"/>
            <a:t>Analysis of decisions made by ministries in charge </a:t>
          </a:r>
          <a:endParaRPr lang="en-US" sz="2200" kern="1200"/>
        </a:p>
      </dsp:txBody>
      <dsp:txXfrm>
        <a:off x="2438400" y="2072640"/>
        <a:ext cx="5791200" cy="1036319"/>
      </dsp:txXfrm>
    </dsp:sp>
    <dsp:sp modelId="{85A8C46C-5BB1-43F1-99CC-9A1AB422812A}">
      <dsp:nvSpPr>
        <dsp:cNvPr id="0" name=""/>
        <dsp:cNvSpPr/>
      </dsp:nvSpPr>
      <dsp:spPr>
        <a:xfrm>
          <a:off x="1920240" y="3108960"/>
          <a:ext cx="1036320" cy="1036320"/>
        </a:xfrm>
        <a:prstGeom prst="pie">
          <a:avLst>
            <a:gd name="adj1" fmla="val 5400000"/>
            <a:gd name="adj2" fmla="val 16200000"/>
          </a:avLst>
        </a:prstGeom>
        <a:solidFill>
          <a:srgbClr val="00B0F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89863-84A6-49D1-87CA-18850590890A}">
      <dsp:nvSpPr>
        <dsp:cNvPr id="0" name=""/>
        <dsp:cNvSpPr/>
      </dsp:nvSpPr>
      <dsp:spPr>
        <a:xfrm>
          <a:off x="2438400" y="3108960"/>
          <a:ext cx="5791200" cy="10363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Analysis of </a:t>
          </a:r>
          <a:r>
            <a:rPr lang="pl-PL" sz="2200" kern="1200" dirty="0" err="1" smtClean="0"/>
            <a:t>minutes</a:t>
          </a:r>
          <a:r>
            <a:rPr lang="pl-PL" sz="2200" kern="1200" dirty="0" smtClean="0"/>
            <a:t> </a:t>
          </a:r>
          <a:r>
            <a:rPr lang="pl-PL" sz="2200" kern="1200" dirty="0" err="1" smtClean="0"/>
            <a:t>confirming</a:t>
          </a:r>
          <a:r>
            <a:rPr lang="pl-PL" sz="2200" kern="1200" dirty="0" smtClean="0"/>
            <a:t> </a:t>
          </a:r>
          <a:r>
            <a:rPr lang="pl-PL" sz="2200" kern="1200" dirty="0" err="1" smtClean="0"/>
            <a:t>works</a:t>
          </a:r>
          <a:r>
            <a:rPr lang="pl-PL" sz="2200" kern="1200" dirty="0" smtClean="0"/>
            <a:t> of the </a:t>
          </a:r>
          <a:r>
            <a:rPr lang="pl-PL" sz="2200" kern="1200" dirty="0" err="1" smtClean="0"/>
            <a:t>Coordination</a:t>
          </a:r>
          <a:r>
            <a:rPr lang="pl-PL" sz="2200" kern="1200" dirty="0" smtClean="0"/>
            <a:t> </a:t>
          </a:r>
          <a:r>
            <a:rPr lang="pl-PL" sz="2200" kern="1200" dirty="0" err="1" smtClean="0"/>
            <a:t>Committee</a:t>
          </a:r>
          <a:endParaRPr lang="en-US" sz="2200" kern="1200" dirty="0"/>
        </a:p>
      </dsp:txBody>
      <dsp:txXfrm>
        <a:off x="2438400" y="3108960"/>
        <a:ext cx="5791200" cy="10363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FFA00-5A83-42F0-8193-EEF263B10DC5}">
      <dsp:nvSpPr>
        <dsp:cNvPr id="0" name=""/>
        <dsp:cNvSpPr/>
      </dsp:nvSpPr>
      <dsp:spPr>
        <a:xfrm>
          <a:off x="177991" y="0"/>
          <a:ext cx="4896544" cy="4896544"/>
        </a:xfrm>
        <a:prstGeom prst="triangle">
          <a:avLst/>
        </a:prstGeom>
        <a:solidFill>
          <a:srgbClr val="00B0F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4CA04-B0B8-4D4C-85D0-9398D4EA3BCB}">
      <dsp:nvSpPr>
        <dsp:cNvPr id="0" name=""/>
        <dsp:cNvSpPr/>
      </dsp:nvSpPr>
      <dsp:spPr>
        <a:xfrm>
          <a:off x="-1" y="0"/>
          <a:ext cx="8435283" cy="9449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General </a:t>
          </a:r>
          <a:r>
            <a:rPr lang="pl-PL" sz="2400" b="1" kern="1200" dirty="0" err="1" smtClean="0"/>
            <a:t>opinion</a:t>
          </a:r>
          <a:r>
            <a:rPr lang="pl-PL" sz="2400" kern="1200" dirty="0" smtClean="0"/>
            <a:t> – </a:t>
          </a:r>
          <a:r>
            <a:rPr lang="pl-PL" sz="2400" kern="1200" dirty="0" err="1" smtClean="0"/>
            <a:t>positive</a:t>
          </a:r>
          <a:r>
            <a:rPr lang="pl-PL" sz="2400" kern="1200" dirty="0" smtClean="0"/>
            <a:t>, </a:t>
          </a:r>
          <a:r>
            <a:rPr lang="pl-PL" sz="2400" kern="1200" dirty="0" err="1" smtClean="0"/>
            <a:t>despite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identified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irregularities</a:t>
          </a:r>
          <a:r>
            <a:rPr lang="pl-PL" sz="2400" kern="1200" dirty="0" smtClean="0"/>
            <a:t> (medium)</a:t>
          </a:r>
          <a:endParaRPr lang="en-US" sz="2400" kern="1200" dirty="0"/>
        </a:p>
      </dsp:txBody>
      <dsp:txXfrm>
        <a:off x="46130" y="46131"/>
        <a:ext cx="8343021" cy="852731"/>
      </dsp:txXfrm>
    </dsp:sp>
    <dsp:sp modelId="{77CE6AAA-C37B-4E4F-92D3-47A1632A6B13}">
      <dsp:nvSpPr>
        <dsp:cNvPr id="0" name=""/>
        <dsp:cNvSpPr/>
      </dsp:nvSpPr>
      <dsp:spPr>
        <a:xfrm>
          <a:off x="-1" y="1080121"/>
          <a:ext cx="8435283" cy="29283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err="1" smtClean="0"/>
            <a:t>Identified</a:t>
          </a:r>
          <a:r>
            <a:rPr lang="pl-PL" sz="2400" b="1" kern="1200" dirty="0" smtClean="0"/>
            <a:t> </a:t>
          </a:r>
          <a:r>
            <a:rPr lang="pl-PL" sz="2400" b="1" kern="1200" dirty="0" err="1" smtClean="0"/>
            <a:t>systemic</a:t>
          </a:r>
          <a:r>
            <a:rPr lang="pl-PL" sz="2400" b="1" kern="1200" dirty="0" smtClean="0"/>
            <a:t>  </a:t>
          </a:r>
          <a:r>
            <a:rPr lang="pl-PL" sz="2400" b="1" kern="1200" dirty="0" err="1" smtClean="0"/>
            <a:t>problems</a:t>
          </a:r>
          <a:r>
            <a:rPr lang="pl-PL" sz="2400" b="1" kern="1200" dirty="0" smtClean="0"/>
            <a:t>:</a:t>
          </a:r>
          <a:endParaRPr lang="en-US" sz="2400" b="1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The </a:t>
          </a:r>
          <a:r>
            <a:rPr lang="pl-PL" sz="2400" kern="1200" dirty="0" err="1" smtClean="0"/>
            <a:t>only</a:t>
          </a:r>
          <a:r>
            <a:rPr lang="pl-PL" sz="2400" kern="1200" dirty="0" smtClean="0"/>
            <a:t> one </a:t>
          </a:r>
          <a:r>
            <a:rPr lang="pl-PL" sz="2400" kern="1200" dirty="0" err="1" smtClean="0"/>
            <a:t>scenario</a:t>
          </a:r>
          <a:r>
            <a:rPr lang="pl-PL" sz="2400" kern="1200" dirty="0" smtClean="0"/>
            <a:t> of </a:t>
          </a:r>
          <a:r>
            <a:rPr lang="pl-PL" sz="2400" kern="1200" dirty="0" err="1" smtClean="0"/>
            <a:t>social</a:t>
          </a:r>
          <a:r>
            <a:rPr lang="pl-PL" sz="2400" kern="1200" dirty="0" smtClean="0"/>
            <a:t> and </a:t>
          </a:r>
          <a:r>
            <a:rPr lang="pl-PL" sz="2400" kern="1200" dirty="0" err="1" smtClean="0"/>
            <a:t>economy</a:t>
          </a:r>
          <a:r>
            <a:rPr lang="pl-PL" sz="2400" kern="1200" dirty="0" smtClean="0"/>
            <a:t> development of the country (LNDS)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The </a:t>
          </a:r>
          <a:r>
            <a:rPr lang="pl-PL" sz="2400" kern="1200" dirty="0" err="1" smtClean="0"/>
            <a:t>sequence</a:t>
          </a:r>
          <a:r>
            <a:rPr lang="pl-PL" sz="2400" kern="1200" dirty="0" smtClean="0"/>
            <a:t> of </a:t>
          </a:r>
          <a:r>
            <a:rPr lang="pl-PL" sz="2400" kern="1200" dirty="0" err="1" smtClean="0"/>
            <a:t>strategies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preparation</a:t>
          </a:r>
          <a:r>
            <a:rPr lang="pl-PL" sz="2400" kern="1200" dirty="0" smtClean="0"/>
            <a:t> and </a:t>
          </a:r>
          <a:r>
            <a:rPr lang="pl-PL" sz="2400" kern="1200" dirty="0" err="1" smtClean="0"/>
            <a:t>adoption</a:t>
          </a:r>
          <a:r>
            <a:rPr lang="pl-PL" sz="2400" kern="1200" dirty="0" smtClean="0"/>
            <a:t> was </a:t>
          </a:r>
          <a:r>
            <a:rPr lang="pl-PL" sz="2400" kern="1200" dirty="0" err="1" smtClean="0"/>
            <a:t>disturbed</a:t>
          </a:r>
          <a:r>
            <a:rPr lang="pl-PL" sz="2400" kern="1200" dirty="0" smtClean="0"/>
            <a:t> (</a:t>
          </a:r>
          <a:r>
            <a:rPr lang="pl-PL" sz="2400" kern="1200" dirty="0" err="1" smtClean="0"/>
            <a:t>rather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accidential</a:t>
          </a:r>
          <a:r>
            <a:rPr lang="pl-PL" sz="2400" kern="1200" dirty="0" smtClean="0"/>
            <a:t>)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The </a:t>
          </a:r>
          <a:r>
            <a:rPr lang="pl-PL" sz="2400" kern="1200" dirty="0" err="1" smtClean="0"/>
            <a:t>lack</a:t>
          </a:r>
          <a:r>
            <a:rPr lang="pl-PL" sz="2400" kern="1200" dirty="0" smtClean="0"/>
            <a:t> of LNDS </a:t>
          </a:r>
          <a:r>
            <a:rPr lang="pl-PL" sz="2400" kern="1200" dirty="0" err="1" smtClean="0"/>
            <a:t>during</a:t>
          </a:r>
          <a:r>
            <a:rPr lang="pl-PL" sz="2400" kern="1200" dirty="0" smtClean="0"/>
            <a:t> most of the </a:t>
          </a:r>
          <a:r>
            <a:rPr lang="pl-PL" sz="2400" kern="1200" dirty="0" err="1" smtClean="0"/>
            <a:t>preparatory</a:t>
          </a:r>
          <a:r>
            <a:rPr lang="pl-PL" sz="2400" kern="1200" dirty="0" smtClean="0"/>
            <a:t> period (</a:t>
          </a:r>
          <a:r>
            <a:rPr lang="pl-PL" sz="2400" kern="1200" dirty="0" err="1" smtClean="0"/>
            <a:t>lack</a:t>
          </a:r>
          <a:r>
            <a:rPr lang="pl-PL" sz="2400" kern="1200" dirty="0" smtClean="0"/>
            <a:t> of </a:t>
          </a:r>
          <a:r>
            <a:rPr lang="en-US" sz="2400" kern="1200" dirty="0" smtClean="0"/>
            <a:t>proper benchmarks)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Unnecessarily delays in </a:t>
          </a:r>
          <a:r>
            <a:rPr lang="pl-PL" sz="2400" kern="1200" dirty="0" err="1" smtClean="0"/>
            <a:t>drafting</a:t>
          </a:r>
          <a:r>
            <a:rPr lang="pl-PL" sz="2400" kern="1200" dirty="0" smtClean="0"/>
            <a:t>, </a:t>
          </a:r>
          <a:r>
            <a:rPr lang="pl-PL" sz="2400" kern="1200" dirty="0" err="1" smtClean="0"/>
            <a:t>consultations</a:t>
          </a:r>
          <a:r>
            <a:rPr lang="pl-PL" sz="2400" kern="1200" dirty="0" smtClean="0"/>
            <a:t> and </a:t>
          </a:r>
          <a:r>
            <a:rPr lang="pl-PL" sz="2400" kern="1200" dirty="0" err="1" smtClean="0"/>
            <a:t>arrangements</a:t>
          </a:r>
          <a:r>
            <a:rPr lang="pl-PL" sz="2400" kern="1200" dirty="0" smtClean="0"/>
            <a:t> (</a:t>
          </a:r>
          <a:r>
            <a:rPr lang="pl-PL" sz="2400" kern="1200" dirty="0" err="1" smtClean="0"/>
            <a:t>low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efficiency</a:t>
          </a:r>
          <a:r>
            <a:rPr lang="pl-PL" sz="2400" kern="1200" dirty="0" smtClean="0"/>
            <a:t> and </a:t>
          </a:r>
          <a:r>
            <a:rPr lang="pl-PL" sz="2400" kern="1200" dirty="0" err="1" smtClean="0"/>
            <a:t>cooperation</a:t>
          </a:r>
          <a:r>
            <a:rPr lang="pl-PL" sz="2000" kern="1200" dirty="0" smtClean="0"/>
            <a:t>)</a:t>
          </a:r>
          <a:endParaRPr lang="en-US" sz="20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err="1" smtClean="0"/>
            <a:t>Incompliances</a:t>
          </a:r>
          <a:r>
            <a:rPr lang="pl-PL" sz="2400" kern="1200" dirty="0" smtClean="0"/>
            <a:t> with </a:t>
          </a:r>
          <a:r>
            <a:rPr lang="pl-PL" sz="2400" kern="1200" dirty="0" err="1" smtClean="0"/>
            <a:t>provisions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included</a:t>
          </a:r>
          <a:r>
            <a:rPr lang="pl-PL" sz="2400" kern="1200" dirty="0" smtClean="0"/>
            <a:t> in </a:t>
          </a:r>
          <a:r>
            <a:rPr lang="pl-PL" sz="2400" kern="1200" dirty="0" err="1" smtClean="0"/>
            <a:t>legal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acts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Framework timetable has not been met</a:t>
          </a:r>
          <a:endParaRPr lang="en-US" sz="2400" kern="1200" dirty="0"/>
        </a:p>
      </dsp:txBody>
      <dsp:txXfrm>
        <a:off x="142950" y="1223072"/>
        <a:ext cx="8149381" cy="26424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6A1C0-C206-45B1-8250-DAED25139BFC}">
      <dsp:nvSpPr>
        <dsp:cNvPr id="0" name=""/>
        <dsp:cNvSpPr/>
      </dsp:nvSpPr>
      <dsp:spPr>
        <a:xfrm rot="5400000">
          <a:off x="-511322" y="1625772"/>
          <a:ext cx="3408819" cy="2386173"/>
        </a:xfrm>
        <a:prstGeom prst="chevron">
          <a:avLst/>
        </a:prstGeom>
        <a:solidFill>
          <a:srgbClr val="00B0F0"/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smtClean="0"/>
            <a:t>Positive aspects</a:t>
          </a:r>
          <a:endParaRPr lang="en-US" sz="3700" kern="1200"/>
        </a:p>
      </dsp:txBody>
      <dsp:txXfrm rot="-5400000">
        <a:off x="2" y="2307536"/>
        <a:ext cx="2386173" cy="1022646"/>
      </dsp:txXfrm>
    </dsp:sp>
    <dsp:sp modelId="{8D6F9FA1-3A93-4063-91C4-B24541DE4A21}">
      <dsp:nvSpPr>
        <dsp:cNvPr id="0" name=""/>
        <dsp:cNvSpPr/>
      </dsp:nvSpPr>
      <dsp:spPr>
        <a:xfrm rot="5400000">
          <a:off x="3191105" y="-802237"/>
          <a:ext cx="4439242" cy="60491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The system </a:t>
          </a:r>
          <a:r>
            <a:rPr lang="pl-PL" sz="2400" kern="1200" dirty="0" err="1" smtClean="0"/>
            <a:t>works</a:t>
          </a:r>
          <a:r>
            <a:rPr lang="pl-PL" sz="2400" kern="1200" dirty="0" smtClean="0"/>
            <a:t> and </a:t>
          </a:r>
          <a:r>
            <a:rPr lang="pl-PL" sz="2400" kern="1200" dirty="0" err="1" smtClean="0"/>
            <a:t>constitutes</a:t>
          </a:r>
          <a:r>
            <a:rPr lang="pl-PL" sz="2400" kern="1200" dirty="0" smtClean="0"/>
            <a:t> a </a:t>
          </a:r>
          <a:r>
            <a:rPr lang="pl-PL" sz="2400" kern="1200" dirty="0" err="1" smtClean="0"/>
            <a:t>base</a:t>
          </a:r>
          <a:r>
            <a:rPr lang="pl-PL" sz="2400" kern="1200" dirty="0" smtClean="0"/>
            <a:t> for </a:t>
          </a:r>
          <a:r>
            <a:rPr lang="pl-PL" sz="2400" kern="1200" dirty="0" err="1" smtClean="0"/>
            <a:t>several</a:t>
          </a:r>
          <a:r>
            <a:rPr lang="pl-PL" sz="2400" kern="1200" dirty="0" smtClean="0"/>
            <a:t> development </a:t>
          </a:r>
          <a:r>
            <a:rPr lang="pl-PL" sz="2400" kern="1200" dirty="0" err="1" smtClean="0"/>
            <a:t>activities</a:t>
          </a:r>
          <a:r>
            <a:rPr lang="pl-PL" sz="2400" kern="1200" dirty="0" smtClean="0"/>
            <a:t> 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err="1" smtClean="0"/>
            <a:t>Executive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strategies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are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provided</a:t>
          </a:r>
          <a:r>
            <a:rPr lang="pl-PL" sz="2400" kern="1200" dirty="0" smtClean="0"/>
            <a:t> with </a:t>
          </a:r>
          <a:r>
            <a:rPr lang="pl-PL" sz="2400" kern="1200" dirty="0" err="1" smtClean="0"/>
            <a:t>measurers</a:t>
          </a:r>
          <a:r>
            <a:rPr lang="pl-PL" sz="2400" kern="1200" dirty="0" smtClean="0"/>
            <a:t> and </a:t>
          </a:r>
          <a:r>
            <a:rPr lang="pl-PL" sz="2400" kern="1200" dirty="0" err="1" smtClean="0"/>
            <a:t>indicators</a:t>
          </a:r>
          <a:r>
            <a:rPr lang="pl-PL" sz="2400" kern="1200" dirty="0" smtClean="0"/>
            <a:t> – monitoring 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err="1" smtClean="0"/>
            <a:t>Suitable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methodology</a:t>
          </a:r>
          <a:r>
            <a:rPr lang="pl-PL" sz="2400" kern="1200" dirty="0" smtClean="0"/>
            <a:t>, </a:t>
          </a:r>
          <a:r>
            <a:rPr lang="pl-PL" sz="2400" kern="1200" dirty="0" err="1" smtClean="0"/>
            <a:t>enabling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preparatory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stage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err="1" smtClean="0"/>
            <a:t>Efforts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related</a:t>
          </a:r>
          <a:r>
            <a:rPr lang="pl-PL" sz="2400" kern="1200" dirty="0" smtClean="0"/>
            <a:t> to </a:t>
          </a:r>
          <a:r>
            <a:rPr lang="pl-PL" sz="2400" kern="1200" dirty="0" err="1" smtClean="0"/>
            <a:t>capacity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building</a:t>
          </a:r>
          <a:r>
            <a:rPr lang="pl-PL" sz="2400" kern="1200" dirty="0" smtClean="0"/>
            <a:t> of the </a:t>
          </a:r>
          <a:r>
            <a:rPr lang="pl-PL" sz="2400" kern="1200" dirty="0" err="1" smtClean="0"/>
            <a:t>administration</a:t>
          </a:r>
          <a:r>
            <a:rPr lang="pl-PL" sz="2400" kern="1200" dirty="0" smtClean="0"/>
            <a:t> in development </a:t>
          </a:r>
          <a:r>
            <a:rPr lang="pl-PL" sz="2400" kern="1200" dirty="0" err="1" smtClean="0"/>
            <a:t>policies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err="1" smtClean="0"/>
            <a:t>Sufficient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quality</a:t>
          </a:r>
          <a:r>
            <a:rPr lang="pl-PL" sz="2400" kern="1200" dirty="0" smtClean="0"/>
            <a:t> of </a:t>
          </a:r>
          <a:r>
            <a:rPr lang="pl-PL" sz="2400" kern="1200" dirty="0" err="1" smtClean="0"/>
            <a:t>executive</a:t>
          </a:r>
          <a:r>
            <a:rPr lang="pl-PL" sz="2400" kern="1200" dirty="0" smtClean="0"/>
            <a:t> </a:t>
          </a:r>
          <a:r>
            <a:rPr lang="pl-PL" sz="2400" kern="1200" dirty="0" err="1" smtClean="0"/>
            <a:t>documents</a:t>
          </a:r>
          <a:endParaRPr lang="en-US" sz="2400" kern="1200" dirty="0"/>
        </a:p>
      </dsp:txBody>
      <dsp:txXfrm rot="-5400000">
        <a:off x="2386173" y="219401"/>
        <a:ext cx="5832400" cy="40058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66FC9-D7F3-4DE0-B053-1A86BB8B52EB}">
      <dsp:nvSpPr>
        <dsp:cNvPr id="0" name=""/>
        <dsp:cNvSpPr/>
      </dsp:nvSpPr>
      <dsp:spPr>
        <a:xfrm>
          <a:off x="1004" y="381502"/>
          <a:ext cx="8227590" cy="4113795"/>
        </a:xfrm>
        <a:prstGeom prst="rect">
          <a:avLst/>
        </a:prstGeom>
        <a:solidFill>
          <a:schemeClr val="bg1">
            <a:lumMod val="9500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err="1" smtClean="0">
              <a:solidFill>
                <a:srgbClr val="C00000"/>
              </a:solidFill>
            </a:rPr>
            <a:t>Thank</a:t>
          </a:r>
          <a:r>
            <a:rPr lang="pl-PL" sz="6500" kern="1200" dirty="0" smtClean="0">
              <a:solidFill>
                <a:srgbClr val="C00000"/>
              </a:solidFill>
            </a:rPr>
            <a:t> </a:t>
          </a:r>
          <a:r>
            <a:rPr lang="pl-PL" sz="6500" kern="1200" dirty="0" err="1" smtClean="0">
              <a:solidFill>
                <a:srgbClr val="C00000"/>
              </a:solidFill>
            </a:rPr>
            <a:t>you</a:t>
          </a:r>
          <a:r>
            <a:rPr lang="pl-PL" sz="6500" kern="1200" dirty="0" smtClean="0">
              <a:solidFill>
                <a:srgbClr val="C00000"/>
              </a:solidFill>
            </a:rPr>
            <a:t> for </a:t>
          </a:r>
          <a:r>
            <a:rPr lang="pl-PL" sz="6500" kern="1200" dirty="0" err="1" smtClean="0">
              <a:solidFill>
                <a:srgbClr val="C00000"/>
              </a:solidFill>
            </a:rPr>
            <a:t>your</a:t>
          </a:r>
          <a:r>
            <a:rPr lang="pl-PL" sz="6500" kern="1200" dirty="0" smtClean="0">
              <a:solidFill>
                <a:srgbClr val="C00000"/>
              </a:solidFill>
            </a:rPr>
            <a:t> </a:t>
          </a:r>
          <a:r>
            <a:rPr lang="pl-PL" sz="6500" kern="1200" dirty="0" err="1" smtClean="0">
              <a:solidFill>
                <a:srgbClr val="C00000"/>
              </a:solidFill>
            </a:rPr>
            <a:t>attention</a:t>
          </a:r>
          <a:endParaRPr lang="pl-PL" sz="6500" kern="1200" dirty="0" smtClean="0">
            <a:solidFill>
              <a:srgbClr val="C00000"/>
            </a:solidFill>
          </a:endParaRPr>
        </a:p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err="1" smtClean="0">
              <a:solidFill>
                <a:srgbClr val="C00000"/>
              </a:solidFill>
            </a:rPr>
            <a:t>Obrigado</a:t>
          </a:r>
          <a:r>
            <a:rPr lang="pl-PL" sz="6500" kern="1200" dirty="0" smtClean="0">
              <a:solidFill>
                <a:srgbClr val="C00000"/>
              </a:solidFill>
            </a:rPr>
            <a:t> </a:t>
          </a:r>
          <a:endParaRPr lang="en-US" sz="6500" kern="1200" dirty="0">
            <a:solidFill>
              <a:srgbClr val="C00000"/>
            </a:solidFill>
          </a:endParaRPr>
        </a:p>
      </dsp:txBody>
      <dsp:txXfrm>
        <a:off x="1004" y="381502"/>
        <a:ext cx="8227590" cy="4113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DD932-B206-49FE-9D24-FD4B84A76E98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F1CA2-721B-4357-A6D7-D9A58D526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7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F1CA2-721B-4357-A6D7-D9A58D526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47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should be noted that this was in a sense an episodic project, hence it was not easy for us to draw conclusions about a system which would be relevant timeless</a:t>
            </a:r>
            <a:r>
              <a:rPr lang="pl-PL" dirty="0" smtClean="0"/>
              <a:t>.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F1CA2-721B-4357-A6D7-D9A58D526D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88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pl-PL" dirty="0" smtClean="0"/>
              <a:t>Pioneer </a:t>
            </a:r>
            <a:r>
              <a:rPr lang="pl-PL" dirty="0" err="1" smtClean="0"/>
              <a:t>endeavour</a:t>
            </a:r>
            <a:r>
              <a:rPr lang="pl-PL" dirty="0" smtClean="0"/>
              <a:t> in </a:t>
            </a:r>
            <a:r>
              <a:rPr lang="pl-PL" dirty="0" err="1" smtClean="0"/>
              <a:t>Polish</a:t>
            </a:r>
            <a:r>
              <a:rPr lang="pl-PL" baseline="0" dirty="0" smtClean="0"/>
              <a:t> </a:t>
            </a:r>
            <a:r>
              <a:rPr lang="pl-PL" baseline="0" dirty="0" err="1" smtClean="0"/>
              <a:t>realities</a:t>
            </a:r>
            <a:endParaRPr lang="pl-PL" dirty="0" smtClean="0"/>
          </a:p>
          <a:p>
            <a:pPr marL="228600" indent="-228600">
              <a:buAutoNum type="arabicParenR"/>
            </a:pPr>
            <a:endParaRPr lang="pl-PL" dirty="0" smtClean="0"/>
          </a:p>
          <a:p>
            <a:pPr marL="228600" indent="-228600">
              <a:buAutoNum type="arabicParenR"/>
            </a:pPr>
            <a:r>
              <a:rPr lang="pl-PL" dirty="0" smtClean="0"/>
              <a:t>The </a:t>
            </a:r>
            <a:r>
              <a:rPr lang="en-US" noProof="0" dirty="0" err="1" smtClean="0"/>
              <a:t>governemenent</a:t>
            </a:r>
            <a:r>
              <a:rPr lang="pl-PL" dirty="0" smtClean="0"/>
              <a:t> </a:t>
            </a:r>
            <a:r>
              <a:rPr lang="pl-PL" dirty="0" err="1" smtClean="0"/>
              <a:t>underook</a:t>
            </a:r>
            <a:r>
              <a:rPr lang="pl-PL" dirty="0" smtClean="0"/>
              <a:t> </a:t>
            </a:r>
            <a:r>
              <a:rPr lang="pl-PL" dirty="0" err="1" smtClean="0"/>
              <a:t>significant</a:t>
            </a:r>
            <a:r>
              <a:rPr lang="pl-PL" dirty="0" smtClean="0"/>
              <a:t> </a:t>
            </a:r>
            <a:r>
              <a:rPr lang="pl-PL" dirty="0" err="1" smtClean="0"/>
              <a:t>efforts</a:t>
            </a:r>
            <a:r>
              <a:rPr lang="pl-PL" dirty="0" smtClean="0"/>
              <a:t> to </a:t>
            </a:r>
            <a:r>
              <a:rPr lang="pl-PL" dirty="0" err="1" smtClean="0"/>
              <a:t>strengthen</a:t>
            </a:r>
            <a:r>
              <a:rPr lang="pl-PL" dirty="0" smtClean="0"/>
              <a:t>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capacity</a:t>
            </a:r>
            <a:r>
              <a:rPr lang="pl-PL" dirty="0" smtClean="0"/>
              <a:t> to set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strategy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unified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framework</a:t>
            </a:r>
            <a:r>
              <a:rPr lang="pl-PL" baseline="0" dirty="0" smtClean="0"/>
              <a:t>. It was </a:t>
            </a:r>
            <a:r>
              <a:rPr lang="pl-PL" baseline="0" dirty="0" err="1" smtClean="0"/>
              <a:t>conceived</a:t>
            </a:r>
            <a:r>
              <a:rPr lang="pl-PL" baseline="0" dirty="0" smtClean="0"/>
              <a:t> the single, </a:t>
            </a:r>
            <a:r>
              <a:rPr lang="pl-PL" baseline="0" dirty="0" err="1" smtClean="0"/>
              <a:t>long</a:t>
            </a:r>
            <a:r>
              <a:rPr lang="pl-PL" baseline="0" dirty="0" smtClean="0"/>
              <a:t>-term </a:t>
            </a:r>
            <a:r>
              <a:rPr lang="pl-PL" baseline="0" dirty="0" err="1" smtClean="0"/>
              <a:t>vision</a:t>
            </a:r>
            <a:r>
              <a:rPr lang="pl-PL" baseline="0" dirty="0" smtClean="0"/>
              <a:t> for development of the country in the </a:t>
            </a:r>
            <a:r>
              <a:rPr lang="pl-PL" baseline="0" dirty="0" err="1" smtClean="0"/>
              <a:t>year</a:t>
            </a:r>
            <a:r>
              <a:rPr lang="pl-PL" baseline="0" dirty="0" smtClean="0"/>
              <a:t> 2030 </a:t>
            </a:r>
            <a:r>
              <a:rPr lang="pl-PL" baseline="0" dirty="0" err="1" smtClean="0"/>
              <a:t>perspective</a:t>
            </a:r>
            <a:r>
              <a:rPr lang="pl-PL" baseline="0" dirty="0" smtClean="0"/>
              <a:t>. </a:t>
            </a:r>
          </a:p>
          <a:p>
            <a:pPr marL="228600" indent="-228600">
              <a:buAutoNum type="arabicParenR"/>
            </a:pPr>
            <a:r>
              <a:rPr lang="pl-PL" baseline="0" dirty="0" err="1" smtClean="0"/>
              <a:t>Taking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about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strategical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framework</a:t>
            </a:r>
            <a:r>
              <a:rPr lang="pl-PL" baseline="0" dirty="0" smtClean="0"/>
              <a:t> we </a:t>
            </a:r>
            <a:r>
              <a:rPr lang="pl-PL" baseline="0" dirty="0" err="1" smtClean="0"/>
              <a:t>have</a:t>
            </a:r>
            <a:r>
              <a:rPr lang="pl-PL" baseline="0" dirty="0" smtClean="0"/>
              <a:t> to be </a:t>
            </a:r>
            <a:r>
              <a:rPr lang="pl-PL" baseline="0" dirty="0" err="1" smtClean="0"/>
              <a:t>aware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that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long</a:t>
            </a:r>
            <a:r>
              <a:rPr lang="pl-PL" baseline="0" dirty="0" smtClean="0"/>
              <a:t> term </a:t>
            </a:r>
            <a:r>
              <a:rPr lang="pl-PL" baseline="0" dirty="0" err="1" smtClean="0"/>
              <a:t>planning</a:t>
            </a:r>
            <a:r>
              <a:rPr lang="pl-PL" baseline="0" dirty="0" smtClean="0"/>
              <a:t> in </a:t>
            </a:r>
            <a:r>
              <a:rPr lang="pl-PL" baseline="0" dirty="0" err="1" smtClean="0"/>
              <a:t>context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current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economy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financial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situation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within</a:t>
            </a:r>
            <a:r>
              <a:rPr lang="pl-PL" baseline="0" dirty="0" smtClean="0"/>
              <a:t> the EU </a:t>
            </a:r>
            <a:r>
              <a:rPr lang="pl-PL" baseline="0" dirty="0" err="1" smtClean="0"/>
              <a:t>can</a:t>
            </a:r>
            <a:r>
              <a:rPr lang="pl-PL" baseline="0" dirty="0" smtClean="0"/>
              <a:t> not be </a:t>
            </a:r>
            <a:r>
              <a:rPr lang="pl-PL" baseline="0" dirty="0" err="1" smtClean="0"/>
              <a:t>precisely</a:t>
            </a:r>
            <a:r>
              <a:rPr lang="pl-PL" baseline="0" dirty="0" smtClean="0"/>
              <a:t>, to </a:t>
            </a:r>
            <a:r>
              <a:rPr lang="pl-PL" baseline="0" dirty="0" err="1" smtClean="0"/>
              <a:t>put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midly</a:t>
            </a:r>
            <a:r>
              <a:rPr lang="pl-PL" baseline="0" dirty="0" smtClean="0"/>
              <a:t>.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3E3BC-375A-4E4F-A417-E4B4CCCE47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9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main strategic documents of the new system, on the basis of which the development policy</a:t>
            </a:r>
          </a:p>
          <a:p>
            <a:r>
              <a:rPr lang="en-US" dirty="0" smtClean="0"/>
              <a:t>is implemented, include: Long-Term National Development Strategy - LTNDS (Poland 2030 - Third</a:t>
            </a:r>
          </a:p>
          <a:p>
            <a:r>
              <a:rPr lang="en-US" dirty="0" smtClean="0"/>
              <a:t>Wave of Modernity) which defines major trends and challenges as well as the concept of</a:t>
            </a:r>
          </a:p>
          <a:p>
            <a:r>
              <a:rPr lang="en-US" dirty="0" smtClean="0"/>
              <a:t>development of the country in the long-term, Medium-Term National Development Strategy -</a:t>
            </a:r>
          </a:p>
          <a:p>
            <a:r>
              <a:rPr lang="en-US" dirty="0" smtClean="0"/>
              <a:t>MTNDS (National Development Strategy 2020) which is the most important document in the</a:t>
            </a:r>
          </a:p>
          <a:p>
            <a:r>
              <a:rPr lang="en-US" dirty="0" smtClean="0"/>
              <a:t>medium term, setting out strategic objectives for the development of the country until 2020, and</a:t>
            </a:r>
          </a:p>
          <a:p>
            <a:r>
              <a:rPr lang="en-US" dirty="0" smtClean="0"/>
              <a:t>key in determining the development activities, including those that can potentially be funded</a:t>
            </a:r>
          </a:p>
          <a:p>
            <a:r>
              <a:rPr lang="en-US" dirty="0" smtClean="0"/>
              <a:t>under the UE financial perspective 2014-2020 and under 9 Integrated Strategies whose aim is to</a:t>
            </a:r>
          </a:p>
          <a:p>
            <a:r>
              <a:rPr lang="en-US" dirty="0" smtClean="0"/>
              <a:t>assist in achieving the development objectives: Strategy for Innovation and Efficiency of the</a:t>
            </a:r>
          </a:p>
          <a:p>
            <a:r>
              <a:rPr lang="en-US" dirty="0" smtClean="0"/>
              <a:t>Economy, Human Capital Development Strategy, Transport Development Strategy, Energy</a:t>
            </a:r>
          </a:p>
          <a:p>
            <a:r>
              <a:rPr lang="en-US" dirty="0" smtClean="0"/>
              <a:t>Security and the Environment, Efficient State, Social Capital Development Strategy, National</a:t>
            </a:r>
          </a:p>
          <a:p>
            <a:r>
              <a:rPr lang="en-US" dirty="0" smtClean="0"/>
              <a:t>Strategy of Regional Development 2010-2020. Regions, cities, rural areas , Strategy for</a:t>
            </a:r>
          </a:p>
          <a:p>
            <a:r>
              <a:rPr lang="en-US" dirty="0" smtClean="0"/>
              <a:t>Development of the National Security System, Strategy for Sustainable Development of Rural</a:t>
            </a:r>
          </a:p>
          <a:p>
            <a:r>
              <a:rPr lang="en-US" dirty="0" smtClean="0"/>
              <a:t>Areas, Agriculture and Fisheries. LTNDS, MTNDS and the 9 Integrated Strategies are joined by a</a:t>
            </a:r>
          </a:p>
          <a:p>
            <a:r>
              <a:rPr lang="en-US" dirty="0" smtClean="0"/>
              <a:t>coherent hierarchy of objectives and directions for intervention. The Integrated Strategies depart</a:t>
            </a:r>
          </a:p>
          <a:p>
            <a:r>
              <a:rPr lang="en-US" dirty="0" smtClean="0"/>
              <a:t>from a narrow sectoral approach, instead they focus on the integration of areas and on the</a:t>
            </a:r>
          </a:p>
          <a:p>
            <a:r>
              <a:rPr lang="en-US" dirty="0" smtClean="0"/>
              <a:t>permeability of various phenomena and processes. The National Strategy of Regional</a:t>
            </a:r>
          </a:p>
          <a:p>
            <a:r>
              <a:rPr lang="en-US" dirty="0" smtClean="0"/>
              <a:t>Development, which indicates the extent of the territorial impact of interventions implemented</a:t>
            </a:r>
          </a:p>
          <a:p>
            <a:r>
              <a:rPr lang="en-US" dirty="0" smtClean="0"/>
              <a:t>under various public policies, and therefore also under the remaining Integrated Strategies, has a</a:t>
            </a:r>
          </a:p>
          <a:p>
            <a:r>
              <a:rPr lang="en-US" dirty="0" smtClean="0"/>
              <a:t>particular role in the entire system. It sets out the key regional development challenges and</a:t>
            </a:r>
          </a:p>
          <a:p>
            <a:r>
              <a:rPr lang="en-US" dirty="0" smtClean="0"/>
              <a:t>outlines the development objectives in various areas, taking into account the functions such</a:t>
            </a:r>
          </a:p>
          <a:p>
            <a:r>
              <a:rPr lang="en-US" dirty="0" smtClean="0"/>
              <a:t>objectives perform as well as the existing potentials and barriers.</a:t>
            </a:r>
          </a:p>
          <a:p>
            <a:r>
              <a:rPr lang="en-US" dirty="0" smtClean="0"/>
              <a:t>The concept of spatial development of the country (National Spatial Development Concept</a:t>
            </a:r>
          </a:p>
          <a:p>
            <a:r>
              <a:rPr lang="en-US" dirty="0" smtClean="0"/>
              <a:t>2030)1 represents the spatial framework for the development policy in Poland, including the</a:t>
            </a:r>
          </a:p>
          <a:p>
            <a:r>
              <a:rPr lang="en-US" dirty="0" smtClean="0"/>
              <a:t>implementation of various development strategies. It is the main strategic document for the</a:t>
            </a:r>
          </a:p>
          <a:p>
            <a:r>
              <a:rPr lang="en-US" dirty="0" smtClean="0"/>
              <a:t>creation of spatial order in Poland, which also addresses the issues related to the development,</a:t>
            </a:r>
          </a:p>
          <a:p>
            <a:r>
              <a:rPr lang="en-US" dirty="0" smtClean="0"/>
              <a:t>where the space is treated as a plane of reference for development activities.</a:t>
            </a:r>
          </a:p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3E3BC-375A-4E4F-A417-E4B4CCCE47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84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Due to the adopted procedure and the</a:t>
            </a:r>
          </a:p>
          <a:p>
            <a:r>
              <a:rPr lang="en-US" dirty="0" smtClean="0"/>
              <a:t>schedule of work on these documents, they are closely correlated and mutually determine each</a:t>
            </a:r>
          </a:p>
          <a:p>
            <a:r>
              <a:rPr lang="en-US" dirty="0" smtClean="0"/>
              <a:t>Other</a:t>
            </a:r>
            <a:r>
              <a:rPr lang="pl-PL" dirty="0" smtClean="0"/>
              <a:t>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F1CA2-721B-4357-A6D7-D9A58D526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66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MTNDS determines the key indicators reflecting the progress towards the objectives set in the</a:t>
            </a:r>
          </a:p>
          <a:p>
            <a:r>
              <a:rPr lang="en-US" dirty="0" smtClean="0"/>
              <a:t>selected strategic areas, and it indicates the paths leading to the levels designated, which are the</a:t>
            </a:r>
          </a:p>
          <a:p>
            <a:r>
              <a:rPr lang="en-US" dirty="0" smtClean="0"/>
              <a:t>guidelines for the directions of interventions, activities and indicators detailed in nine Integrated</a:t>
            </a:r>
          </a:p>
          <a:p>
            <a:r>
              <a:rPr lang="en-US" dirty="0" smtClean="0"/>
              <a:t>Strategies.</a:t>
            </a:r>
            <a:endParaRPr lang="pl-PL" dirty="0" smtClean="0"/>
          </a:p>
          <a:p>
            <a:r>
              <a:rPr lang="en-US" dirty="0" smtClean="0"/>
              <a:t>The concentration of public funds on the implementation of a limited number of priorities, essential</a:t>
            </a:r>
          </a:p>
          <a:p>
            <a:r>
              <a:rPr lang="en-US" dirty="0" smtClean="0"/>
              <a:t>for ensuring economic growth and competitiveness of the economy, will prevent them from</a:t>
            </a:r>
          </a:p>
          <a:p>
            <a:r>
              <a:rPr lang="en-US" dirty="0" smtClean="0"/>
              <a:t>spreading, and thus being used ineffectively.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F1CA2-721B-4357-A6D7-D9A58D526D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37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allow</a:t>
            </a:r>
            <a:r>
              <a:rPr lang="pl-PL" dirty="0" err="1" smtClean="0"/>
              <a:t>ed</a:t>
            </a:r>
            <a:r>
              <a:rPr lang="en-US" dirty="0" smtClean="0"/>
              <a:t> us to become a partner for the government in discussions on strategic planning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F1CA2-721B-4357-A6D7-D9A58D526D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11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had to dig through piles of documents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F1CA2-721B-4357-A6D7-D9A58D526D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7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Executive</a:t>
            </a:r>
            <a:r>
              <a:rPr lang="pl-PL" dirty="0" smtClean="0"/>
              <a:t> </a:t>
            </a:r>
            <a:r>
              <a:rPr lang="pl-PL" dirty="0" err="1" smtClean="0"/>
              <a:t>documents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dirty="0" err="1" smtClean="0"/>
              <a:t>adjusted</a:t>
            </a:r>
            <a:r>
              <a:rPr lang="pl-PL" dirty="0" smtClean="0"/>
              <a:t> to the </a:t>
            </a:r>
            <a:r>
              <a:rPr lang="pl-PL" dirty="0" err="1" smtClean="0"/>
              <a:t>directional</a:t>
            </a:r>
            <a:r>
              <a:rPr lang="pl-PL" dirty="0" smtClean="0"/>
              <a:t> </a:t>
            </a:r>
            <a:r>
              <a:rPr lang="pl-PL" dirty="0" err="1" smtClean="0"/>
              <a:t>document</a:t>
            </a:r>
            <a:r>
              <a:rPr lang="pl-PL" dirty="0" smtClean="0"/>
              <a:t>.</a:t>
            </a:r>
            <a:r>
              <a:rPr lang="pl-PL" baseline="0" dirty="0" smtClean="0"/>
              <a:t> Part of </a:t>
            </a:r>
            <a:r>
              <a:rPr lang="pl-PL" baseline="0" dirty="0" err="1" smtClean="0"/>
              <a:t>them</a:t>
            </a:r>
            <a:r>
              <a:rPr lang="pl-PL" baseline="0" dirty="0" smtClean="0"/>
              <a:t> </a:t>
            </a:r>
            <a:r>
              <a:rPr lang="pl-PL" baseline="0" dirty="0" err="1" smtClean="0"/>
              <a:t>had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been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adopted</a:t>
            </a:r>
            <a:r>
              <a:rPr lang="pl-PL" baseline="0" dirty="0" smtClean="0"/>
              <a:t> by the CM </a:t>
            </a:r>
            <a:r>
              <a:rPr lang="pl-PL" baseline="0" dirty="0" err="1" smtClean="0"/>
              <a:t>before</a:t>
            </a:r>
            <a:r>
              <a:rPr lang="pl-PL" baseline="0" dirty="0" smtClean="0"/>
              <a:t> LNDS </a:t>
            </a:r>
            <a:r>
              <a:rPr lang="pl-PL" baseline="0" dirty="0" err="1" smtClean="0"/>
              <a:t>came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into</a:t>
            </a:r>
            <a:r>
              <a:rPr lang="pl-PL" baseline="0" dirty="0" smtClean="0"/>
              <a:t> </a:t>
            </a:r>
            <a:r>
              <a:rPr lang="pl-PL" baseline="0" dirty="0" err="1" smtClean="0"/>
              <a:t>force</a:t>
            </a:r>
            <a:r>
              <a:rPr lang="pl-PL" baseline="0" dirty="0" smtClean="0"/>
              <a:t>. Works </a:t>
            </a:r>
            <a:r>
              <a:rPr lang="pl-PL" baseline="0" dirty="0" err="1" smtClean="0"/>
              <a:t>devoted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preparation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some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executive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strategies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were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prevented</a:t>
            </a:r>
            <a:r>
              <a:rPr lang="pl-PL" baseline="0" dirty="0" smtClean="0"/>
              <a:t> and </a:t>
            </a:r>
            <a:r>
              <a:rPr lang="pl-PL" baseline="0" dirty="0" err="1" smtClean="0"/>
              <a:t>suspended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due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absence</a:t>
            </a:r>
            <a:r>
              <a:rPr lang="pl-PL" baseline="0" dirty="0" smtClean="0"/>
              <a:t> of the LNDS.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F1CA2-721B-4357-A6D7-D9A58D526D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51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F1CA2-721B-4357-A6D7-D9A58D526D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5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D29D-1DAC-4D69-AF77-BB5A1B34EFFB}" type="datetime1">
              <a:rPr lang="pl-PL" smtClean="0"/>
              <a:t>2015-11-04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8A28-89F6-47D4-B81F-4EE45EF988F4}" type="datetime1">
              <a:rPr lang="pl-PL" smtClean="0"/>
              <a:t>2015-11-04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FE94-FA90-4CC9-87D3-157254D46EB0}" type="datetime1">
              <a:rPr lang="pl-PL" smtClean="0"/>
              <a:t>2015-11-04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D54F-9166-49B5-8E50-7360C6D9E7CC}" type="datetime1">
              <a:rPr lang="pl-PL" smtClean="0"/>
              <a:t>2015-11-04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C4FC-97EF-4C0D-B24B-42478D9D002F}" type="datetime1">
              <a:rPr lang="pl-PL" smtClean="0"/>
              <a:t>2015-11-04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3235-3BFA-4E59-BD23-596E52A4F3BF}" type="datetime1">
              <a:rPr lang="pl-PL" smtClean="0"/>
              <a:t>2015-11-04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9DFB-19B8-4F7C-AE50-23375A881EEA}" type="datetime1">
              <a:rPr lang="pl-PL" smtClean="0"/>
              <a:t>2015-11-04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FA37-561B-4708-8216-ABD2A4C7FBA6}" type="datetime1">
              <a:rPr lang="pl-PL" smtClean="0"/>
              <a:t>2015-11-04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689E-735F-40B8-8F68-C179C145AF43}" type="datetime1">
              <a:rPr lang="pl-PL" smtClean="0"/>
              <a:t>2015-11-04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60D2-87B8-4AE6-899D-9A0C9AD27F79}" type="datetime1">
              <a:rPr lang="pl-PL" smtClean="0"/>
              <a:t>2015-11-04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712BC-95F7-4AA6-9E1D-62B981FD01D0}" type="datetime1">
              <a:rPr lang="pl-PL" smtClean="0"/>
              <a:t>2015-11-04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tx1">
              <a:lumMod val="25000"/>
              <a:lumOff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37649C8-EE49-475B-A6FE-766ED87481A9}" type="datetime1">
              <a:rPr lang="pl-PL" smtClean="0"/>
              <a:t>2015-11-04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1710" y="980728"/>
            <a:ext cx="7848600" cy="1927225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Assessing long-term strategic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documents</a:t>
            </a: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</a:t>
            </a: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perspective</a:t>
            </a: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2014-2020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90439" y="3672855"/>
            <a:ext cx="7486600" cy="237207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pl-PL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Supreme</a:t>
            </a:r>
            <a:r>
              <a:rPr lang="pl-P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</a:t>
            </a:r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Office</a:t>
            </a:r>
          </a:p>
          <a:p>
            <a:pPr algn="ctr"/>
            <a:r>
              <a:rPr lang="pl-P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Poland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Slawomir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Grzelak</a:t>
            </a:r>
            <a:endParaRPr lang="pl-P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endParaRPr lang="pl-P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pl-P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Economy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l-P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Treasury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pl-PL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Privatization</a:t>
            </a:r>
            <a:endParaRPr lang="pl-P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131840" y="616530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Brasilia, 4 </a:t>
            </a:r>
            <a:r>
              <a:rPr lang="pl-PL" dirty="0" err="1" smtClean="0"/>
              <a:t>November</a:t>
            </a:r>
            <a:r>
              <a:rPr lang="pl-PL" dirty="0" smtClean="0"/>
              <a:t> 2015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597" y="3429000"/>
            <a:ext cx="2017713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29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err="1" smtClean="0"/>
              <a:t>Audit</a:t>
            </a:r>
            <a:r>
              <a:rPr lang="pl-PL" sz="3600" b="1" dirty="0" smtClean="0"/>
              <a:t> </a:t>
            </a:r>
            <a:r>
              <a:rPr lang="pl-PL" sz="3600" b="1" dirty="0" err="1" smtClean="0"/>
              <a:t>results</a:t>
            </a:r>
            <a:endParaRPr lang="en-US" sz="3600" b="1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679753"/>
              </p:ext>
            </p:extLst>
          </p:nvPr>
        </p:nvGraphicFramePr>
        <p:xfrm>
          <a:off x="395536" y="908720"/>
          <a:ext cx="84352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3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 err="1" smtClean="0"/>
              <a:t>Audit</a:t>
            </a:r>
            <a:r>
              <a:rPr lang="pl-PL" sz="3600" b="1" dirty="0" smtClean="0"/>
              <a:t> </a:t>
            </a:r>
            <a:r>
              <a:rPr lang="pl-PL" sz="3600" b="1" dirty="0" err="1" smtClean="0"/>
              <a:t>results</a:t>
            </a:r>
            <a:endParaRPr lang="en-US" sz="3600" b="1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453085"/>
              </p:ext>
            </p:extLst>
          </p:nvPr>
        </p:nvGraphicFramePr>
        <p:xfrm>
          <a:off x="539552" y="1340768"/>
          <a:ext cx="84352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99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err="1" smtClean="0"/>
              <a:t>Audit</a:t>
            </a:r>
            <a:r>
              <a:rPr lang="pl-PL" b="1" dirty="0" smtClean="0"/>
              <a:t> </a:t>
            </a:r>
            <a:r>
              <a:rPr lang="pl-PL" b="1" dirty="0" err="1" smtClean="0"/>
              <a:t>conclusions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en-US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20208"/>
          </a:xfrm>
        </p:spPr>
        <p:txBody>
          <a:bodyPr>
            <a:normAutofit fontScale="92500" lnSpcReduction="10000"/>
          </a:bodyPr>
          <a:lstStyle/>
          <a:p>
            <a:r>
              <a:rPr lang="pl-PL" sz="3600" dirty="0" err="1" smtClean="0"/>
              <a:t>Establish</a:t>
            </a:r>
            <a:r>
              <a:rPr lang="pl-PL" sz="3600" dirty="0" smtClean="0"/>
              <a:t> a central </a:t>
            </a:r>
            <a:r>
              <a:rPr lang="pl-PL" sz="3600" dirty="0" err="1" smtClean="0"/>
              <a:t>entity</a:t>
            </a:r>
            <a:r>
              <a:rPr lang="pl-PL" sz="3600" dirty="0" smtClean="0"/>
              <a:t> </a:t>
            </a:r>
            <a:r>
              <a:rPr lang="pl-PL" sz="3600" dirty="0" err="1" smtClean="0"/>
              <a:t>responsible</a:t>
            </a:r>
            <a:r>
              <a:rPr lang="pl-PL" sz="3600" dirty="0" smtClean="0"/>
              <a:t> for country development </a:t>
            </a:r>
            <a:r>
              <a:rPr lang="pl-PL" sz="3600" dirty="0" err="1" smtClean="0"/>
              <a:t>policies</a:t>
            </a:r>
            <a:r>
              <a:rPr lang="pl-PL" sz="3600" dirty="0" smtClean="0"/>
              <a:t> </a:t>
            </a:r>
            <a:r>
              <a:rPr lang="pl-PL" sz="3600" dirty="0" err="1" smtClean="0"/>
              <a:t>coordination</a:t>
            </a:r>
            <a:r>
              <a:rPr lang="pl-PL" sz="3600" dirty="0" smtClean="0"/>
              <a:t> and </a:t>
            </a:r>
            <a:r>
              <a:rPr lang="pl-PL" sz="3600" dirty="0" err="1" smtClean="0"/>
              <a:t>implementation</a:t>
            </a:r>
            <a:endParaRPr lang="pl-PL" sz="3600" dirty="0" smtClean="0"/>
          </a:p>
          <a:p>
            <a:pPr lvl="1"/>
            <a:r>
              <a:rPr lang="pl-PL" sz="2800" dirty="0" err="1" smtClean="0"/>
              <a:t>External</a:t>
            </a:r>
            <a:r>
              <a:rPr lang="pl-PL" sz="2800" dirty="0" smtClean="0"/>
              <a:t> and </a:t>
            </a:r>
            <a:r>
              <a:rPr lang="pl-PL" sz="2800" dirty="0" err="1" smtClean="0"/>
              <a:t>internal</a:t>
            </a:r>
            <a:r>
              <a:rPr lang="pl-PL" sz="2800" dirty="0" smtClean="0"/>
              <a:t> </a:t>
            </a:r>
            <a:r>
              <a:rPr lang="pl-PL" sz="2800" dirty="0" err="1" smtClean="0"/>
              <a:t>surrondings</a:t>
            </a:r>
            <a:r>
              <a:rPr lang="pl-PL" sz="2800" dirty="0" smtClean="0"/>
              <a:t> </a:t>
            </a:r>
            <a:r>
              <a:rPr lang="pl-PL" sz="2800" dirty="0" err="1" smtClean="0"/>
              <a:t>analysis</a:t>
            </a:r>
            <a:endParaRPr lang="pl-PL" sz="2800" dirty="0" smtClean="0"/>
          </a:p>
          <a:p>
            <a:pPr lvl="1"/>
            <a:r>
              <a:rPr lang="pl-PL" sz="2800" dirty="0" err="1" smtClean="0"/>
              <a:t>Strategies</a:t>
            </a:r>
            <a:r>
              <a:rPr lang="pl-PL" sz="2800" dirty="0" smtClean="0"/>
              <a:t> </a:t>
            </a:r>
            <a:r>
              <a:rPr lang="pl-PL" sz="2800" dirty="0" err="1" smtClean="0"/>
              <a:t>modifications</a:t>
            </a:r>
            <a:r>
              <a:rPr lang="pl-PL" sz="2800" dirty="0" smtClean="0"/>
              <a:t> and </a:t>
            </a:r>
            <a:r>
              <a:rPr lang="pl-PL" sz="2800" dirty="0" err="1" smtClean="0"/>
              <a:t>updating</a:t>
            </a:r>
            <a:endParaRPr lang="pl-PL" sz="2800" dirty="0" smtClean="0"/>
          </a:p>
          <a:p>
            <a:pPr lvl="1"/>
            <a:r>
              <a:rPr lang="pl-PL" sz="2800" dirty="0" err="1" smtClean="0"/>
              <a:t>Conducting</a:t>
            </a:r>
            <a:r>
              <a:rPr lang="pl-PL" sz="2800" dirty="0" smtClean="0"/>
              <a:t> </a:t>
            </a:r>
            <a:r>
              <a:rPr lang="pl-PL" sz="2800" dirty="0" err="1" smtClean="0"/>
              <a:t>researches</a:t>
            </a:r>
            <a:r>
              <a:rPr lang="pl-PL" sz="2800" dirty="0" smtClean="0"/>
              <a:t> </a:t>
            </a:r>
            <a:endParaRPr lang="pl-PL" sz="2800" dirty="0"/>
          </a:p>
          <a:p>
            <a:pPr lvl="1"/>
            <a:endParaRPr lang="pl-PL" sz="2800" dirty="0" smtClean="0"/>
          </a:p>
          <a:p>
            <a:r>
              <a:rPr lang="pl-PL" sz="3600" dirty="0" err="1" smtClean="0"/>
              <a:t>Ensure</a:t>
            </a:r>
            <a:r>
              <a:rPr lang="pl-PL" sz="3600" dirty="0" smtClean="0"/>
              <a:t> p</a:t>
            </a:r>
            <a:r>
              <a:rPr lang="en-US" sz="3600" dirty="0"/>
              <a:t>roper linkage between long term planning system and multiannual budgetary perspectives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12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755576" y="98072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u="sng" dirty="0" smtClean="0"/>
              <a:t>To the </a:t>
            </a:r>
            <a:r>
              <a:rPr lang="pl-PL" sz="2800" u="sng" dirty="0" err="1" smtClean="0"/>
              <a:t>Government</a:t>
            </a:r>
            <a:r>
              <a:rPr lang="pl-PL" sz="2800" u="sng" dirty="0" smtClean="0"/>
              <a:t> 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51016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23698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004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The reform of </a:t>
            </a:r>
            <a:r>
              <a:rPr lang="en-US" sz="3200" b="1" dirty="0" smtClean="0"/>
              <a:t>strategic</a:t>
            </a:r>
            <a:r>
              <a:rPr lang="pl-PL" sz="3200" b="1" dirty="0" smtClean="0"/>
              <a:t> </a:t>
            </a:r>
            <a:r>
              <a:rPr lang="en-US" sz="3200" b="1" dirty="0" smtClean="0"/>
              <a:t>planning</a:t>
            </a:r>
            <a:endParaRPr lang="en-US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Development Strategy Rearrangement Plan (the Council of Ministries, November </a:t>
            </a:r>
            <a:r>
              <a:rPr lang="pl-PL" dirty="0" smtClean="0"/>
              <a:t>2009):</a:t>
            </a:r>
          </a:p>
          <a:p>
            <a:pPr lvl="1"/>
            <a:r>
              <a:rPr lang="en-US" dirty="0"/>
              <a:t>from the narrow, </a:t>
            </a:r>
            <a:r>
              <a:rPr lang="en-US" dirty="0" smtClean="0"/>
              <a:t>sector</a:t>
            </a:r>
            <a:r>
              <a:rPr lang="pl-PL" dirty="0" smtClean="0"/>
              <a:t>al </a:t>
            </a:r>
            <a:r>
              <a:rPr lang="en-US" dirty="0" smtClean="0"/>
              <a:t> </a:t>
            </a:r>
            <a:r>
              <a:rPr lang="en-US" dirty="0"/>
              <a:t>approach – to public policy integration and </a:t>
            </a:r>
            <a:r>
              <a:rPr lang="en-US" dirty="0" smtClean="0"/>
              <a:t>enhancement</a:t>
            </a:r>
            <a:endParaRPr lang="pl-PL" dirty="0" smtClean="0"/>
          </a:p>
          <a:p>
            <a:pPr lvl="1"/>
            <a:r>
              <a:rPr lang="en-US" dirty="0" smtClean="0"/>
              <a:t>the replacement of over 400 sector strategies to strategic framework (long- and medium-term strategies, 9 cross-</a:t>
            </a:r>
            <a:r>
              <a:rPr lang="en-US" dirty="0" err="1" smtClean="0"/>
              <a:t>sectoral</a:t>
            </a:r>
            <a:r>
              <a:rPr lang="en-US" dirty="0" smtClean="0"/>
              <a:t> strategies)</a:t>
            </a:r>
          </a:p>
          <a:p>
            <a:r>
              <a:rPr lang="pl-PL" dirty="0" err="1"/>
              <a:t>p</a:t>
            </a:r>
            <a:r>
              <a:rPr lang="pl-PL" dirty="0" err="1" smtClean="0"/>
              <a:t>reparatory</a:t>
            </a:r>
            <a:r>
              <a:rPr lang="pl-PL" dirty="0" smtClean="0"/>
              <a:t> </a:t>
            </a:r>
            <a:r>
              <a:rPr lang="pl-PL" dirty="0" err="1" smtClean="0"/>
              <a:t>stage</a:t>
            </a:r>
            <a:r>
              <a:rPr lang="pl-PL" dirty="0" smtClean="0"/>
              <a:t> - 2010-2012 </a:t>
            </a:r>
          </a:p>
          <a:p>
            <a:r>
              <a:rPr lang="pl-PL" dirty="0" smtClean="0"/>
              <a:t>the system </a:t>
            </a:r>
            <a:r>
              <a:rPr lang="pl-PL" dirty="0"/>
              <a:t>of </a:t>
            </a:r>
            <a:r>
              <a:rPr lang="pl-PL" dirty="0" err="1"/>
              <a:t>strategic</a:t>
            </a:r>
            <a:r>
              <a:rPr lang="pl-PL" dirty="0"/>
              <a:t> </a:t>
            </a:r>
            <a:r>
              <a:rPr lang="pl-PL" dirty="0" err="1" smtClean="0"/>
              <a:t>documents</a:t>
            </a:r>
            <a:r>
              <a:rPr lang="pl-PL" dirty="0" smtClean="0"/>
              <a:t> was </a:t>
            </a:r>
            <a:r>
              <a:rPr lang="pl-PL" dirty="0" err="1" smtClean="0"/>
              <a:t>adopted</a:t>
            </a:r>
            <a:r>
              <a:rPr lang="pl-PL" dirty="0" smtClean="0"/>
              <a:t> by the CM </a:t>
            </a:r>
            <a:r>
              <a:rPr lang="en-US" dirty="0" smtClean="0"/>
              <a:t>at </a:t>
            </a:r>
            <a:r>
              <a:rPr lang="en-US" dirty="0"/>
              <a:t>the turn of the</a:t>
            </a:r>
            <a:r>
              <a:rPr lang="pl-PL" dirty="0" smtClean="0"/>
              <a:t> 2012-2013</a:t>
            </a:r>
          </a:p>
          <a:p>
            <a:r>
              <a:rPr lang="pl-PL" dirty="0" err="1"/>
              <a:t>m</a:t>
            </a:r>
            <a:r>
              <a:rPr lang="pl-PL" dirty="0" err="1" smtClean="0"/>
              <a:t>ultiannual</a:t>
            </a:r>
            <a:r>
              <a:rPr lang="pl-PL" dirty="0" smtClean="0"/>
              <a:t> </a:t>
            </a:r>
            <a:r>
              <a:rPr lang="pl-PL" dirty="0" err="1" smtClean="0"/>
              <a:t>budgetary</a:t>
            </a:r>
            <a:r>
              <a:rPr lang="pl-PL" dirty="0" smtClean="0"/>
              <a:t> </a:t>
            </a:r>
            <a:r>
              <a:rPr lang="pl-PL" dirty="0" err="1" smtClean="0"/>
              <a:t>planning</a:t>
            </a:r>
            <a:r>
              <a:rPr lang="pl-PL" dirty="0" smtClean="0"/>
              <a:t> </a:t>
            </a:r>
            <a:r>
              <a:rPr lang="pl-PL" dirty="0" err="1" smtClean="0"/>
              <a:t>perspective</a:t>
            </a:r>
            <a:endParaRPr lang="pl-PL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91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2881" y="0"/>
            <a:ext cx="8891119" cy="1143000"/>
          </a:xfrm>
        </p:spPr>
        <p:txBody>
          <a:bodyPr>
            <a:noAutofit/>
          </a:bodyPr>
          <a:lstStyle/>
          <a:p>
            <a:r>
              <a:rPr lang="pl-PL" sz="3200" b="1" dirty="0" err="1" smtClean="0"/>
              <a:t>National</a:t>
            </a:r>
            <a:r>
              <a:rPr lang="pl-PL" sz="3200" b="1" dirty="0" smtClean="0"/>
              <a:t> </a:t>
            </a:r>
            <a:r>
              <a:rPr lang="en-US" sz="3200" b="1" dirty="0" smtClean="0"/>
              <a:t>Development </a:t>
            </a:r>
            <a:r>
              <a:rPr lang="en-US" sz="3200" b="1" dirty="0"/>
              <a:t>Management System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coherent hierarchy of objectives and directions for </a:t>
            </a:r>
            <a:r>
              <a:rPr lang="pl-PL" dirty="0"/>
              <a:t>public </a:t>
            </a:r>
            <a:r>
              <a:rPr lang="pl-PL" dirty="0" err="1"/>
              <a:t>funds</a:t>
            </a:r>
            <a:r>
              <a:rPr lang="pl-PL" dirty="0"/>
              <a:t> </a:t>
            </a:r>
            <a:r>
              <a:rPr lang="en-US" dirty="0"/>
              <a:t>intervention</a:t>
            </a:r>
            <a:endParaRPr lang="pl-PL" dirty="0"/>
          </a:p>
          <a:p>
            <a:r>
              <a:rPr lang="pl-PL" dirty="0"/>
              <a:t>k</a:t>
            </a:r>
            <a:r>
              <a:rPr lang="en-US" dirty="0" err="1"/>
              <a:t>ey</a:t>
            </a:r>
            <a:r>
              <a:rPr lang="en-US" dirty="0"/>
              <a:t> regional development challenges and objectives in various areas</a:t>
            </a:r>
          </a:p>
          <a:p>
            <a:r>
              <a:rPr lang="pl-PL" dirty="0" err="1" smtClean="0"/>
              <a:t>assumptions</a:t>
            </a:r>
            <a:r>
              <a:rPr lang="pl-PL" dirty="0" smtClean="0"/>
              <a:t> </a:t>
            </a:r>
            <a:r>
              <a:rPr lang="pl-PL" dirty="0" err="1" smtClean="0"/>
              <a:t>regarding</a:t>
            </a:r>
            <a:r>
              <a:rPr lang="pl-PL" dirty="0" smtClean="0"/>
              <a:t> </a:t>
            </a:r>
            <a:r>
              <a:rPr lang="pl-PL" dirty="0" err="1" smtClean="0"/>
              <a:t>implementation</a:t>
            </a:r>
            <a:r>
              <a:rPr lang="pl-PL" dirty="0" smtClean="0"/>
              <a:t> </a:t>
            </a:r>
            <a:r>
              <a:rPr lang="pl-PL" dirty="0" err="1" smtClean="0"/>
              <a:t>instruments</a:t>
            </a:r>
            <a:r>
              <a:rPr lang="pl-PL" dirty="0" smtClean="0"/>
              <a:t>, monitoring and </a:t>
            </a:r>
            <a:r>
              <a:rPr lang="pl-PL" dirty="0" err="1" smtClean="0"/>
              <a:t>reporting</a:t>
            </a:r>
            <a:endParaRPr lang="pl-PL" dirty="0" smtClean="0"/>
          </a:p>
          <a:p>
            <a:r>
              <a:rPr lang="pl-PL" dirty="0" err="1" smtClean="0"/>
              <a:t>evaluation</a:t>
            </a:r>
            <a:r>
              <a:rPr lang="pl-PL" dirty="0" smtClean="0"/>
              <a:t> and </a:t>
            </a:r>
            <a:r>
              <a:rPr lang="pl-PL" dirty="0" err="1" smtClean="0"/>
              <a:t>risk</a:t>
            </a:r>
            <a:r>
              <a:rPr lang="pl-PL" dirty="0" smtClean="0"/>
              <a:t> </a:t>
            </a:r>
            <a:r>
              <a:rPr lang="pl-PL" dirty="0" err="1" smtClean="0"/>
              <a:t>analysis</a:t>
            </a:r>
            <a:endParaRPr lang="pl-PL" dirty="0"/>
          </a:p>
          <a:p>
            <a:r>
              <a:rPr lang="pl-PL" dirty="0" err="1"/>
              <a:t>a</a:t>
            </a:r>
            <a:r>
              <a:rPr lang="pl-PL" dirty="0" err="1" smtClean="0"/>
              <a:t>ction</a:t>
            </a:r>
            <a:r>
              <a:rPr lang="pl-PL" dirty="0" smtClean="0"/>
              <a:t> </a:t>
            </a:r>
            <a:r>
              <a:rPr lang="pl-PL" dirty="0" err="1" smtClean="0"/>
              <a:t>plans</a:t>
            </a:r>
            <a:r>
              <a:rPr lang="pl-PL" dirty="0" smtClean="0"/>
              <a:t> – </a:t>
            </a:r>
            <a:r>
              <a:rPr lang="pl-PL" dirty="0" err="1" smtClean="0"/>
              <a:t>linkage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strategic</a:t>
            </a:r>
            <a:r>
              <a:rPr lang="pl-PL" dirty="0" smtClean="0"/>
              <a:t> and </a:t>
            </a:r>
            <a:r>
              <a:rPr lang="pl-PL" dirty="0" err="1" smtClean="0"/>
              <a:t>operational</a:t>
            </a:r>
            <a:r>
              <a:rPr lang="pl-PL" dirty="0" smtClean="0"/>
              <a:t> </a:t>
            </a:r>
            <a:r>
              <a:rPr lang="pl-PL" dirty="0" err="1" smtClean="0"/>
              <a:t>planning</a:t>
            </a:r>
            <a:endParaRPr lang="pl-PL" dirty="0" smtClean="0"/>
          </a:p>
          <a:p>
            <a:r>
              <a:rPr lang="pl-PL" dirty="0" err="1" smtClean="0"/>
              <a:t>financial</a:t>
            </a:r>
            <a:r>
              <a:rPr lang="pl-PL" dirty="0" smtClean="0"/>
              <a:t> </a:t>
            </a:r>
            <a:r>
              <a:rPr lang="pl-PL" dirty="0" err="1" smtClean="0"/>
              <a:t>forecast</a:t>
            </a: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49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25538"/>
            <a:ext cx="8352928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4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259632" y="260648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pl-PL" sz="3200" b="1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strategic</a:t>
            </a:r>
            <a:r>
              <a:rPr lang="pl-PL" sz="32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3200" b="1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documents</a:t>
            </a:r>
            <a:r>
              <a:rPr lang="pl-PL" sz="32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32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system </a:t>
            </a:r>
            <a:endParaRPr lang="en-US" sz="3200" b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15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The </a:t>
            </a:r>
            <a:r>
              <a:rPr lang="en-US" sz="3600" b="1" dirty="0"/>
              <a:t>strategic documents </a:t>
            </a:r>
            <a:r>
              <a:rPr lang="en-US" sz="3600" b="1" dirty="0" smtClean="0"/>
              <a:t>system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640960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682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473"/>
            <a:ext cx="8507288" cy="850106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The </a:t>
            </a:r>
            <a:r>
              <a:rPr lang="pl-PL" sz="3200" b="1" dirty="0" err="1" smtClean="0"/>
              <a:t>relationships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between</a:t>
            </a:r>
            <a:r>
              <a:rPr lang="pl-PL" sz="3200" b="1" dirty="0" smtClean="0"/>
              <a:t> the </a:t>
            </a:r>
            <a:r>
              <a:rPr lang="pl-PL" sz="3200" b="1" dirty="0" err="1" smtClean="0"/>
              <a:t>national</a:t>
            </a:r>
            <a:r>
              <a:rPr lang="pl-PL" sz="3200" b="1" dirty="0" smtClean="0"/>
              <a:t> and EU </a:t>
            </a:r>
            <a:r>
              <a:rPr lang="pl-PL" sz="3200" b="1" dirty="0" err="1"/>
              <a:t>documents</a:t>
            </a:r>
            <a:endParaRPr lang="en-US" sz="3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80728"/>
            <a:ext cx="6840759" cy="607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81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pl-PL" sz="3200" b="1" dirty="0" smtClean="0"/>
              <a:t>The </a:t>
            </a:r>
            <a:r>
              <a:rPr lang="en-US" sz="3200" b="1" dirty="0" smtClean="0"/>
              <a:t>audit</a:t>
            </a:r>
            <a:r>
              <a:rPr lang="pl-PL" sz="3200" b="1" dirty="0" smtClean="0"/>
              <a:t> of </a:t>
            </a:r>
            <a:r>
              <a:rPr lang="en-US" sz="3200" b="1" dirty="0"/>
              <a:t>long-term strategic </a:t>
            </a:r>
            <a:r>
              <a:rPr lang="en-US" sz="3200" b="1" dirty="0" smtClean="0"/>
              <a:t>documents</a:t>
            </a:r>
            <a:r>
              <a:rPr lang="pl-PL" sz="3200" b="1" dirty="0" smtClean="0"/>
              <a:t> </a:t>
            </a:r>
            <a:r>
              <a:rPr lang="en-US" sz="3200" b="1" dirty="0" smtClean="0"/>
              <a:t>preparation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sz="3200" dirty="0" err="1" smtClean="0"/>
              <a:t>Main</a:t>
            </a:r>
            <a:r>
              <a:rPr lang="pl-PL" sz="3200" dirty="0" smtClean="0"/>
              <a:t> </a:t>
            </a:r>
            <a:r>
              <a:rPr lang="pl-PL" sz="3200" dirty="0" err="1" smtClean="0"/>
              <a:t>audit</a:t>
            </a:r>
            <a:r>
              <a:rPr lang="pl-PL" sz="3200" dirty="0" smtClean="0"/>
              <a:t> </a:t>
            </a:r>
            <a:r>
              <a:rPr lang="pl-PL" sz="3200" dirty="0" err="1" smtClean="0"/>
              <a:t>goal</a:t>
            </a:r>
            <a:r>
              <a:rPr lang="pl-PL" sz="3200" dirty="0" smtClean="0"/>
              <a:t> – </a:t>
            </a:r>
            <a:r>
              <a:rPr lang="pl-PL" sz="3200" dirty="0" err="1" smtClean="0"/>
              <a:t>assessment</a:t>
            </a:r>
            <a:r>
              <a:rPr lang="pl-PL" sz="3200" dirty="0" smtClean="0"/>
              <a:t> of the </a:t>
            </a:r>
            <a:r>
              <a:rPr lang="pl-PL" sz="3200" dirty="0" err="1" smtClean="0"/>
              <a:t>strategic</a:t>
            </a:r>
            <a:r>
              <a:rPr lang="pl-PL" sz="3200" dirty="0" smtClean="0"/>
              <a:t> </a:t>
            </a:r>
            <a:r>
              <a:rPr lang="pl-PL" sz="3200" dirty="0" err="1" smtClean="0"/>
              <a:t>planning</a:t>
            </a:r>
            <a:r>
              <a:rPr lang="pl-PL" sz="3200" dirty="0" smtClean="0"/>
              <a:t> system </a:t>
            </a:r>
            <a:r>
              <a:rPr lang="pl-PL" sz="3200" dirty="0" err="1" smtClean="0"/>
              <a:t>creation</a:t>
            </a:r>
            <a:r>
              <a:rPr lang="pl-PL" sz="3200" dirty="0" smtClean="0"/>
              <a:t> </a:t>
            </a:r>
            <a:r>
              <a:rPr lang="pl-PL" sz="3200" dirty="0" err="1" smtClean="0"/>
              <a:t>process</a:t>
            </a:r>
            <a:endParaRPr lang="pl-PL" sz="3200" dirty="0" smtClean="0"/>
          </a:p>
          <a:p>
            <a:r>
              <a:rPr lang="pl-PL" sz="3200" dirty="0" err="1" smtClean="0"/>
              <a:t>Detailed</a:t>
            </a:r>
            <a:r>
              <a:rPr lang="pl-PL" sz="3200" dirty="0" smtClean="0"/>
              <a:t> </a:t>
            </a:r>
            <a:r>
              <a:rPr lang="pl-PL" sz="3200" dirty="0" err="1" smtClean="0"/>
              <a:t>audit</a:t>
            </a:r>
            <a:r>
              <a:rPr lang="pl-PL" sz="3200" dirty="0" smtClean="0"/>
              <a:t> </a:t>
            </a:r>
            <a:r>
              <a:rPr lang="pl-PL" sz="3200" dirty="0" err="1" smtClean="0"/>
              <a:t>objectives</a:t>
            </a:r>
            <a:r>
              <a:rPr lang="pl-PL" sz="3200" dirty="0" smtClean="0"/>
              <a:t> </a:t>
            </a:r>
            <a:r>
              <a:rPr lang="pl-PL" sz="3200" dirty="0" err="1" smtClean="0"/>
              <a:t>were</a:t>
            </a:r>
            <a:r>
              <a:rPr lang="pl-PL" sz="3200" dirty="0" smtClean="0"/>
              <a:t> </a:t>
            </a:r>
            <a:r>
              <a:rPr lang="pl-PL" sz="3200" dirty="0" err="1" smtClean="0"/>
              <a:t>formulated</a:t>
            </a:r>
            <a:r>
              <a:rPr lang="pl-PL" sz="3200" dirty="0" smtClean="0"/>
              <a:t> in </a:t>
            </a:r>
            <a:r>
              <a:rPr lang="pl-PL" sz="3200" dirty="0" err="1" smtClean="0"/>
              <a:t>reference</a:t>
            </a:r>
            <a:r>
              <a:rPr lang="pl-PL" sz="3200" dirty="0" smtClean="0"/>
              <a:t> to  </a:t>
            </a:r>
            <a:r>
              <a:rPr lang="pl-PL" sz="3200" dirty="0" err="1" smtClean="0"/>
              <a:t>key</a:t>
            </a:r>
            <a:r>
              <a:rPr lang="pl-PL" sz="3200" dirty="0" smtClean="0"/>
              <a:t> </a:t>
            </a:r>
            <a:r>
              <a:rPr lang="pl-PL" sz="3200" dirty="0" err="1" smtClean="0"/>
              <a:t>actors</a:t>
            </a:r>
            <a:r>
              <a:rPr lang="pl-PL" sz="3200" dirty="0" smtClean="0"/>
              <a:t>:</a:t>
            </a:r>
          </a:p>
          <a:p>
            <a:pPr lvl="1"/>
            <a:r>
              <a:rPr lang="pl-PL" sz="2800" dirty="0" smtClean="0"/>
              <a:t>The </a:t>
            </a:r>
            <a:r>
              <a:rPr lang="pl-PL" sz="2800" dirty="0" err="1" smtClean="0"/>
              <a:t>Prime</a:t>
            </a:r>
            <a:r>
              <a:rPr lang="pl-PL" sz="2800" dirty="0" smtClean="0"/>
              <a:t> </a:t>
            </a:r>
            <a:r>
              <a:rPr lang="pl-PL" sz="2800" dirty="0" smtClean="0"/>
              <a:t>Minister </a:t>
            </a:r>
            <a:r>
              <a:rPr lang="pl-PL" sz="2800" dirty="0" err="1" smtClean="0"/>
              <a:t>Chancellory</a:t>
            </a:r>
            <a:r>
              <a:rPr lang="pl-PL" sz="2800" dirty="0" smtClean="0"/>
              <a:t> (</a:t>
            </a:r>
            <a:r>
              <a:rPr lang="pl-PL" sz="2800" dirty="0" err="1" smtClean="0"/>
              <a:t>supervision</a:t>
            </a:r>
            <a:r>
              <a:rPr lang="pl-PL" sz="2800" dirty="0" smtClean="0"/>
              <a:t>, </a:t>
            </a:r>
            <a:r>
              <a:rPr lang="pl-PL" sz="2800" dirty="0" err="1" smtClean="0"/>
              <a:t>production</a:t>
            </a:r>
            <a:r>
              <a:rPr lang="pl-PL" sz="2800" dirty="0" smtClean="0"/>
              <a:t> of LNDS)</a:t>
            </a:r>
          </a:p>
          <a:p>
            <a:pPr lvl="1"/>
            <a:r>
              <a:rPr lang="pl-PL" sz="2800" dirty="0" smtClean="0"/>
              <a:t>The </a:t>
            </a:r>
            <a:r>
              <a:rPr lang="pl-PL" sz="2800" dirty="0" err="1" smtClean="0"/>
              <a:t>Ministry</a:t>
            </a:r>
            <a:r>
              <a:rPr lang="pl-PL" sz="2800" dirty="0" smtClean="0"/>
              <a:t> </a:t>
            </a:r>
            <a:r>
              <a:rPr lang="pl-PL" sz="2800" dirty="0" smtClean="0"/>
              <a:t>of </a:t>
            </a:r>
            <a:r>
              <a:rPr lang="pl-PL" sz="2800" dirty="0" err="1" smtClean="0"/>
              <a:t>Regional</a:t>
            </a:r>
            <a:r>
              <a:rPr lang="pl-PL" sz="2800" dirty="0" smtClean="0"/>
              <a:t> Development (</a:t>
            </a:r>
            <a:r>
              <a:rPr lang="pl-PL" sz="2800" dirty="0" err="1" smtClean="0"/>
              <a:t>coordination</a:t>
            </a:r>
            <a:r>
              <a:rPr lang="pl-PL" sz="2800" dirty="0" smtClean="0"/>
              <a:t>, </a:t>
            </a:r>
            <a:r>
              <a:rPr lang="pl-PL" sz="2800" dirty="0" err="1" smtClean="0"/>
              <a:t>production</a:t>
            </a:r>
            <a:r>
              <a:rPr lang="pl-PL" sz="2800" dirty="0" smtClean="0"/>
              <a:t> of NDS</a:t>
            </a:r>
          </a:p>
          <a:p>
            <a:pPr lvl="1"/>
            <a:r>
              <a:rPr lang="pl-PL" sz="2800" dirty="0" err="1" smtClean="0"/>
              <a:t>Ministries</a:t>
            </a:r>
            <a:r>
              <a:rPr lang="pl-PL" sz="2800" dirty="0" smtClean="0"/>
              <a:t> </a:t>
            </a:r>
            <a:r>
              <a:rPr lang="pl-PL" sz="2800" dirty="0" err="1" smtClean="0"/>
              <a:t>responsinble</a:t>
            </a:r>
            <a:r>
              <a:rPr lang="pl-PL" sz="2800" dirty="0" smtClean="0"/>
              <a:t> for </a:t>
            </a:r>
            <a:r>
              <a:rPr lang="pl-PL" sz="2800" dirty="0" err="1" smtClean="0"/>
              <a:t>integrated</a:t>
            </a:r>
            <a:r>
              <a:rPr lang="pl-PL" sz="2800" dirty="0" smtClean="0"/>
              <a:t> </a:t>
            </a:r>
            <a:r>
              <a:rPr lang="pl-PL" sz="2800" dirty="0" err="1" smtClean="0"/>
              <a:t>strategies</a:t>
            </a:r>
            <a:endParaRPr lang="pl-PL" sz="28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2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D2533C"/>
                </a:solidFill>
              </a:rPr>
              <a:t>The audit of long-term strategic documents preparation</a:t>
            </a:r>
            <a:endParaRPr lang="en-US" sz="3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98257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608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The audit of long-term strategic documents </a:t>
            </a:r>
            <a:r>
              <a:rPr lang="en-US" sz="3200" b="1" dirty="0" smtClean="0"/>
              <a:t>preparation</a:t>
            </a:r>
            <a:r>
              <a:rPr lang="pl-PL" sz="3200" b="1" dirty="0" smtClean="0"/>
              <a:t> - </a:t>
            </a:r>
            <a:r>
              <a:rPr lang="pl-PL" sz="3200" b="1" dirty="0" err="1" smtClean="0"/>
              <a:t>methodology</a:t>
            </a:r>
            <a:endParaRPr lang="en-US" sz="3200" b="1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9329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0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jrzystość">
  <a:themeElements>
    <a:clrScheme name="Przejrzystość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ejrzystość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1096</TotalTime>
  <Words>1187</Words>
  <Application>Microsoft Office PowerPoint</Application>
  <PresentationFormat>Pokaz na ekranie (4:3)</PresentationFormat>
  <Paragraphs>135</Paragraphs>
  <Slides>13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Przejrzystość</vt:lpstr>
      <vt:lpstr>Assessing long-term strategic documents   with  the  EU  perspective 2014-2020</vt:lpstr>
      <vt:lpstr>The reform of strategic planning</vt:lpstr>
      <vt:lpstr>National Development Management System</vt:lpstr>
      <vt:lpstr>Prezentacja programu PowerPoint</vt:lpstr>
      <vt:lpstr>The strategic documents system </vt:lpstr>
      <vt:lpstr>The relationships between the national and EU documents</vt:lpstr>
      <vt:lpstr>The audit of long-term strategic documents preparation </vt:lpstr>
      <vt:lpstr>The audit of long-term strategic documents preparation</vt:lpstr>
      <vt:lpstr>The audit of long-term strategic documents preparation - methodology</vt:lpstr>
      <vt:lpstr>Audit results</vt:lpstr>
      <vt:lpstr>Audit results</vt:lpstr>
      <vt:lpstr>Audit conclusions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long-term strategic documents with an EU perspective</dc:title>
  <dc:creator>slgrz</dc:creator>
  <cp:lastModifiedBy>Sławomir Grzelak</cp:lastModifiedBy>
  <cp:revision>47</cp:revision>
  <dcterms:created xsi:type="dcterms:W3CDTF">2015-10-29T07:10:44Z</dcterms:created>
  <dcterms:modified xsi:type="dcterms:W3CDTF">2015-11-04T09:56:07Z</dcterms:modified>
</cp:coreProperties>
</file>