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84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64" r:id="rId11"/>
    <p:sldId id="265" r:id="rId12"/>
    <p:sldId id="275" r:id="rId13"/>
    <p:sldId id="276" r:id="rId14"/>
    <p:sldId id="277" r:id="rId15"/>
    <p:sldId id="278" r:id="rId16"/>
    <p:sldId id="281" r:id="rId17"/>
    <p:sldId id="282" r:id="rId18"/>
    <p:sldId id="283" r:id="rId1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33CC33"/>
    <a:srgbClr val="0099FF"/>
    <a:srgbClr val="FF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88" autoAdjust="0"/>
    <p:restoredTop sz="94595"/>
  </p:normalViewPr>
  <p:slideViewPr>
    <p:cSldViewPr>
      <p:cViewPr varScale="1">
        <p:scale>
          <a:sx n="94" d="100"/>
          <a:sy n="94" d="100"/>
        </p:scale>
        <p:origin x="74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649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134" y="0"/>
            <a:ext cx="303864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649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134" y="8829675"/>
            <a:ext cx="303864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C1A731E-FD0E-48E0-9249-095B4BEAFA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0199214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649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134" y="0"/>
            <a:ext cx="303864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849" y="4416426"/>
            <a:ext cx="5606703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649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134" y="8829675"/>
            <a:ext cx="303864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EF09F2D3-480F-4297-8D5B-90C2D09F87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445703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F2D3-480F-4297-8D5B-90C2D09F8713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242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09F2D3-480F-4297-8D5B-90C2D09F8713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07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</p:grpSp>
      <p:sp>
        <p:nvSpPr>
          <p:cNvPr id="1229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70B016-D27B-4740-A019-A367F4BB32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7189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70FA76-4B86-4F5E-9896-89B523BDAE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0948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E62B0A-F600-4ED7-A995-E01BD48E32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9305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69B07B-302B-459A-AF0C-48D0C41BD8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74389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72D79D-1AC7-4D8E-94C7-D6D37BCC76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6604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5C13C6-A2B2-4640-AA2F-4051DDE151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8041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550F9E-7CE7-4991-9A6F-2AC5DC5C6C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9264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F0275A-AD14-44C1-9DA4-689AE73FFB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7385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D494F3-2181-42BD-BA22-0A33188713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82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17DCB1-998F-40E7-8CEF-704A158D3A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0423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7D9398-E025-4BBD-9733-A242200464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2097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C666BF-5EDF-4DE5-98DC-2958019599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537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801C05-8BF9-4897-88CB-479CB3B714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9469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126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grpSp>
          <p:nvGrpSpPr>
            <p:cNvPr id="4106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1269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1270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</p:grpSp>
      <p:sp>
        <p:nvSpPr>
          <p:cNvPr id="409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5B1D7C50-1D15-43EF-A96B-52422A0D2D3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7"/>
          <p:cNvSpPr txBox="1">
            <a:spLocks noChangeArrowheads="1"/>
          </p:cNvSpPr>
          <p:nvPr/>
        </p:nvSpPr>
        <p:spPr bwMode="auto">
          <a:xfrm>
            <a:off x="990600" y="1600200"/>
            <a:ext cx="7162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sz="3200" b="1" dirty="0"/>
              <a:t>Painel III – Construindo eficiência nas políticas públicas por meio de evidências</a:t>
            </a:r>
            <a:endParaRPr lang="pt-BR" sz="3200" b="1" dirty="0">
              <a:latin typeface="Calibri" pitchFamily="34" charset="0"/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005840" y="3174940"/>
            <a:ext cx="71628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pt-BR" sz="4000" b="1" dirty="0">
                <a:latin typeface="+mn-lt"/>
              </a:rPr>
              <a:t>Marco de Gastos de Médio Prazo (MGMP)</a:t>
            </a:r>
          </a:p>
        </p:txBody>
      </p:sp>
      <p:sp>
        <p:nvSpPr>
          <p:cNvPr id="23556" name="Text Box 9"/>
          <p:cNvSpPr txBox="1">
            <a:spLocks noChangeArrowheads="1"/>
          </p:cNvSpPr>
          <p:nvPr/>
        </p:nvSpPr>
        <p:spPr bwMode="auto">
          <a:xfrm>
            <a:off x="381000" y="4876800"/>
            <a:ext cx="8229600" cy="86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>
              <a:buFont typeface="Wingdings" pitchFamily="2" charset="2"/>
              <a:buNone/>
            </a:pPr>
            <a:r>
              <a:rPr lang="pt-BR" sz="2500" b="1" dirty="0" smtClean="0">
                <a:latin typeface="Calibri" pitchFamily="34" charset="0"/>
              </a:rPr>
              <a:t>Roland </a:t>
            </a:r>
            <a:r>
              <a:rPr lang="pt-BR" sz="2500" b="1" dirty="0">
                <a:latin typeface="Calibri" pitchFamily="34" charset="0"/>
              </a:rPr>
              <a:t>Clarke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pt-BR" sz="2500" dirty="0">
                <a:latin typeface="Calibri" pitchFamily="34" charset="0"/>
              </a:rPr>
              <a:t>Banco Mundial</a:t>
            </a:r>
          </a:p>
        </p:txBody>
      </p:sp>
    </p:spTree>
    <p:extLst>
      <p:ext uri="{BB962C8B-B14F-4D97-AF65-F5344CB8AC3E}">
        <p14:creationId xmlns:p14="http://schemas.microsoft.com/office/powerpoint/2010/main" val="409521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8006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dirty="0" smtClean="0"/>
              <a:t>Formalmente não, porém os blocos principais para seu desenvolvimento, sim.</a:t>
            </a:r>
          </a:p>
          <a:p>
            <a:pPr eaLnBrk="1" hangingPunct="1"/>
            <a:r>
              <a:rPr lang="pt-BR" dirty="0" smtClean="0"/>
              <a:t>O Plano Plurianual (PPA), formulado no primeiro ano do Governo, define os principais objetivos e programas do novo Governo.</a:t>
            </a:r>
          </a:p>
          <a:p>
            <a:pPr eaLnBrk="1" hangingPunct="1"/>
            <a:r>
              <a:rPr lang="pt-BR" dirty="0" smtClean="0"/>
              <a:t>Pode ser alterado anualmente, portanto as alocações orçamentarias multianuais não têm impacto direto sobre o orçamento anual.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01975" y="152400"/>
            <a:ext cx="558482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 Brasil possui um MGMP</a:t>
            </a:r>
            <a: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?</a:t>
            </a:r>
            <a:endParaRPr lang="en-US" sz="3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5868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772400" cy="48006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dirty="0" smtClean="0"/>
              <a:t>Lei de Diretrizes Orçamentárias (LDO): define receita, gastos e metas fiscais para um período de 3 anos, como um MGMP.</a:t>
            </a:r>
          </a:p>
          <a:p>
            <a:pPr eaLnBrk="1" hangingPunct="1"/>
            <a:r>
              <a:rPr lang="pt-BR" dirty="0" smtClean="0"/>
              <a:t>Porém, a conexão entre o PPA e os orçamentos anuais não foi completamente bem sucedida;</a:t>
            </a:r>
          </a:p>
          <a:p>
            <a:pPr eaLnBrk="1" hangingPunct="1"/>
            <a:r>
              <a:rPr lang="pt-BR" dirty="0" smtClean="0"/>
              <a:t>Prioridades e alocação de recursos definidos no PPA não necessariamente se refletem nos orçamentos anuais.</a:t>
            </a:r>
          </a:p>
        </p:txBody>
      </p:sp>
    </p:spTree>
    <p:extLst>
      <p:ext uri="{BB962C8B-B14F-4D97-AF65-F5344CB8AC3E}">
        <p14:creationId xmlns:p14="http://schemas.microsoft.com/office/powerpoint/2010/main" val="218974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Como chegar ao MGMP?</a:t>
            </a:r>
            <a:r>
              <a:rPr lang="pt-BR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pt-BR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es-ES" dirty="0" smtClean="0">
                <a:latin typeface="Calibri" pitchFamily="34" charset="0"/>
              </a:rPr>
              <a:t>Problemas identificados:</a:t>
            </a:r>
          </a:p>
          <a:p>
            <a:pPr marL="365760" lvl="1">
              <a:spcBef>
                <a:spcPts val="0"/>
              </a:spcBef>
              <a:spcAft>
                <a:spcPts val="300"/>
              </a:spcAft>
              <a:buFontTx/>
              <a:buChar char="–"/>
            </a:pPr>
            <a:r>
              <a:rPr lang="pt-BR" sz="2400" dirty="0" smtClean="0">
                <a:latin typeface="Calibri" pitchFamily="34" charset="0"/>
              </a:rPr>
              <a:t>Articulação e coordenação dos planos entre si, e ao orçamento </a:t>
            </a:r>
          </a:p>
          <a:p>
            <a:pPr marL="365760" lvl="1">
              <a:spcBef>
                <a:spcPts val="0"/>
              </a:spcBef>
              <a:spcAft>
                <a:spcPts val="300"/>
              </a:spcAft>
              <a:buFontTx/>
              <a:buChar char="–"/>
            </a:pPr>
            <a:r>
              <a:rPr lang="pt-BR" sz="2400" dirty="0" smtClean="0">
                <a:latin typeface="Calibri" pitchFamily="34" charset="0"/>
              </a:rPr>
              <a:t>Pluri- anualidade do planejamento vs. orçamentos anuais</a:t>
            </a:r>
          </a:p>
          <a:p>
            <a:pPr marL="365760" lvl="1">
              <a:spcBef>
                <a:spcPts val="0"/>
              </a:spcBef>
              <a:spcAft>
                <a:spcPts val="300"/>
              </a:spcAft>
              <a:buFontTx/>
              <a:buChar char="–"/>
            </a:pPr>
            <a:r>
              <a:rPr lang="pt-BR" sz="2400" dirty="0" smtClean="0">
                <a:latin typeface="Calibri" pitchFamily="34" charset="0"/>
              </a:rPr>
              <a:t>Qualidade das estimativas de receitas e despesas de médio prazo</a:t>
            </a:r>
          </a:p>
          <a:p>
            <a:pPr marL="365760" lvl="1">
              <a:spcBef>
                <a:spcPts val="0"/>
              </a:spcBef>
              <a:spcAft>
                <a:spcPts val="300"/>
              </a:spcAft>
              <a:buFontTx/>
              <a:buChar char="–"/>
            </a:pPr>
            <a:r>
              <a:rPr lang="pt-BR" sz="2400" dirty="0" smtClean="0">
                <a:latin typeface="Calibri" pitchFamily="34" charset="0"/>
              </a:rPr>
              <a:t>Falta de um orçamento anual </a:t>
            </a:r>
            <a:r>
              <a:rPr lang="pt-BR" sz="2400" dirty="0" smtClean="0">
                <a:latin typeface="Calibri" pitchFamily="34" charset="0"/>
              </a:rPr>
              <a:t>acreditável</a:t>
            </a:r>
            <a:endParaRPr lang="pt-BR" sz="24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marL="365760" lvl="1">
              <a:spcBef>
                <a:spcPts val="0"/>
              </a:spcBef>
              <a:spcAft>
                <a:spcPts val="300"/>
              </a:spcAft>
              <a:buFontTx/>
              <a:buChar char="–"/>
            </a:pPr>
            <a:r>
              <a:rPr lang="pt-BR" sz="2400" dirty="0" smtClean="0">
                <a:latin typeface="Calibri" pitchFamily="34" charset="0"/>
              </a:rPr>
              <a:t>Definição de estruturas orçamentárias (classificação do plano  e do orçamento)</a:t>
            </a:r>
          </a:p>
          <a:p>
            <a:pPr marL="365760" lvl="1">
              <a:spcBef>
                <a:spcPts val="0"/>
              </a:spcBef>
              <a:spcAft>
                <a:spcPts val="300"/>
              </a:spcAft>
              <a:buFontTx/>
              <a:buChar char="–"/>
            </a:pPr>
            <a:r>
              <a:rPr lang="pt-BR" sz="2400" dirty="0" smtClean="0">
                <a:latin typeface="Calibri" pitchFamily="34" charset="0"/>
              </a:rPr>
              <a:t>Integração da avaliação de impacto ao processo de planejamento e de definição do orçamento</a:t>
            </a:r>
            <a:endParaRPr lang="es-ES" sz="24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endParaRPr lang="es-ES" sz="1800" dirty="0" smtClean="0">
              <a:latin typeface="Calibri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13C6-A2B2-4640-AA2F-4051DDE15105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56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/>
              <a:t>Como chegar ao MGMP</a:t>
            </a:r>
            <a:r>
              <a:rPr lang="pt-BR" sz="3600" dirty="0" smtClean="0"/>
              <a:t>? - 2</a:t>
            </a:r>
            <a:r>
              <a:rPr lang="pt-BR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pt-BR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-342900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pt-BR" sz="2400" dirty="0"/>
              <a:t>Soluções sugeridas:</a:t>
            </a:r>
          </a:p>
          <a:p>
            <a:pPr lvl="1">
              <a:spcAft>
                <a:spcPts val="600"/>
              </a:spcAft>
              <a:buFontTx/>
              <a:buChar char="–"/>
              <a:defRPr/>
            </a:pPr>
            <a:r>
              <a:rPr lang="pt-BR" sz="2000" dirty="0"/>
              <a:t>Uma melhor coordenação entre os ministérios do Planejamento e </a:t>
            </a:r>
            <a:r>
              <a:rPr lang="pt-BR" sz="2000" dirty="0" smtClean="0"/>
              <a:t>da Fazenda;</a:t>
            </a:r>
            <a:endParaRPr lang="pt-BR" sz="2000" dirty="0"/>
          </a:p>
          <a:p>
            <a:pPr lvl="1">
              <a:spcAft>
                <a:spcPts val="600"/>
              </a:spcAft>
              <a:buFontTx/>
              <a:buChar char="–"/>
              <a:defRPr/>
            </a:pPr>
            <a:r>
              <a:rPr lang="pt-BR" sz="2000" dirty="0"/>
              <a:t>Orçamentos plurianuais ou marcos plurianuais para um orçamento anual;</a:t>
            </a:r>
          </a:p>
          <a:p>
            <a:pPr lvl="1">
              <a:spcAft>
                <a:spcPts val="600"/>
              </a:spcAft>
              <a:buFontTx/>
              <a:buChar char="–"/>
              <a:defRPr/>
            </a:pPr>
            <a:r>
              <a:rPr lang="pt-BR" sz="2000" dirty="0"/>
              <a:t>Aperfeiçoamento das técnicas de previsão de receitas e </a:t>
            </a:r>
            <a:r>
              <a:rPr lang="pt-BR" sz="2000" dirty="0" smtClean="0"/>
              <a:t>de despesas </a:t>
            </a:r>
            <a:r>
              <a:rPr lang="pt-BR" sz="2000" dirty="0"/>
              <a:t>- incluindo custos associados </a:t>
            </a:r>
            <a:r>
              <a:rPr lang="pt-BR" sz="2000" dirty="0" smtClean="0"/>
              <a:t>aos </a:t>
            </a:r>
            <a:r>
              <a:rPr lang="pt-BR" sz="2000" dirty="0"/>
              <a:t>fluxos de investimento;</a:t>
            </a:r>
          </a:p>
          <a:p>
            <a:pPr lvl="1">
              <a:spcAft>
                <a:spcPts val="600"/>
              </a:spcAft>
              <a:buFontTx/>
              <a:buChar char="–"/>
              <a:defRPr/>
            </a:pPr>
            <a:r>
              <a:rPr lang="pt-BR" sz="2000" dirty="0"/>
              <a:t>Classificação única </a:t>
            </a:r>
            <a:r>
              <a:rPr lang="pt-BR" sz="2000" dirty="0" smtClean="0"/>
              <a:t>do </a:t>
            </a:r>
            <a:r>
              <a:rPr lang="pt-BR" sz="2000" dirty="0"/>
              <a:t>orçamento e </a:t>
            </a:r>
            <a:r>
              <a:rPr lang="pt-BR" sz="2000" dirty="0" smtClean="0"/>
              <a:t>do </a:t>
            </a:r>
            <a:r>
              <a:rPr lang="pt-BR" sz="2000" dirty="0"/>
              <a:t>plano -  colaboração entre </a:t>
            </a:r>
            <a:r>
              <a:rPr lang="pt-BR" sz="2000" dirty="0" smtClean="0"/>
              <a:t>Fazenda, </a:t>
            </a:r>
            <a:r>
              <a:rPr lang="pt-BR" sz="2000" dirty="0"/>
              <a:t>Planejamento e Ministérios setoriais;</a:t>
            </a:r>
          </a:p>
          <a:p>
            <a:pPr lvl="1">
              <a:spcAft>
                <a:spcPts val="600"/>
              </a:spcAft>
              <a:buFontTx/>
              <a:buChar char="–"/>
              <a:defRPr/>
            </a:pPr>
            <a:r>
              <a:rPr lang="pt-BR" sz="2000" dirty="0"/>
              <a:t>Utilização de avaliações de impacto para eliminar programas ineficazes;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13C6-A2B2-4640-AA2F-4051DDE15105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411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pt-BR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folHlink"/>
              </a:buClr>
              <a:buSzPct val="90000"/>
            </a:pPr>
            <a:r>
              <a:rPr lang="pt-BR" sz="2800" dirty="0" smtClean="0">
                <a:latin typeface="+mn-lt"/>
              </a:rPr>
              <a:t>Estas soluções parecem razoáveis​​, mas são enganosas ou parciais, porque todos os problemas envolvem questões de economia política, prestação de contas e atribuição de responsabilidades e funções</a:t>
            </a:r>
            <a:endParaRPr lang="en-US" sz="2800" dirty="0" smtClean="0">
              <a:latin typeface="+mn-lt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13C6-A2B2-4640-AA2F-4051DDE15105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33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>
                <a:solidFill>
                  <a:schemeClr val="tx2"/>
                </a:solidFill>
              </a:rPr>
              <a:t>Economia Política do orçamento</a:t>
            </a:r>
            <a:br>
              <a:rPr lang="pt-BR" sz="3200" dirty="0" smtClean="0">
                <a:solidFill>
                  <a:schemeClr val="tx2"/>
                </a:solidFill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  <a:defRPr/>
            </a:pPr>
            <a:r>
              <a:rPr lang="pt-BR" sz="1800" dirty="0"/>
              <a:t>O problema de coordenação é: como fornecer incentivos e capacidade aos ministérios para gerar as informações necessárias para </a:t>
            </a:r>
            <a:r>
              <a:rPr lang="pt-BR" sz="1800" dirty="0" smtClean="0"/>
              <a:t>os Ministérios </a:t>
            </a:r>
            <a:r>
              <a:rPr lang="pt-BR" sz="1800" dirty="0"/>
              <a:t>do </a:t>
            </a:r>
            <a:r>
              <a:rPr lang="pt-BR" sz="1800" dirty="0" smtClean="0"/>
              <a:t>Planejamento </a:t>
            </a:r>
            <a:r>
              <a:rPr lang="pt-BR" sz="1800" dirty="0"/>
              <a:t>e </a:t>
            </a:r>
            <a:r>
              <a:rPr lang="pt-BR" sz="1800" dirty="0" smtClean="0"/>
              <a:t>da Fazenda </a:t>
            </a:r>
            <a:r>
              <a:rPr lang="pt-BR" sz="1800" dirty="0"/>
              <a:t>elaborarem </a:t>
            </a:r>
            <a:r>
              <a:rPr lang="pt-BR" sz="1800" dirty="0" smtClean="0"/>
              <a:t>programas, planos e </a:t>
            </a:r>
            <a:r>
              <a:rPr lang="pt-BR" sz="1800" dirty="0"/>
              <a:t>o Orçamento num único processo?</a:t>
            </a:r>
          </a:p>
          <a:p>
            <a:pPr marL="800100" lvl="1" indent="-342900">
              <a:buFont typeface="Wingdings" pitchFamily="2" charset="2"/>
              <a:buChar char="§"/>
              <a:defRPr/>
            </a:pPr>
            <a:r>
              <a:rPr lang="pt-BR" sz="1800" dirty="0"/>
              <a:t>Os planos devem ser realistas, eficazes, eficientes e consistentes com os recursos, e em conformidade com as prioridades do governo e cidadãos;</a:t>
            </a:r>
          </a:p>
          <a:p>
            <a:pPr marL="800100" lvl="1" indent="-342900">
              <a:buFont typeface="Wingdings" pitchFamily="2" charset="2"/>
              <a:buChar char="§"/>
              <a:defRPr/>
            </a:pPr>
            <a:r>
              <a:rPr lang="pt-BR" sz="1800" dirty="0"/>
              <a:t>Para consistência plurianual, os orçamentos anuais devem ter regras claras para vincular-se às previsões;</a:t>
            </a:r>
          </a:p>
          <a:p>
            <a:pPr marL="800100" lvl="1" indent="-342900">
              <a:buFont typeface="Wingdings" pitchFamily="2" charset="2"/>
              <a:buChar char="§"/>
              <a:defRPr/>
            </a:pPr>
            <a:r>
              <a:rPr lang="pt-BR" sz="1800" dirty="0"/>
              <a:t>Não há uma técnica confiável para estimar receitas - geralmente o problema é político: superestimar para aumentar gastos  ou subestimar  para gastar superávits fora do processo orçamentário;</a:t>
            </a:r>
          </a:p>
          <a:p>
            <a:pPr marL="800100" lvl="1" indent="-342900">
              <a:buFont typeface="Wingdings" pitchFamily="2" charset="2"/>
              <a:buChar char="§"/>
              <a:defRPr/>
            </a:pPr>
            <a:r>
              <a:rPr lang="pt-BR" sz="1800" dirty="0"/>
              <a:t>Classificação não é apenas uma questão técnica, mas sim de definir  responsabilidades para alcançar resultados;</a:t>
            </a:r>
          </a:p>
          <a:p>
            <a:pPr marL="800100" lvl="1" indent="-342900">
              <a:buFont typeface="Wingdings" pitchFamily="2" charset="2"/>
              <a:buChar char="§"/>
              <a:defRPr/>
            </a:pPr>
            <a:r>
              <a:rPr lang="pt-BR" sz="1800" dirty="0"/>
              <a:t>Eliminar os programas ineficazes requer vontade e um marco institucional fortes para superar as forças políticas que </a:t>
            </a:r>
            <a:r>
              <a:rPr lang="pt-BR" sz="1800" dirty="0" smtClean="0"/>
              <a:t>apoiam </a:t>
            </a:r>
            <a:r>
              <a:rPr lang="pt-BR" sz="1800" dirty="0"/>
              <a:t>os  programas </a:t>
            </a:r>
            <a:r>
              <a:rPr lang="pt-BR" sz="1800" dirty="0" smtClean="0"/>
              <a:t>existentes.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13C6-A2B2-4640-AA2F-4051DDE15105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598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>
                <a:solidFill>
                  <a:srgbClr val="000000"/>
                </a:solidFill>
                <a:latin typeface="Calibri" pitchFamily="34" charset="0"/>
              </a:rPr>
              <a:t>Como conciliar o orçamento anual com o MGMP?</a:t>
            </a: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en-US" sz="2800" dirty="0" smtClean="0">
                <a:solidFill>
                  <a:srgbClr val="000000"/>
                </a:solidFill>
                <a:latin typeface="Calibri" pitchFamily="34" charset="0"/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spcAft>
                <a:spcPts val="600"/>
              </a:spcAft>
              <a:buFont typeface="Wingdings" pitchFamily="2" charset="2"/>
              <a:buChar char="§"/>
            </a:pPr>
            <a:r>
              <a:rPr lang="pt-BR" dirty="0">
                <a:solidFill>
                  <a:srgbClr val="000000"/>
                </a:solidFill>
                <a:latin typeface="Calibri" pitchFamily="34" charset="0"/>
              </a:rPr>
              <a:t>O orçamento anual é derivado diretamente do </a:t>
            </a:r>
            <a:r>
              <a:rPr lang="pt-BR" dirty="0" smtClean="0">
                <a:solidFill>
                  <a:srgbClr val="000000"/>
                </a:solidFill>
                <a:latin typeface="Calibri" pitchFamily="34" charset="0"/>
              </a:rPr>
              <a:t>MGMP </a:t>
            </a:r>
            <a:r>
              <a:rPr lang="pt-BR" dirty="0">
                <a:solidFill>
                  <a:srgbClr val="000000"/>
                </a:solidFill>
                <a:latin typeface="Calibri" pitchFamily="34" charset="0"/>
              </a:rPr>
              <a:t>e as decisões são consistentes com os recursos disponíveis nos próximos 2 ou 3 </a:t>
            </a:r>
            <a:r>
              <a:rPr lang="pt-BR" dirty="0" smtClean="0">
                <a:solidFill>
                  <a:srgbClr val="000000"/>
                </a:solidFill>
                <a:latin typeface="Calibri" pitchFamily="34" charset="0"/>
              </a:rPr>
              <a:t>anos.</a:t>
            </a:r>
            <a:endParaRPr lang="pt-BR" dirty="0">
              <a:solidFill>
                <a:srgbClr val="000000"/>
              </a:solidFill>
              <a:latin typeface="Calibri" pitchFamily="34" charset="0"/>
            </a:endParaRPr>
          </a:p>
          <a:p>
            <a:pPr marL="914400" lvl="1" indent="-457200">
              <a:spcAft>
                <a:spcPts val="600"/>
              </a:spcAft>
              <a:buFont typeface="Wingdings" pitchFamily="2" charset="2"/>
              <a:buChar char="§"/>
            </a:pPr>
            <a:r>
              <a:rPr lang="pt-BR" dirty="0">
                <a:solidFill>
                  <a:srgbClr val="000000"/>
                </a:solidFill>
                <a:latin typeface="Calibri" pitchFamily="34" charset="0"/>
              </a:rPr>
              <a:t>Um dos benefícios do processo (bem implementado) é que se exclui </a:t>
            </a:r>
            <a:r>
              <a:rPr lang="pt-BR" dirty="0" smtClean="0">
                <a:solidFill>
                  <a:srgbClr val="000000"/>
                </a:solidFill>
                <a:latin typeface="Calibri" pitchFamily="34" charset="0"/>
              </a:rPr>
              <a:t>o financiamento </a:t>
            </a:r>
            <a:r>
              <a:rPr lang="pt-BR" dirty="0">
                <a:solidFill>
                  <a:srgbClr val="000000"/>
                </a:solidFill>
                <a:latin typeface="Calibri" pitchFamily="34" charset="0"/>
              </a:rPr>
              <a:t>de ações que criarão pressões insustentáveis ​​no futuro.</a:t>
            </a:r>
          </a:p>
          <a:p>
            <a:pPr marL="914400" lvl="1" indent="-457200">
              <a:spcAft>
                <a:spcPts val="600"/>
              </a:spcAft>
              <a:buFont typeface="Wingdings" pitchFamily="2" charset="2"/>
              <a:buChar char="§"/>
            </a:pPr>
            <a:r>
              <a:rPr lang="pt-BR" dirty="0">
                <a:solidFill>
                  <a:srgbClr val="000000"/>
                </a:solidFill>
                <a:latin typeface="Calibri" pitchFamily="34" charset="0"/>
              </a:rPr>
              <a:t>Portanto, os Ministérios podem confiar que  os programas iniciados </a:t>
            </a:r>
            <a:r>
              <a:rPr lang="pt-BR" dirty="0" smtClean="0">
                <a:solidFill>
                  <a:srgbClr val="000000"/>
                </a:solidFill>
                <a:latin typeface="Calibri" pitchFamily="34" charset="0"/>
              </a:rPr>
              <a:t>terão continuidade </a:t>
            </a:r>
            <a:r>
              <a:rPr lang="pt-BR" dirty="0">
                <a:solidFill>
                  <a:srgbClr val="000000"/>
                </a:solidFill>
                <a:latin typeface="Calibri" pitchFamily="34" charset="0"/>
              </a:rPr>
              <a:t>(se forem eficazes).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13C6-A2B2-4640-AA2F-4051DDE15105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012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dirty="0" smtClean="0">
                <a:solidFill>
                  <a:srgbClr val="000000"/>
                </a:solidFill>
                <a:latin typeface="Calibri" pitchFamily="34" charset="0"/>
              </a:rPr>
              <a:t>Conclusões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spcBef>
                <a:spcPts val="0"/>
              </a:spcBef>
              <a:spcAft>
                <a:spcPts val="1000"/>
              </a:spcAft>
              <a:buFont typeface="Arial"/>
              <a:buChar char="•"/>
            </a:pPr>
            <a:r>
              <a:rPr lang="pt-BR" sz="1600" dirty="0">
                <a:solidFill>
                  <a:srgbClr val="000000"/>
                </a:solidFill>
              </a:rPr>
              <a:t>Caminhar na direção de um MGMP é tanto um exercício político quanto técnico</a:t>
            </a:r>
          </a:p>
          <a:p>
            <a:pPr marL="285750" indent="-285750">
              <a:spcBef>
                <a:spcPts val="0"/>
              </a:spcBef>
              <a:spcAft>
                <a:spcPts val="1000"/>
              </a:spcAft>
              <a:buFont typeface="Arial"/>
              <a:buChar char="•"/>
            </a:pPr>
            <a:r>
              <a:rPr lang="pt-BR" sz="1600" dirty="0">
                <a:solidFill>
                  <a:srgbClr val="000000"/>
                </a:solidFill>
              </a:rPr>
              <a:t>Ele pode conferir aos políticos as informações necessárias para um processo coerente de tomada de decisões e permitir escolhas racionais tendo em vista os recursos disponíveis</a:t>
            </a:r>
          </a:p>
          <a:p>
            <a:pPr marL="285750" indent="-285750">
              <a:spcBef>
                <a:spcPts val="0"/>
              </a:spcBef>
              <a:spcAft>
                <a:spcPts val="1000"/>
              </a:spcAft>
              <a:buFont typeface="Arial"/>
              <a:buChar char="•"/>
            </a:pPr>
            <a:r>
              <a:rPr lang="pt-BR" sz="1600" dirty="0">
                <a:solidFill>
                  <a:srgbClr val="000000"/>
                </a:solidFill>
              </a:rPr>
              <a:t>O processo de definição de alocações é interativo e não pode ser completamente formalizado</a:t>
            </a:r>
          </a:p>
          <a:p>
            <a:pPr marL="285750" indent="-285750">
              <a:spcBef>
                <a:spcPts val="0"/>
              </a:spcBef>
              <a:spcAft>
                <a:spcPts val="1000"/>
              </a:spcAft>
              <a:buFont typeface="Arial"/>
              <a:buChar char="•"/>
            </a:pPr>
            <a:r>
              <a:rPr lang="pt-BR" sz="1600" dirty="0">
                <a:solidFill>
                  <a:srgbClr val="000000"/>
                </a:solidFill>
              </a:rPr>
              <a:t>Os </a:t>
            </a:r>
            <a:r>
              <a:rPr lang="pt-BR" sz="1600" dirty="0" smtClean="0">
                <a:solidFill>
                  <a:srgbClr val="000000"/>
                </a:solidFill>
              </a:rPr>
              <a:t>benefícios, </a:t>
            </a:r>
            <a:r>
              <a:rPr lang="pt-BR" sz="1600" dirty="0">
                <a:solidFill>
                  <a:srgbClr val="000000"/>
                </a:solidFill>
              </a:rPr>
              <a:t>no primeiro ano de </a:t>
            </a:r>
            <a:r>
              <a:rPr lang="pt-BR" sz="1600" dirty="0" smtClean="0">
                <a:solidFill>
                  <a:srgbClr val="000000"/>
                </a:solidFill>
              </a:rPr>
              <a:t>implementação, </a:t>
            </a:r>
            <a:r>
              <a:rPr lang="pt-BR" sz="1600" dirty="0">
                <a:solidFill>
                  <a:srgbClr val="000000"/>
                </a:solidFill>
              </a:rPr>
              <a:t>provavelmente serão limitados</a:t>
            </a:r>
          </a:p>
          <a:p>
            <a:pPr marL="285750" indent="-285750">
              <a:spcBef>
                <a:spcPts val="0"/>
              </a:spcBef>
              <a:spcAft>
                <a:spcPts val="1000"/>
              </a:spcAft>
              <a:buFont typeface="Arial"/>
              <a:buChar char="•"/>
            </a:pPr>
            <a:r>
              <a:rPr lang="pt-BR" sz="1600" dirty="0">
                <a:solidFill>
                  <a:srgbClr val="000000"/>
                </a:solidFill>
              </a:rPr>
              <a:t>A implementação completa pode levar de cinco a dez anos e o sistema deve se expandir gradualmente à medida que a cultura e o conhecimento são </a:t>
            </a:r>
            <a:r>
              <a:rPr lang="pt-BR" sz="1600" dirty="0" smtClean="0">
                <a:solidFill>
                  <a:srgbClr val="000000"/>
                </a:solidFill>
              </a:rPr>
              <a:t>gerados</a:t>
            </a:r>
          </a:p>
          <a:p>
            <a:pPr marL="285750" indent="-285750">
              <a:spcBef>
                <a:spcPts val="0"/>
              </a:spcBef>
              <a:spcAft>
                <a:spcPts val="1000"/>
              </a:spcAft>
              <a:buFont typeface="Arial"/>
              <a:buChar char="•"/>
            </a:pPr>
            <a:r>
              <a:rPr lang="pt-BR" sz="1600" dirty="0" smtClean="0">
                <a:solidFill>
                  <a:srgbClr val="000000"/>
                </a:solidFill>
              </a:rPr>
              <a:t>O uso de políticas baseadas em evidências tem que ser parte do processo orçamentário para gerar os incentivos necessários</a:t>
            </a:r>
            <a:endParaRPr lang="pt-BR" sz="1600" dirty="0">
              <a:solidFill>
                <a:srgbClr val="000000"/>
              </a:solidFill>
            </a:endParaRPr>
          </a:p>
          <a:p>
            <a:pPr marL="285750" indent="-285750">
              <a:spcBef>
                <a:spcPts val="0"/>
              </a:spcBef>
              <a:spcAft>
                <a:spcPts val="1000"/>
              </a:spcAft>
              <a:buFont typeface="Arial"/>
              <a:buChar char="•"/>
            </a:pPr>
            <a:r>
              <a:rPr lang="pt-BR" sz="1600" dirty="0">
                <a:solidFill>
                  <a:srgbClr val="000000"/>
                </a:solidFill>
              </a:rPr>
              <a:t>Um MGMP não é um documento, mas um meio de estruturar o processo de tomada de </a:t>
            </a:r>
            <a:r>
              <a:rPr lang="pt-BR" sz="1600" dirty="0" smtClean="0">
                <a:solidFill>
                  <a:srgbClr val="000000"/>
                </a:solidFill>
              </a:rPr>
              <a:t>decisão. Logo, só </a:t>
            </a:r>
            <a:r>
              <a:rPr lang="pt-BR" sz="1600" dirty="0">
                <a:solidFill>
                  <a:srgbClr val="000000"/>
                </a:solidFill>
              </a:rPr>
              <a:t>será bem sucedido se for visto como um processo envolvendo o governo como um todo e não simplesmente como um exercício de planejamento</a:t>
            </a:r>
          </a:p>
          <a:p>
            <a:pPr marL="914400" lvl="1" indent="-457200">
              <a:spcBef>
                <a:spcPts val="0"/>
              </a:spcBef>
              <a:spcAft>
                <a:spcPts val="1000"/>
              </a:spcAft>
              <a:buFont typeface="Wingdings" pitchFamily="2" charset="2"/>
              <a:buChar char="§"/>
            </a:pPr>
            <a:r>
              <a:rPr lang="pt-BR" sz="1600" dirty="0" smtClean="0">
                <a:solidFill>
                  <a:srgbClr val="FF0000"/>
                </a:solidFill>
              </a:rPr>
              <a:t>Portanto, temos de ser cautelosos, pacientes e modestos.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13C6-A2B2-4640-AA2F-4051DDE15105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113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ctr">
              <a:spcAft>
                <a:spcPts val="600"/>
              </a:spcAft>
            </a:pPr>
            <a:endParaRPr lang="pt-BR" sz="40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lvl="1" algn="ctr">
              <a:spcAft>
                <a:spcPts val="600"/>
              </a:spcAft>
            </a:pPr>
            <a:endParaRPr lang="pt-BR" sz="4000" dirty="0">
              <a:solidFill>
                <a:srgbClr val="000000"/>
              </a:solidFill>
              <a:latin typeface="Calibri" pitchFamily="34" charset="0"/>
            </a:endParaRPr>
          </a:p>
          <a:p>
            <a:pPr lvl="1" algn="ctr">
              <a:spcAft>
                <a:spcPts val="600"/>
              </a:spcAft>
            </a:pPr>
            <a:r>
              <a:rPr lang="pt-BR" sz="4000" dirty="0" smtClean="0">
                <a:solidFill>
                  <a:srgbClr val="000000"/>
                </a:solidFill>
                <a:latin typeface="Calibri" pitchFamily="34" charset="0"/>
              </a:rPr>
              <a:t>Muito </a:t>
            </a:r>
            <a:r>
              <a:rPr lang="pt-BR" sz="4000" dirty="0">
                <a:solidFill>
                  <a:srgbClr val="000000"/>
                </a:solidFill>
                <a:latin typeface="Calibri" pitchFamily="34" charset="0"/>
              </a:rPr>
              <a:t>obrigado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13C6-A2B2-4640-AA2F-4051DDE15105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02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são políticas públicas baseadas em evidências?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Elaboração</a:t>
            </a:r>
            <a:r>
              <a:rPr lang="en-US" sz="2400" dirty="0"/>
              <a:t> de </a:t>
            </a:r>
            <a:r>
              <a:rPr lang="en-US" sz="2400" dirty="0" err="1"/>
              <a:t>políticas</a:t>
            </a:r>
            <a:r>
              <a:rPr lang="en-US" sz="2400" dirty="0"/>
              <a:t> </a:t>
            </a:r>
            <a:r>
              <a:rPr lang="en-US" sz="2400" dirty="0" err="1"/>
              <a:t>baseadas</a:t>
            </a:r>
            <a:r>
              <a:rPr lang="en-US" sz="2400" dirty="0"/>
              <a:t> 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en-US" sz="2400" dirty="0" err="1"/>
              <a:t>evidências</a:t>
            </a:r>
            <a:r>
              <a:rPr lang="en-US" sz="2400" dirty="0"/>
              <a:t> </a:t>
            </a:r>
            <a:r>
              <a:rPr lang="en-US" sz="2400" dirty="0" err="1" smtClean="0"/>
              <a:t>poderia</a:t>
            </a:r>
            <a:r>
              <a:rPr lang="en-US" sz="2400" dirty="0" smtClean="0"/>
              <a:t> </a:t>
            </a:r>
            <a:r>
              <a:rPr lang="en-US" sz="2400" dirty="0" err="1" smtClean="0"/>
              <a:t>incluir</a:t>
            </a:r>
            <a:r>
              <a:rPr lang="en-US" sz="2400" dirty="0" smtClean="0"/>
              <a:t>:</a:t>
            </a:r>
          </a:p>
          <a:p>
            <a:pPr lvl="1"/>
            <a:r>
              <a:rPr lang="en-US" sz="2200" dirty="0" err="1" smtClean="0"/>
              <a:t>Avaliação</a:t>
            </a:r>
            <a:r>
              <a:rPr lang="en-US" sz="2200" dirty="0" smtClean="0"/>
              <a:t> </a:t>
            </a:r>
            <a:r>
              <a:rPr lang="en-US" sz="2200" dirty="0" err="1"/>
              <a:t>empírica</a:t>
            </a:r>
            <a:r>
              <a:rPr lang="en-US" sz="2200" dirty="0"/>
              <a:t> dos </a:t>
            </a:r>
            <a:r>
              <a:rPr lang="en-US" sz="2200" dirty="0" err="1"/>
              <a:t>resultados</a:t>
            </a:r>
            <a:r>
              <a:rPr lang="en-US" sz="2200" dirty="0"/>
              <a:t> dos </a:t>
            </a:r>
            <a:r>
              <a:rPr lang="en-US" sz="2200" dirty="0" err="1" smtClean="0"/>
              <a:t>programas</a:t>
            </a:r>
            <a:endParaRPr lang="en-US" sz="2200" dirty="0" smtClean="0"/>
          </a:p>
          <a:p>
            <a:pPr lvl="1"/>
            <a:r>
              <a:rPr lang="en-US" sz="2200" dirty="0" smtClean="0"/>
              <a:t>O </a:t>
            </a:r>
            <a:r>
              <a:rPr lang="en-US" sz="2200" dirty="0" err="1"/>
              <a:t>uso</a:t>
            </a:r>
            <a:r>
              <a:rPr lang="en-US" sz="2200" dirty="0"/>
              <a:t> de </a:t>
            </a:r>
            <a:r>
              <a:rPr lang="en-US" sz="2200" dirty="0" err="1"/>
              <a:t>experimentos</a:t>
            </a:r>
            <a:r>
              <a:rPr lang="en-US" sz="2200" dirty="0"/>
              <a:t> e </a:t>
            </a:r>
            <a:r>
              <a:rPr lang="en-US" sz="2200" dirty="0" err="1"/>
              <a:t>pilotos</a:t>
            </a:r>
            <a:r>
              <a:rPr lang="en-US" sz="2200" dirty="0"/>
              <a:t> </a:t>
            </a:r>
            <a:r>
              <a:rPr lang="en-US" sz="2200" dirty="0" err="1"/>
              <a:t>comparando</a:t>
            </a:r>
            <a:r>
              <a:rPr lang="en-US" sz="2200" dirty="0"/>
              <a:t> </a:t>
            </a:r>
            <a:r>
              <a:rPr lang="en-US" sz="2200" dirty="0" err="1"/>
              <a:t>uma</a:t>
            </a:r>
            <a:r>
              <a:rPr lang="en-US" sz="2200" dirty="0"/>
              <a:t> </a:t>
            </a:r>
            <a:r>
              <a:rPr lang="en-US" sz="2200" dirty="0" err="1"/>
              <a:t>população</a:t>
            </a:r>
            <a:r>
              <a:rPr lang="en-US" sz="2200" dirty="0"/>
              <a:t> </a:t>
            </a:r>
            <a:r>
              <a:rPr lang="en-US" sz="2200" dirty="0" err="1"/>
              <a:t>tratada</a:t>
            </a:r>
            <a:r>
              <a:rPr lang="en-US" sz="2200" dirty="0"/>
              <a:t> com </a:t>
            </a:r>
            <a:r>
              <a:rPr lang="en-US" sz="2200" dirty="0" err="1"/>
              <a:t>grupos</a:t>
            </a:r>
            <a:r>
              <a:rPr lang="en-US" sz="2200" dirty="0"/>
              <a:t> de </a:t>
            </a:r>
            <a:r>
              <a:rPr lang="en-US" sz="2200" dirty="0" err="1"/>
              <a:t>controle</a:t>
            </a:r>
            <a:r>
              <a:rPr lang="en-US" sz="2200" dirty="0"/>
              <a:t> antes de plena </a:t>
            </a:r>
            <a:r>
              <a:rPr lang="en-US" sz="2200" dirty="0" err="1" smtClean="0"/>
              <a:t>implementação</a:t>
            </a:r>
            <a:endParaRPr lang="en-US" sz="2200" dirty="0" smtClean="0"/>
          </a:p>
          <a:p>
            <a:pPr lvl="1"/>
            <a:r>
              <a:rPr lang="en-US" sz="2200" dirty="0" smtClean="0"/>
              <a:t>A </a:t>
            </a:r>
            <a:r>
              <a:rPr lang="en-US" sz="2200" dirty="0" err="1"/>
              <a:t>análise</a:t>
            </a:r>
            <a:r>
              <a:rPr lang="en-US" sz="2200" dirty="0"/>
              <a:t> </a:t>
            </a:r>
            <a:r>
              <a:rPr lang="en-US" sz="2200" dirty="0" err="1"/>
              <a:t>detalhada</a:t>
            </a:r>
            <a:r>
              <a:rPr lang="en-US" sz="2200" dirty="0"/>
              <a:t> dos </a:t>
            </a:r>
            <a:r>
              <a:rPr lang="en-US" sz="2200" dirty="0" err="1"/>
              <a:t>fatores</a:t>
            </a:r>
            <a:r>
              <a:rPr lang="en-US" sz="2200" dirty="0"/>
              <a:t> que </a:t>
            </a:r>
            <a:r>
              <a:rPr lang="en-US" sz="2200" dirty="0" err="1"/>
              <a:t>afetam</a:t>
            </a:r>
            <a:r>
              <a:rPr lang="en-US" sz="2200" dirty="0"/>
              <a:t> o </a:t>
            </a:r>
            <a:r>
              <a:rPr lang="en-US" sz="2200" dirty="0" err="1"/>
              <a:t>desempenho</a:t>
            </a:r>
            <a:r>
              <a:rPr lang="en-US" sz="2200" dirty="0"/>
              <a:t> (</a:t>
            </a:r>
            <a:r>
              <a:rPr lang="en-US" sz="2200" dirty="0" err="1"/>
              <a:t>por</a:t>
            </a:r>
            <a:r>
              <a:rPr lang="en-US" sz="2200" dirty="0"/>
              <a:t> </a:t>
            </a:r>
            <a:r>
              <a:rPr lang="en-US" sz="2200" dirty="0" err="1"/>
              <a:t>exemplo</a:t>
            </a:r>
            <a:r>
              <a:rPr lang="en-US" sz="2200" dirty="0"/>
              <a:t>, </a:t>
            </a:r>
            <a:r>
              <a:rPr lang="en-US" sz="2200" dirty="0" smtClean="0"/>
              <a:t>a </a:t>
            </a:r>
            <a:r>
              <a:rPr lang="en-US" sz="2200" dirty="0" err="1"/>
              <a:t>educação</a:t>
            </a:r>
            <a:r>
              <a:rPr lang="en-US" sz="2200" dirty="0" smtClean="0"/>
              <a:t>)</a:t>
            </a:r>
          </a:p>
          <a:p>
            <a:pPr lvl="1"/>
            <a:r>
              <a:rPr lang="en-US" sz="2200" dirty="0" err="1"/>
              <a:t>Fornecimento</a:t>
            </a:r>
            <a:r>
              <a:rPr lang="en-US" sz="2200" dirty="0"/>
              <a:t> de </a:t>
            </a:r>
            <a:r>
              <a:rPr lang="en-US" sz="2200" dirty="0" err="1"/>
              <a:t>uma</a:t>
            </a:r>
            <a:r>
              <a:rPr lang="en-US" sz="2200" dirty="0"/>
              <a:t> </a:t>
            </a:r>
            <a:r>
              <a:rPr lang="en-US" sz="2200" dirty="0" err="1"/>
              <a:t>justificação</a:t>
            </a:r>
            <a:r>
              <a:rPr lang="en-US" sz="2200" dirty="0"/>
              <a:t> </a:t>
            </a:r>
            <a:r>
              <a:rPr lang="en-US" sz="2200" dirty="0" err="1"/>
              <a:t>clara</a:t>
            </a:r>
            <a:r>
              <a:rPr lang="en-US" sz="2200" dirty="0"/>
              <a:t> e </a:t>
            </a:r>
            <a:r>
              <a:rPr lang="en-US" sz="2200" dirty="0" err="1"/>
              <a:t>suposições</a:t>
            </a:r>
            <a:r>
              <a:rPr lang="en-US" sz="2200" dirty="0"/>
              <a:t> </a:t>
            </a:r>
            <a:r>
              <a:rPr lang="en-US" sz="2200" dirty="0" err="1"/>
              <a:t>sobre</a:t>
            </a:r>
            <a:r>
              <a:rPr lang="en-US" sz="2200" dirty="0"/>
              <a:t> </a:t>
            </a:r>
            <a:r>
              <a:rPr lang="en-US" sz="2200" dirty="0" err="1"/>
              <a:t>os</a:t>
            </a:r>
            <a:r>
              <a:rPr lang="en-US" sz="2200" dirty="0"/>
              <a:t> </a:t>
            </a:r>
            <a:r>
              <a:rPr lang="en-US" sz="2200" dirty="0" err="1"/>
              <a:t>custos</a:t>
            </a:r>
            <a:r>
              <a:rPr lang="en-US" sz="2200" dirty="0"/>
              <a:t> das </a:t>
            </a:r>
            <a:r>
              <a:rPr lang="en-US" sz="2200" dirty="0" err="1"/>
              <a:t>novas</a:t>
            </a:r>
            <a:r>
              <a:rPr lang="en-US" sz="2200" dirty="0"/>
              <a:t> </a:t>
            </a:r>
            <a:r>
              <a:rPr lang="en-US" sz="2200" dirty="0" err="1"/>
              <a:t>políticas</a:t>
            </a:r>
            <a:endParaRPr lang="en-US" sz="2200" dirty="0" smtClean="0"/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13C6-A2B2-4640-AA2F-4051DDE15105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762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/>
              <a:t>Exemplos</a:t>
            </a:r>
            <a:r>
              <a:rPr lang="en-US" sz="3200" dirty="0"/>
              <a:t> </a:t>
            </a:r>
            <a:r>
              <a:rPr lang="en-US" sz="3200" dirty="0" smtClean="0"/>
              <a:t>da </a:t>
            </a:r>
            <a:r>
              <a:rPr lang="en-US" sz="3200" dirty="0" err="1"/>
              <a:t>Austrália</a:t>
            </a:r>
            <a:r>
              <a:rPr lang="en-US" sz="3200" dirty="0"/>
              <a:t> (mas </a:t>
            </a:r>
            <a:r>
              <a:rPr lang="en-US" sz="3200" dirty="0" err="1"/>
              <a:t>talvez</a:t>
            </a:r>
            <a:r>
              <a:rPr lang="en-US" sz="3200" dirty="0"/>
              <a:t> </a:t>
            </a:r>
            <a:r>
              <a:rPr lang="en-US" sz="3200" dirty="0" err="1"/>
              <a:t>relevantes</a:t>
            </a:r>
            <a:r>
              <a:rPr lang="en-US" sz="3200" dirty="0"/>
              <a:t> para o </a:t>
            </a:r>
            <a:r>
              <a:rPr lang="en-US" sz="3200" dirty="0" err="1"/>
              <a:t>Brasil</a:t>
            </a:r>
            <a:r>
              <a:rPr lang="en-US" sz="3200" dirty="0"/>
              <a:t>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2400" dirty="0" err="1"/>
              <a:t>Benefícios</a:t>
            </a:r>
            <a:r>
              <a:rPr lang="en-US" sz="2400" dirty="0"/>
              <a:t> </a:t>
            </a:r>
            <a:r>
              <a:rPr lang="en-US" sz="2400" dirty="0" err="1"/>
              <a:t>fiscais</a:t>
            </a:r>
            <a:r>
              <a:rPr lang="en-US" sz="2400" dirty="0"/>
              <a:t> para </a:t>
            </a:r>
            <a:r>
              <a:rPr lang="en-US" sz="2400" dirty="0" err="1"/>
              <a:t>pesquisa</a:t>
            </a:r>
            <a:r>
              <a:rPr lang="en-US" sz="2400" dirty="0"/>
              <a:t> e </a:t>
            </a:r>
            <a:r>
              <a:rPr lang="en-US" sz="2400" dirty="0" err="1"/>
              <a:t>desenvolvimento</a:t>
            </a:r>
            <a:r>
              <a:rPr lang="en-US" sz="2400" dirty="0"/>
              <a:t> </a:t>
            </a:r>
            <a:r>
              <a:rPr lang="en-US" sz="2400" dirty="0" err="1" smtClean="0"/>
              <a:t>funcionam</a:t>
            </a:r>
            <a:r>
              <a:rPr lang="en-US" sz="2400" dirty="0" smtClean="0"/>
              <a:t> </a:t>
            </a:r>
            <a:r>
              <a:rPr lang="en-US" sz="2400" dirty="0" err="1"/>
              <a:t>como</a:t>
            </a:r>
            <a:r>
              <a:rPr lang="en-US" sz="2400" dirty="0"/>
              <a:t> </a:t>
            </a:r>
            <a:r>
              <a:rPr lang="en-US" sz="2400" dirty="0" err="1"/>
              <a:t>uma</a:t>
            </a:r>
            <a:r>
              <a:rPr lang="en-US" sz="2400" dirty="0"/>
              <a:t> </a:t>
            </a:r>
            <a:r>
              <a:rPr lang="en-US" sz="2400" dirty="0" err="1"/>
              <a:t>recompensa</a:t>
            </a:r>
            <a:r>
              <a:rPr lang="en-US" sz="2400" dirty="0"/>
              <a:t> para a </a:t>
            </a:r>
            <a:r>
              <a:rPr lang="en-US" sz="2400" dirty="0" err="1"/>
              <a:t>pesquisa</a:t>
            </a:r>
            <a:r>
              <a:rPr lang="en-US" sz="2400" dirty="0"/>
              <a:t> que as </a:t>
            </a:r>
            <a:r>
              <a:rPr lang="en-US" sz="2400" dirty="0" err="1"/>
              <a:t>empresas</a:t>
            </a:r>
            <a:r>
              <a:rPr lang="en-US" sz="2400" dirty="0"/>
              <a:t> </a:t>
            </a:r>
            <a:r>
              <a:rPr lang="en-US" sz="2400" dirty="0" err="1"/>
              <a:t>teriam</a:t>
            </a:r>
            <a:r>
              <a:rPr lang="en-US" sz="2400" dirty="0"/>
              <a:t> </a:t>
            </a:r>
            <a:r>
              <a:rPr lang="en-US" sz="2400" dirty="0" err="1"/>
              <a:t>feito</a:t>
            </a:r>
            <a:r>
              <a:rPr lang="en-US" sz="2400" dirty="0"/>
              <a:t> de </a:t>
            </a:r>
            <a:r>
              <a:rPr lang="en-US" sz="2400" dirty="0" err="1"/>
              <a:t>qualquer</a:t>
            </a:r>
            <a:r>
              <a:rPr lang="en-US" sz="2400" dirty="0"/>
              <a:t> </a:t>
            </a:r>
            <a:r>
              <a:rPr lang="en-US" sz="2400" dirty="0" err="1"/>
              <a:t>maneira</a:t>
            </a:r>
            <a:r>
              <a:rPr lang="en-US" sz="2400" dirty="0"/>
              <a:t>.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2400" dirty="0" err="1"/>
              <a:t>Incentivos</a:t>
            </a:r>
            <a:r>
              <a:rPr lang="en-US" sz="2400" dirty="0"/>
              <a:t> </a:t>
            </a:r>
            <a:r>
              <a:rPr lang="en-US" sz="2400" dirty="0" err="1"/>
              <a:t>oferecidos</a:t>
            </a:r>
            <a:r>
              <a:rPr lang="en-US" sz="2400" dirty="0"/>
              <a:t> </a:t>
            </a:r>
            <a:r>
              <a:rPr lang="en-US" sz="2400" dirty="0" err="1"/>
              <a:t>pelos</a:t>
            </a:r>
            <a:r>
              <a:rPr lang="en-US" sz="2400" dirty="0"/>
              <a:t> </a:t>
            </a:r>
            <a:r>
              <a:rPr lang="en-US" sz="2400" dirty="0" err="1"/>
              <a:t>estados</a:t>
            </a:r>
            <a:r>
              <a:rPr lang="en-US" sz="2400" dirty="0"/>
              <a:t> para </a:t>
            </a:r>
            <a:r>
              <a:rPr lang="en-US" sz="2400" dirty="0" err="1"/>
              <a:t>atrair</a:t>
            </a:r>
            <a:r>
              <a:rPr lang="en-US" sz="2400" dirty="0"/>
              <a:t> </a:t>
            </a:r>
            <a:r>
              <a:rPr lang="en-US" sz="2400" dirty="0" err="1"/>
              <a:t>investimentos</a:t>
            </a:r>
            <a:r>
              <a:rPr lang="en-US" sz="2400" dirty="0"/>
              <a:t> </a:t>
            </a:r>
            <a:r>
              <a:rPr lang="en-US" sz="2400" dirty="0" err="1" smtClean="0"/>
              <a:t>tinham</a:t>
            </a:r>
            <a:r>
              <a:rPr lang="en-US" sz="2400" dirty="0" smtClean="0"/>
              <a:t> </a:t>
            </a:r>
            <a:r>
              <a:rPr lang="en-US" sz="2400" dirty="0"/>
              <a:t>um </a:t>
            </a:r>
            <a:r>
              <a:rPr lang="en-US" sz="2400" dirty="0" err="1"/>
              <a:t>impacto</a:t>
            </a:r>
            <a:r>
              <a:rPr lang="en-US" sz="2400" dirty="0"/>
              <a:t> </a:t>
            </a:r>
            <a:r>
              <a:rPr lang="en-US" sz="2400" dirty="0" err="1"/>
              <a:t>negativo</a:t>
            </a:r>
            <a:r>
              <a:rPr lang="en-US" sz="2400" dirty="0"/>
              <a:t> a </a:t>
            </a:r>
            <a:r>
              <a:rPr lang="en-US" sz="2400" dirty="0" err="1"/>
              <a:t>nível</a:t>
            </a:r>
            <a:r>
              <a:rPr lang="en-US" sz="2400" dirty="0"/>
              <a:t> </a:t>
            </a:r>
            <a:r>
              <a:rPr lang="en-US" sz="2400" dirty="0" err="1"/>
              <a:t>nacional</a:t>
            </a:r>
            <a:r>
              <a:rPr lang="en-US" sz="2400" dirty="0"/>
              <a:t> e 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en-US" sz="2400" dirty="0" err="1"/>
              <a:t>muitos</a:t>
            </a:r>
            <a:r>
              <a:rPr lang="en-US" sz="2400" dirty="0"/>
              <a:t> </a:t>
            </a:r>
            <a:r>
              <a:rPr lang="en-US" sz="2400" dirty="0" err="1"/>
              <a:t>casos</a:t>
            </a:r>
            <a:r>
              <a:rPr lang="en-US" sz="2400" dirty="0"/>
              <a:t> </a:t>
            </a:r>
            <a:r>
              <a:rPr lang="en-US" sz="2400" dirty="0" err="1"/>
              <a:t>não</a:t>
            </a:r>
            <a:r>
              <a:rPr lang="en-US" sz="2400" dirty="0"/>
              <a:t> </a:t>
            </a:r>
            <a:r>
              <a:rPr lang="en-US" sz="2400" dirty="0" err="1"/>
              <a:t>beneficiou</a:t>
            </a:r>
            <a:r>
              <a:rPr lang="en-US" sz="2400" dirty="0"/>
              <a:t> o </a:t>
            </a:r>
            <a:r>
              <a:rPr lang="en-US" sz="2400" dirty="0" err="1"/>
              <a:t>estado</a:t>
            </a:r>
            <a:r>
              <a:rPr lang="en-US" sz="2400" dirty="0"/>
              <a:t> de </a:t>
            </a:r>
            <a:r>
              <a:rPr lang="en-US" sz="2400" dirty="0" err="1"/>
              <a:t>recepção</a:t>
            </a:r>
            <a:r>
              <a:rPr lang="en-US" sz="2400" dirty="0"/>
              <a:t>.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2400" dirty="0"/>
              <a:t>A </a:t>
            </a:r>
            <a:r>
              <a:rPr lang="en-US" sz="2400" dirty="0" err="1"/>
              <a:t>redução</a:t>
            </a:r>
            <a:r>
              <a:rPr lang="en-US" sz="2400" dirty="0"/>
              <a:t> do </a:t>
            </a:r>
            <a:r>
              <a:rPr lang="en-US" sz="2400" dirty="0" err="1"/>
              <a:t>número</a:t>
            </a:r>
            <a:r>
              <a:rPr lang="en-US" sz="2400" dirty="0"/>
              <a:t> de </a:t>
            </a:r>
            <a:r>
              <a:rPr lang="en-US" sz="2400" dirty="0" err="1"/>
              <a:t>crianças</a:t>
            </a:r>
            <a:r>
              <a:rPr lang="en-US" sz="2400" dirty="0"/>
              <a:t> </a:t>
            </a:r>
            <a:r>
              <a:rPr lang="en-US" sz="2400" smtClean="0"/>
              <a:t>em </a:t>
            </a:r>
            <a:r>
              <a:rPr lang="en-US" sz="2400" dirty="0" err="1" smtClean="0"/>
              <a:t>sala</a:t>
            </a:r>
            <a:r>
              <a:rPr lang="en-US" sz="2400" dirty="0" smtClean="0"/>
              <a:t> de aula </a:t>
            </a:r>
            <a:r>
              <a:rPr lang="en-US" sz="2400" dirty="0" err="1" smtClean="0"/>
              <a:t>não</a:t>
            </a:r>
            <a:r>
              <a:rPr lang="en-US" sz="2400" dirty="0" smtClean="0"/>
              <a:t> </a:t>
            </a:r>
            <a:r>
              <a:rPr lang="en-US" sz="2400" dirty="0" err="1" smtClean="0"/>
              <a:t>melhora</a:t>
            </a:r>
            <a:r>
              <a:rPr lang="en-US" sz="2400" dirty="0" smtClean="0"/>
              <a:t> </a:t>
            </a:r>
            <a:r>
              <a:rPr lang="en-US" sz="2400" dirty="0"/>
              <a:t>a </a:t>
            </a:r>
            <a:r>
              <a:rPr lang="en-US" sz="2400" dirty="0" err="1"/>
              <a:t>qualidade</a:t>
            </a:r>
            <a:r>
              <a:rPr lang="en-US" sz="2400" dirty="0"/>
              <a:t> da </a:t>
            </a:r>
            <a:r>
              <a:rPr lang="en-US" sz="2400" dirty="0" err="1" smtClean="0"/>
              <a:t>educação</a:t>
            </a:r>
            <a:r>
              <a:rPr lang="en-US" sz="2400" dirty="0" smtClean="0"/>
              <a:t>. </a:t>
            </a:r>
            <a:r>
              <a:rPr lang="en-US" sz="2400" dirty="0" err="1" smtClean="0"/>
              <a:t>Porém</a:t>
            </a:r>
            <a:r>
              <a:rPr lang="en-US" sz="2400" dirty="0" smtClean="0"/>
              <a:t>, o focus no </a:t>
            </a:r>
            <a:r>
              <a:rPr lang="en-US" sz="2400" dirty="0" err="1"/>
              <a:t>desempenho</a:t>
            </a:r>
            <a:r>
              <a:rPr lang="en-US" sz="2400" dirty="0"/>
              <a:t> individual dos </a:t>
            </a:r>
            <a:r>
              <a:rPr lang="en-US" sz="2400" dirty="0" err="1" smtClean="0"/>
              <a:t>professores</a:t>
            </a:r>
            <a:r>
              <a:rPr lang="en-US" sz="2400" dirty="0" smtClean="0"/>
              <a:t>, </a:t>
            </a:r>
            <a:r>
              <a:rPr lang="en-US" sz="2400" dirty="0"/>
              <a:t>com </a:t>
            </a:r>
            <a:r>
              <a:rPr lang="en-US" sz="2400" dirty="0" err="1"/>
              <a:t>incentivos</a:t>
            </a:r>
            <a:r>
              <a:rPr lang="en-US" sz="2400" dirty="0"/>
              <a:t> para o </a:t>
            </a:r>
            <a:r>
              <a:rPr lang="en-US" sz="2400" dirty="0" err="1"/>
              <a:t>bom</a:t>
            </a:r>
            <a:r>
              <a:rPr lang="en-US" sz="2400" dirty="0"/>
              <a:t> </a:t>
            </a:r>
            <a:r>
              <a:rPr lang="en-US" sz="2400" dirty="0" err="1" smtClean="0"/>
              <a:t>desempenho</a:t>
            </a:r>
            <a:r>
              <a:rPr lang="en-US" sz="2400" dirty="0" smtClean="0"/>
              <a:t>, é </a:t>
            </a:r>
            <a:r>
              <a:rPr lang="en-US" sz="2400" dirty="0" err="1" smtClean="0"/>
              <a:t>efetivo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melhora</a:t>
            </a:r>
            <a:r>
              <a:rPr lang="en-US" sz="2400" dirty="0" smtClean="0"/>
              <a:t> da </a:t>
            </a:r>
            <a:r>
              <a:rPr lang="en-US" sz="2400" dirty="0" err="1"/>
              <a:t>qualidade</a:t>
            </a:r>
            <a:r>
              <a:rPr lang="en-US" sz="2400" dirty="0"/>
              <a:t> da </a:t>
            </a:r>
            <a:r>
              <a:rPr lang="en-US" sz="2400" dirty="0" err="1" smtClean="0"/>
              <a:t>educação</a:t>
            </a:r>
            <a:r>
              <a:rPr lang="en-US" sz="2400" dirty="0" smtClean="0"/>
              <a:t>.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13C6-A2B2-4640-AA2F-4051DDE15105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840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663700" y="525463"/>
            <a:ext cx="6208713" cy="588962"/>
          </a:xfrm>
        </p:spPr>
        <p:txBody>
          <a:bodyPr/>
          <a:lstStyle/>
          <a:p>
            <a:pPr algn="ctr"/>
            <a:r>
              <a:rPr lang="en-US" altLang="en-US" sz="3600" dirty="0" smtClean="0"/>
              <a:t>O que é o MGMP?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85800" y="1520190"/>
            <a:ext cx="8305800" cy="4997450"/>
          </a:xfrm>
        </p:spPr>
        <p:txBody>
          <a:bodyPr/>
          <a:lstStyle/>
          <a:p>
            <a:pPr algn="just">
              <a:spcAft>
                <a:spcPts val="600"/>
              </a:spcAft>
            </a:pPr>
            <a:r>
              <a:rPr lang="pt-PT" sz="1600" dirty="0"/>
              <a:t>É um processo estruturado e interativo baseado em estratégias setoriais, com custos estimados, </a:t>
            </a:r>
            <a:r>
              <a:rPr lang="pt-BR" sz="1600" dirty="0" smtClean="0"/>
              <a:t>acordados </a:t>
            </a:r>
            <a:r>
              <a:rPr lang="pt-BR" sz="1600" dirty="0"/>
              <a:t>com os recursos disponíveis num período de 3 ou 4 anos</a:t>
            </a:r>
            <a:r>
              <a:rPr lang="pt-BR" sz="1600" dirty="0" smtClean="0"/>
              <a:t>.</a:t>
            </a:r>
          </a:p>
          <a:p>
            <a:pPr algn="just">
              <a:spcAft>
                <a:spcPts val="600"/>
              </a:spcAft>
            </a:pPr>
            <a:r>
              <a:rPr lang="pt-PT" sz="1600" dirty="0" smtClean="0"/>
              <a:t>O </a:t>
            </a:r>
            <a:r>
              <a:rPr lang="pt-PT" sz="1600" dirty="0"/>
              <a:t>processo leva informação suficiente para o governo </a:t>
            </a:r>
            <a:r>
              <a:rPr lang="pt-PT" sz="1600" dirty="0" smtClean="0"/>
              <a:t>(gabinete </a:t>
            </a:r>
            <a:r>
              <a:rPr lang="pt-PT" sz="1600" dirty="0"/>
              <a:t>do presidente) para tomar decisões sobre prioridades viáveis e "</a:t>
            </a:r>
            <a:r>
              <a:rPr lang="pt-PT" sz="1600" dirty="0" err="1"/>
              <a:t>trade-offs</a:t>
            </a:r>
            <a:r>
              <a:rPr lang="pt-PT" sz="1600" dirty="0"/>
              <a:t>", dada a disponibilidade de recursos.</a:t>
            </a:r>
          </a:p>
          <a:p>
            <a:pPr algn="just">
              <a:spcAft>
                <a:spcPts val="600"/>
              </a:spcAft>
            </a:pPr>
            <a:r>
              <a:rPr lang="pt-PT" sz="1600" dirty="0"/>
              <a:t>Trata-se de decisões de política transparente e consistente, e</a:t>
            </a:r>
          </a:p>
          <a:p>
            <a:pPr algn="just">
              <a:spcAft>
                <a:spcPts val="600"/>
              </a:spcAft>
            </a:pPr>
            <a:r>
              <a:rPr lang="pt-PT" sz="1600" dirty="0"/>
              <a:t>Benefícios no primeiro ano de aplicação são limitados.</a:t>
            </a:r>
          </a:p>
          <a:p>
            <a:pPr algn="just">
              <a:spcAft>
                <a:spcPts val="600"/>
              </a:spcAft>
            </a:pPr>
            <a:r>
              <a:rPr lang="pt-PT" sz="1600" dirty="0"/>
              <a:t>A implementação integral normalmente demora de 5 a 10 anos, e o sistema e os processos precisam expandir-se gradualmente enquanto a cultura e o conhecimento necessários são criados.</a:t>
            </a:r>
          </a:p>
          <a:p>
            <a:pPr algn="just">
              <a:spcAft>
                <a:spcPts val="600"/>
              </a:spcAft>
            </a:pPr>
            <a:r>
              <a:rPr lang="pt-PT" sz="1600" dirty="0"/>
              <a:t>O </a:t>
            </a:r>
            <a:r>
              <a:rPr lang="es-ES" sz="1600" dirty="0"/>
              <a:t>MGMP</a:t>
            </a:r>
            <a:r>
              <a:rPr lang="pt-PT" sz="1600" dirty="0"/>
              <a:t> não é um documento ou uma projeção, mas um processo de decisão que abrange todo o governo.</a:t>
            </a:r>
          </a:p>
        </p:txBody>
      </p:sp>
      <p:sp>
        <p:nvSpPr>
          <p:cNvPr id="4" name="Oval 3"/>
          <p:cNvSpPr/>
          <p:nvPr/>
        </p:nvSpPr>
        <p:spPr>
          <a:xfrm>
            <a:off x="3429000" y="5486400"/>
            <a:ext cx="2667000" cy="1219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err="1"/>
              <a:t>MGMP</a:t>
            </a:r>
            <a:endParaRPr lang="en-US" sz="2400" dirty="0"/>
          </a:p>
        </p:txBody>
      </p:sp>
      <p:sp>
        <p:nvSpPr>
          <p:cNvPr id="5" name="Pentagon 4"/>
          <p:cNvSpPr/>
          <p:nvPr/>
        </p:nvSpPr>
        <p:spPr>
          <a:xfrm>
            <a:off x="609600" y="5562600"/>
            <a:ext cx="2971800" cy="990600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u="none" dirty="0">
                <a:solidFill>
                  <a:schemeClr val="tx1"/>
                </a:solidFill>
              </a:rPr>
              <a:t>Envelope fiscal de </a:t>
            </a:r>
            <a:r>
              <a:rPr lang="en-US" sz="1400" u="none" dirty="0" err="1">
                <a:solidFill>
                  <a:schemeClr val="tx1"/>
                </a:solidFill>
              </a:rPr>
              <a:t>cima</a:t>
            </a:r>
            <a:r>
              <a:rPr lang="en-US" sz="1400" u="none" dirty="0">
                <a:solidFill>
                  <a:schemeClr val="tx1"/>
                </a:solidFill>
              </a:rPr>
              <a:t> </a:t>
            </a:r>
            <a:r>
              <a:rPr lang="en-US" sz="1400" u="none" dirty="0" err="1">
                <a:solidFill>
                  <a:schemeClr val="tx1"/>
                </a:solidFill>
              </a:rPr>
              <a:t>para</a:t>
            </a:r>
            <a:r>
              <a:rPr lang="en-US" sz="1400" u="none" dirty="0">
                <a:solidFill>
                  <a:schemeClr val="tx1"/>
                </a:solidFill>
              </a:rPr>
              <a:t> </a:t>
            </a:r>
            <a:r>
              <a:rPr lang="en-US" sz="1400" u="none" dirty="0" err="1">
                <a:solidFill>
                  <a:schemeClr val="tx1"/>
                </a:solidFill>
              </a:rPr>
              <a:t>baixo</a:t>
            </a:r>
            <a:endParaRPr lang="en-US" sz="1400" u="none" dirty="0">
              <a:solidFill>
                <a:schemeClr val="tx1"/>
              </a:solidFill>
            </a:endParaRPr>
          </a:p>
        </p:txBody>
      </p:sp>
      <p:sp>
        <p:nvSpPr>
          <p:cNvPr id="6" name="Left Arrow Callout 5"/>
          <p:cNvSpPr/>
          <p:nvPr/>
        </p:nvSpPr>
        <p:spPr>
          <a:xfrm>
            <a:off x="5867400" y="5562600"/>
            <a:ext cx="2971800" cy="11430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875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u="none" dirty="0" err="1">
                <a:solidFill>
                  <a:schemeClr val="tx1"/>
                </a:solidFill>
              </a:rPr>
              <a:t>Custos</a:t>
            </a:r>
            <a:r>
              <a:rPr lang="en-US" sz="1400" u="none" dirty="0">
                <a:solidFill>
                  <a:schemeClr val="tx1"/>
                </a:solidFill>
              </a:rPr>
              <a:t> dos </a:t>
            </a:r>
            <a:r>
              <a:rPr lang="en-US" sz="1400" u="none" dirty="0" err="1">
                <a:solidFill>
                  <a:schemeClr val="tx1"/>
                </a:solidFill>
              </a:rPr>
              <a:t>programas</a:t>
            </a:r>
            <a:r>
              <a:rPr lang="en-US" sz="1400" u="none" dirty="0">
                <a:solidFill>
                  <a:schemeClr val="tx1"/>
                </a:solidFill>
              </a:rPr>
              <a:t> e </a:t>
            </a:r>
            <a:r>
              <a:rPr lang="en-US" sz="1400" u="none" dirty="0" err="1">
                <a:solidFill>
                  <a:schemeClr val="tx1"/>
                </a:solidFill>
              </a:rPr>
              <a:t>políticas</a:t>
            </a:r>
            <a:r>
              <a:rPr lang="en-US" sz="1400" u="none" dirty="0">
                <a:solidFill>
                  <a:schemeClr val="tx1"/>
                </a:solidFill>
              </a:rPr>
              <a:t> de </a:t>
            </a:r>
            <a:r>
              <a:rPr lang="en-US" sz="1400" u="none" dirty="0" err="1">
                <a:solidFill>
                  <a:schemeClr val="tx1"/>
                </a:solidFill>
              </a:rPr>
              <a:t>médio</a:t>
            </a:r>
            <a:r>
              <a:rPr lang="en-US" sz="1400" u="none" dirty="0">
                <a:solidFill>
                  <a:schemeClr val="tx1"/>
                </a:solidFill>
              </a:rPr>
              <a:t> </a:t>
            </a:r>
            <a:r>
              <a:rPr lang="en-US" sz="1400" u="none" dirty="0" err="1">
                <a:solidFill>
                  <a:schemeClr val="tx1"/>
                </a:solidFill>
              </a:rPr>
              <a:t>prazo</a:t>
            </a:r>
            <a:r>
              <a:rPr lang="en-US" sz="1400" u="none" dirty="0">
                <a:solidFill>
                  <a:schemeClr val="tx1"/>
                </a:solidFill>
              </a:rPr>
              <a:t> de </a:t>
            </a:r>
            <a:r>
              <a:rPr lang="en-US" sz="1400" u="none" dirty="0" err="1">
                <a:solidFill>
                  <a:schemeClr val="tx1"/>
                </a:solidFill>
              </a:rPr>
              <a:t>baixo</a:t>
            </a:r>
            <a:r>
              <a:rPr lang="en-US" sz="1400" u="none" dirty="0">
                <a:solidFill>
                  <a:schemeClr val="tx1"/>
                </a:solidFill>
              </a:rPr>
              <a:t> </a:t>
            </a:r>
            <a:r>
              <a:rPr lang="en-US" sz="1400" u="none" dirty="0" err="1">
                <a:solidFill>
                  <a:schemeClr val="tx1"/>
                </a:solidFill>
              </a:rPr>
              <a:t>para</a:t>
            </a:r>
            <a:r>
              <a:rPr lang="en-US" sz="1400" u="none" dirty="0">
                <a:solidFill>
                  <a:schemeClr val="tx1"/>
                </a:solidFill>
              </a:rPr>
              <a:t> </a:t>
            </a:r>
            <a:r>
              <a:rPr lang="en-US" sz="1400" u="none" dirty="0" err="1">
                <a:solidFill>
                  <a:schemeClr val="tx1"/>
                </a:solidFill>
              </a:rPr>
              <a:t>cima</a:t>
            </a:r>
            <a:r>
              <a:rPr lang="en-US" sz="1400" u="none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8132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O </a:t>
            </a:r>
            <a:r>
              <a:rPr lang="en-US" sz="3200" dirty="0" err="1" smtClean="0"/>
              <a:t>qué</a:t>
            </a:r>
            <a:r>
              <a:rPr lang="en-US" sz="3200" dirty="0" smtClean="0"/>
              <a:t> é a </a:t>
            </a:r>
            <a:r>
              <a:rPr lang="en-US" sz="3200" dirty="0" err="1" smtClean="0"/>
              <a:t>relação</a:t>
            </a:r>
            <a:r>
              <a:rPr lang="en-US" sz="3200" dirty="0" smtClean="0"/>
              <a:t> entre o MGMP e </a:t>
            </a:r>
            <a:r>
              <a:rPr lang="pt-BR" sz="3200" dirty="0"/>
              <a:t>políticas públicas baseadas em evidências?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2000" dirty="0" smtClean="0"/>
              <a:t>MGMP </a:t>
            </a:r>
            <a:r>
              <a:rPr lang="en-US" sz="2000" dirty="0"/>
              <a:t>é um </a:t>
            </a:r>
            <a:r>
              <a:rPr lang="en-US" sz="2000" dirty="0" err="1"/>
              <a:t>processo</a:t>
            </a:r>
            <a:r>
              <a:rPr lang="en-US" sz="2000" dirty="0"/>
              <a:t> </a:t>
            </a:r>
            <a:r>
              <a:rPr lang="en-US" sz="2000" dirty="0" err="1"/>
              <a:t>através</a:t>
            </a:r>
            <a:r>
              <a:rPr lang="en-US" sz="2000" dirty="0"/>
              <a:t> do </a:t>
            </a:r>
            <a:r>
              <a:rPr lang="en-US" sz="2000" dirty="0" err="1"/>
              <a:t>qual</a:t>
            </a:r>
            <a:r>
              <a:rPr lang="en-US" sz="2000" dirty="0"/>
              <a:t> </a:t>
            </a:r>
            <a:r>
              <a:rPr lang="en-US" sz="2000" dirty="0" err="1"/>
              <a:t>os</a:t>
            </a:r>
            <a:r>
              <a:rPr lang="en-US" sz="2000" dirty="0"/>
              <a:t> </a:t>
            </a:r>
            <a:r>
              <a:rPr lang="en-US" sz="2000" dirty="0" err="1"/>
              <a:t>políticos</a:t>
            </a:r>
            <a:r>
              <a:rPr lang="en-US" sz="2000" dirty="0"/>
              <a:t> </a:t>
            </a:r>
            <a:r>
              <a:rPr lang="en-US" sz="2000" dirty="0" err="1" smtClean="0"/>
              <a:t>concordam</a:t>
            </a:r>
            <a:r>
              <a:rPr lang="en-US" sz="2000" dirty="0" smtClean="0"/>
              <a:t> </a:t>
            </a:r>
            <a:r>
              <a:rPr lang="en-US" sz="2000" dirty="0" err="1" smtClean="0"/>
              <a:t>em</a:t>
            </a:r>
            <a:r>
              <a:rPr lang="en-US" sz="2000" dirty="0" smtClean="0"/>
              <a:t> </a:t>
            </a:r>
            <a:r>
              <a:rPr lang="en-US" sz="2000" dirty="0" err="1" smtClean="0"/>
              <a:t>aceitar</a:t>
            </a:r>
            <a:r>
              <a:rPr lang="en-US" sz="2000" dirty="0" smtClean="0"/>
              <a:t> </a:t>
            </a:r>
            <a:r>
              <a:rPr lang="en-US" sz="2000" dirty="0"/>
              <a:t>um </a:t>
            </a:r>
            <a:r>
              <a:rPr lang="en-US" sz="2000" dirty="0" err="1"/>
              <a:t>conjunto</a:t>
            </a:r>
            <a:r>
              <a:rPr lang="en-US" sz="2000" dirty="0"/>
              <a:t> de </a:t>
            </a:r>
            <a:r>
              <a:rPr lang="en-US" sz="2000" dirty="0" err="1"/>
              <a:t>regras</a:t>
            </a:r>
            <a:r>
              <a:rPr lang="en-US" sz="2000" dirty="0"/>
              <a:t> </a:t>
            </a:r>
            <a:r>
              <a:rPr lang="en-US" sz="2000" dirty="0" smtClean="0"/>
              <a:t>de </a:t>
            </a:r>
            <a:r>
              <a:rPr lang="en-US" sz="2000" dirty="0" err="1" smtClean="0"/>
              <a:t>decisão</a:t>
            </a:r>
            <a:r>
              <a:rPr lang="en-US" sz="2000" dirty="0" smtClean="0"/>
              <a:t> para </a:t>
            </a:r>
            <a:r>
              <a:rPr lang="en-US" sz="2000" dirty="0" err="1"/>
              <a:t>garantir</a:t>
            </a:r>
            <a:r>
              <a:rPr lang="en-US" sz="2000" dirty="0"/>
              <a:t> que as </a:t>
            </a:r>
            <a:r>
              <a:rPr lang="en-US" sz="2000" dirty="0" err="1"/>
              <a:t>políticas</a:t>
            </a:r>
            <a:r>
              <a:rPr lang="en-US" sz="2000" dirty="0"/>
              <a:t> </a:t>
            </a:r>
            <a:r>
              <a:rPr lang="en-US" sz="2000" dirty="0" err="1" smtClean="0"/>
              <a:t>públicas</a:t>
            </a:r>
            <a:r>
              <a:rPr lang="en-US" sz="2000" dirty="0" smtClean="0"/>
              <a:t> </a:t>
            </a:r>
            <a:r>
              <a:rPr lang="en-US" sz="2000" dirty="0" err="1" smtClean="0"/>
              <a:t>adotadas</a:t>
            </a:r>
            <a:r>
              <a:rPr lang="en-US" sz="2000" dirty="0" smtClean="0"/>
              <a:t> </a:t>
            </a:r>
            <a:r>
              <a:rPr lang="en-US" sz="2000" dirty="0" err="1" smtClean="0"/>
              <a:t>sejam</a:t>
            </a:r>
            <a:r>
              <a:rPr lang="en-US" sz="2000" dirty="0" smtClean="0"/>
              <a:t> </a:t>
            </a:r>
            <a:r>
              <a:rPr lang="en-US" sz="2000" dirty="0" err="1" smtClean="0"/>
              <a:t>consistentes</a:t>
            </a:r>
            <a:r>
              <a:rPr lang="en-US" sz="2000" dirty="0" smtClean="0"/>
              <a:t> </a:t>
            </a:r>
            <a:r>
              <a:rPr lang="en-US" sz="2000" dirty="0"/>
              <a:t>com </a:t>
            </a:r>
            <a:r>
              <a:rPr lang="en-US" sz="2000" dirty="0" err="1"/>
              <a:t>os</a:t>
            </a:r>
            <a:r>
              <a:rPr lang="en-US" sz="2000" dirty="0"/>
              <a:t> </a:t>
            </a:r>
            <a:r>
              <a:rPr lang="en-US" sz="2000" dirty="0" err="1"/>
              <a:t>recursos</a:t>
            </a:r>
            <a:r>
              <a:rPr lang="en-US" sz="2000" dirty="0"/>
              <a:t> </a:t>
            </a:r>
            <a:r>
              <a:rPr lang="en-US" sz="2000" dirty="0" err="1"/>
              <a:t>disponíveis</a:t>
            </a:r>
            <a:r>
              <a:rPr lang="en-US" sz="2000" dirty="0" smtClean="0"/>
              <a:t>.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2000" dirty="0" smtClean="0"/>
              <a:t>O </a:t>
            </a:r>
            <a:r>
              <a:rPr lang="en-US" sz="2000" dirty="0" err="1" smtClean="0"/>
              <a:t>processo</a:t>
            </a:r>
            <a:r>
              <a:rPr lang="en-US" sz="2000" dirty="0" smtClean="0"/>
              <a:t> </a:t>
            </a:r>
            <a:r>
              <a:rPr lang="en-US" sz="2000" dirty="0" err="1" smtClean="0"/>
              <a:t>requer</a:t>
            </a:r>
            <a:r>
              <a:rPr lang="en-US" sz="2000" dirty="0" smtClean="0"/>
              <a:t> </a:t>
            </a:r>
            <a:r>
              <a:rPr lang="en-US" sz="2000" dirty="0" err="1" smtClean="0"/>
              <a:t>em</a:t>
            </a:r>
            <a:r>
              <a:rPr lang="en-US" sz="2000" dirty="0" smtClean="0"/>
              <a:t> </a:t>
            </a:r>
            <a:r>
              <a:rPr lang="en-US" sz="2000" dirty="0" err="1"/>
              <a:t>algum</a:t>
            </a:r>
            <a:r>
              <a:rPr lang="en-US" sz="2000" dirty="0"/>
              <a:t> </a:t>
            </a:r>
            <a:r>
              <a:rPr lang="en-US" sz="2000" dirty="0" err="1"/>
              <a:t>ponto</a:t>
            </a:r>
            <a:r>
              <a:rPr lang="en-US" sz="2000" dirty="0"/>
              <a:t> </a:t>
            </a:r>
            <a:r>
              <a:rPr lang="en-US" sz="2000" dirty="0" err="1" smtClean="0"/>
              <a:t>uma</a:t>
            </a:r>
            <a:r>
              <a:rPr lang="en-US" sz="2000" dirty="0" smtClean="0"/>
              <a:t> </a:t>
            </a:r>
            <a:r>
              <a:rPr lang="en-US" sz="2000" dirty="0" err="1"/>
              <a:t>escolha</a:t>
            </a:r>
            <a:r>
              <a:rPr lang="en-US" sz="2000" dirty="0"/>
              <a:t> </a:t>
            </a:r>
            <a:r>
              <a:rPr lang="en-US" sz="2000" dirty="0" smtClean="0"/>
              <a:t>entre “trade-offs”, o que </a:t>
            </a:r>
            <a:r>
              <a:rPr lang="en-US" sz="2000" dirty="0" err="1" smtClean="0"/>
              <a:t>implica</a:t>
            </a:r>
            <a:r>
              <a:rPr lang="en-US" sz="2000" dirty="0" smtClean="0"/>
              <a:t> </a:t>
            </a:r>
            <a:r>
              <a:rPr lang="en-US" sz="2000" dirty="0" err="1"/>
              <a:t>abandonar</a:t>
            </a:r>
            <a:r>
              <a:rPr lang="en-US" sz="2000" dirty="0"/>
              <a:t> </a:t>
            </a:r>
            <a:r>
              <a:rPr lang="en-US" sz="2000" dirty="0" err="1"/>
              <a:t>ou</a:t>
            </a:r>
            <a:r>
              <a:rPr lang="en-US" sz="2000" dirty="0"/>
              <a:t> </a:t>
            </a:r>
            <a:r>
              <a:rPr lang="en-US" sz="2000" dirty="0" err="1"/>
              <a:t>modificar</a:t>
            </a:r>
            <a:r>
              <a:rPr lang="en-US" sz="2000" dirty="0"/>
              <a:t> </a:t>
            </a:r>
            <a:r>
              <a:rPr lang="en-US" sz="2000" dirty="0" err="1" smtClean="0"/>
              <a:t>algumas</a:t>
            </a:r>
            <a:r>
              <a:rPr lang="en-US" sz="2000" dirty="0" smtClean="0"/>
              <a:t> </a:t>
            </a:r>
            <a:r>
              <a:rPr lang="en-US" sz="2000" dirty="0" err="1"/>
              <a:t>políticas</a:t>
            </a:r>
            <a:r>
              <a:rPr lang="en-US" sz="2000" dirty="0"/>
              <a:t> </a:t>
            </a:r>
            <a:r>
              <a:rPr lang="en-US" sz="2000" dirty="0" err="1"/>
              <a:t>existentes</a:t>
            </a:r>
            <a:r>
              <a:rPr lang="en-US" sz="2000" dirty="0"/>
              <a:t> </a:t>
            </a:r>
            <a:r>
              <a:rPr lang="en-US" sz="2000" dirty="0" err="1"/>
              <a:t>ou</a:t>
            </a:r>
            <a:r>
              <a:rPr lang="en-US" sz="2000" dirty="0"/>
              <a:t> </a:t>
            </a:r>
            <a:r>
              <a:rPr lang="en-US" sz="2000" dirty="0" err="1" smtClean="0"/>
              <a:t>adoptar</a:t>
            </a:r>
            <a:r>
              <a:rPr lang="en-US" sz="2000" dirty="0" smtClean="0"/>
              <a:t> </a:t>
            </a:r>
            <a:r>
              <a:rPr lang="en-US" sz="2000" dirty="0" err="1"/>
              <a:t>novas</a:t>
            </a:r>
            <a:r>
              <a:rPr lang="en-US" sz="2000" dirty="0"/>
              <a:t> </a:t>
            </a:r>
            <a:r>
              <a:rPr lang="en-US" sz="2000" dirty="0" err="1"/>
              <a:t>políticas</a:t>
            </a:r>
            <a:r>
              <a:rPr lang="en-US" sz="2000" dirty="0" smtClean="0"/>
              <a:t>.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2000" dirty="0" err="1" smtClean="0"/>
              <a:t>Assim</a:t>
            </a:r>
            <a:r>
              <a:rPr lang="en-US" sz="2000" dirty="0"/>
              <a:t>, um </a:t>
            </a:r>
            <a:r>
              <a:rPr lang="en-US" sz="2000" dirty="0" smtClean="0"/>
              <a:t>MGMP </a:t>
            </a:r>
            <a:r>
              <a:rPr lang="en-US" sz="2000" dirty="0" err="1"/>
              <a:t>requer</a:t>
            </a:r>
            <a:r>
              <a:rPr lang="en-US" sz="2000" dirty="0"/>
              <a:t> um </a:t>
            </a:r>
            <a:r>
              <a:rPr lang="en-US" sz="2000" dirty="0" err="1"/>
              <a:t>acordo</a:t>
            </a:r>
            <a:r>
              <a:rPr lang="en-US" sz="2000" dirty="0"/>
              <a:t> </a:t>
            </a:r>
            <a:r>
              <a:rPr lang="en-US" sz="2000" dirty="0" err="1"/>
              <a:t>sobre</a:t>
            </a:r>
            <a:r>
              <a:rPr lang="en-US" sz="2000" dirty="0"/>
              <a:t> as </a:t>
            </a:r>
            <a:r>
              <a:rPr lang="en-US" sz="2000" dirty="0" err="1"/>
              <a:t>regras</a:t>
            </a:r>
            <a:r>
              <a:rPr lang="en-US" sz="2000" dirty="0"/>
              <a:t> para a </a:t>
            </a:r>
            <a:r>
              <a:rPr lang="en-US" sz="2000" dirty="0" err="1"/>
              <a:t>tomada</a:t>
            </a:r>
            <a:r>
              <a:rPr lang="en-US" sz="2000" dirty="0"/>
              <a:t> de </a:t>
            </a:r>
            <a:r>
              <a:rPr lang="en-US" sz="2000" dirty="0" err="1"/>
              <a:t>decisões</a:t>
            </a:r>
            <a:r>
              <a:rPr lang="en-US" sz="2000" dirty="0"/>
              <a:t> </a:t>
            </a:r>
            <a:r>
              <a:rPr lang="en-US" sz="2000" dirty="0" smtClean="0"/>
              <a:t> da </a:t>
            </a:r>
            <a:r>
              <a:rPr lang="en-US" sz="2000" dirty="0" err="1" smtClean="0"/>
              <a:t>políticas</a:t>
            </a:r>
            <a:r>
              <a:rPr lang="en-US" sz="2000" dirty="0"/>
              <a:t>, o que </a:t>
            </a:r>
            <a:r>
              <a:rPr lang="en-US" sz="2000" dirty="0" err="1" smtClean="0"/>
              <a:t>precisaria</a:t>
            </a:r>
            <a:r>
              <a:rPr lang="en-US" sz="2000" dirty="0" smtClean="0"/>
              <a:t> </a:t>
            </a:r>
            <a:r>
              <a:rPr lang="en-US" sz="2000" dirty="0" err="1"/>
              <a:t>incluir</a:t>
            </a:r>
            <a:r>
              <a:rPr lang="en-US" sz="2000" dirty="0"/>
              <a:t> </a:t>
            </a:r>
            <a:r>
              <a:rPr lang="en-US" sz="2000" dirty="0" err="1"/>
              <a:t>estimativas</a:t>
            </a:r>
            <a:r>
              <a:rPr lang="en-US" sz="2000" dirty="0"/>
              <a:t> de </a:t>
            </a:r>
            <a:r>
              <a:rPr lang="en-US" sz="2000" dirty="0" err="1"/>
              <a:t>custos</a:t>
            </a:r>
            <a:r>
              <a:rPr lang="en-US" sz="2000" dirty="0"/>
              <a:t> das </a:t>
            </a:r>
            <a:r>
              <a:rPr lang="en-US" sz="2000" dirty="0" err="1"/>
              <a:t>políticas</a:t>
            </a:r>
            <a:r>
              <a:rPr lang="en-US" sz="2000" dirty="0"/>
              <a:t> e </a:t>
            </a:r>
            <a:r>
              <a:rPr lang="en-US" sz="2000" dirty="0" err="1"/>
              <a:t>idealmente</a:t>
            </a:r>
            <a:r>
              <a:rPr lang="en-US" sz="2000" dirty="0"/>
              <a:t> </a:t>
            </a:r>
            <a:r>
              <a:rPr lang="en-US" sz="2000" dirty="0" err="1"/>
              <a:t>uma</a:t>
            </a:r>
            <a:r>
              <a:rPr lang="en-US" sz="2000" dirty="0"/>
              <a:t> </a:t>
            </a:r>
            <a:r>
              <a:rPr lang="en-US" sz="2000" dirty="0" err="1"/>
              <a:t>análise</a:t>
            </a:r>
            <a:r>
              <a:rPr lang="en-US" sz="2000" dirty="0"/>
              <a:t> de </a:t>
            </a:r>
            <a:r>
              <a:rPr lang="en-US" sz="2000" dirty="0" err="1"/>
              <a:t>seus</a:t>
            </a:r>
            <a:r>
              <a:rPr lang="en-US" sz="2000" dirty="0"/>
              <a:t> </a:t>
            </a:r>
            <a:r>
              <a:rPr lang="en-US" sz="2000" dirty="0" err="1"/>
              <a:t>benefícios</a:t>
            </a:r>
            <a:r>
              <a:rPr lang="en-US" sz="2000" dirty="0"/>
              <a:t> com a </a:t>
            </a:r>
            <a:r>
              <a:rPr lang="en-US" sz="2000" dirty="0" err="1"/>
              <a:t>evidência</a:t>
            </a:r>
            <a:r>
              <a:rPr lang="en-US" sz="2000" dirty="0"/>
              <a:t> (para </a:t>
            </a:r>
            <a:r>
              <a:rPr lang="en-US" sz="2000" dirty="0" err="1"/>
              <a:t>ambas</a:t>
            </a:r>
            <a:r>
              <a:rPr lang="en-US" sz="2000" dirty="0"/>
              <a:t> as </a:t>
            </a:r>
            <a:r>
              <a:rPr lang="en-US" sz="2000" dirty="0" err="1"/>
              <a:t>políticas</a:t>
            </a:r>
            <a:r>
              <a:rPr lang="en-US" sz="2000" dirty="0"/>
              <a:t> </a:t>
            </a:r>
            <a:r>
              <a:rPr lang="en-US" sz="2000" dirty="0" err="1"/>
              <a:t>novas</a:t>
            </a:r>
            <a:r>
              <a:rPr lang="en-US" sz="2000" dirty="0"/>
              <a:t> e </a:t>
            </a:r>
            <a:r>
              <a:rPr lang="en-US" sz="2000" dirty="0" err="1" smtClean="0"/>
              <a:t>existentes</a:t>
            </a:r>
            <a:r>
              <a:rPr lang="en-US" sz="2000" dirty="0" smtClean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13C6-A2B2-4640-AA2F-4051DDE15105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123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sz="3600" dirty="0" smtClean="0"/>
              <a:t>Principais Componentes de um MGMP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362200"/>
            <a:ext cx="7772400" cy="35814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494710"/>
              </p:ext>
            </p:extLst>
          </p:nvPr>
        </p:nvGraphicFramePr>
        <p:xfrm>
          <a:off x="533400" y="1752600"/>
          <a:ext cx="8153400" cy="4195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6400800"/>
              </a:tblGrid>
              <a:tr h="456191">
                <a:tc>
                  <a:txBody>
                    <a:bodyPr/>
                    <a:lstStyle/>
                    <a:p>
                      <a:r>
                        <a:rPr kumimoji="0" lang="pt-B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Etapas</a:t>
                      </a:r>
                      <a:endParaRPr lang="pt-BR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kumimoji="0" lang="pt-B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Características</a:t>
                      </a:r>
                      <a:endParaRPr lang="pt-BR" sz="1800" dirty="0"/>
                    </a:p>
                  </a:txBody>
                  <a:tcPr marT="45711" marB="45711"/>
                </a:tc>
              </a:tr>
              <a:tr h="1117668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Marco Fiscal de</a:t>
                      </a:r>
                      <a:r>
                        <a:rPr lang="pt-BR" sz="1600" b="1" baseline="0" dirty="0" smtClean="0"/>
                        <a:t> Médio Prazo (MGMP)</a:t>
                      </a:r>
                      <a:endParaRPr lang="pt-BR" sz="1600" b="1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kumimoji="0" lang="pt-BR" sz="16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Pode ser gerado internamente ou imposto externamente. A presunção é que um MFMP</a:t>
                      </a:r>
                      <a:r>
                        <a:rPr kumimoji="0" lang="pt-BR" sz="160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t-BR" sz="16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gerado internamente fornece </a:t>
                      </a:r>
                      <a:r>
                        <a:rPr kumimoji="0"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uma base macro-fiscal para a formulação do orçamento; um MFMP imposto externamente pode ou não servir de base para a formulação do orçamento. </a:t>
                      </a:r>
                      <a:endParaRPr lang="pt-BR" sz="1600" dirty="0"/>
                    </a:p>
                  </a:txBody>
                  <a:tcPr marT="45711" marB="45711"/>
                </a:tc>
              </a:tr>
              <a:tr h="1117668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Marco Orçamentário de</a:t>
                      </a:r>
                      <a:r>
                        <a:rPr lang="pt-BR" sz="1600" b="1" baseline="0" dirty="0" smtClean="0"/>
                        <a:t> Médio Prazo (MOMP)</a:t>
                      </a:r>
                      <a:endParaRPr lang="pt-BR" sz="1600" b="1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kumimoji="0" lang="pt-BR" sz="16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MOMP especifica tetos de gastos para as agências executoras baseado num</a:t>
                      </a:r>
                      <a:r>
                        <a:rPr kumimoji="0" lang="pt-BR" sz="160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t-BR" sz="16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compromisso entre disponibilidade de recursos como indicado</a:t>
                      </a:r>
                      <a:r>
                        <a:rPr kumimoji="0" lang="pt-BR" sz="160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pelo MGMP</a:t>
                      </a:r>
                      <a:r>
                        <a:rPr kumimoji="0" lang="pt-BR" sz="16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(“top-down”) e a</a:t>
                      </a:r>
                      <a:r>
                        <a:rPr kumimoji="0" lang="pt-BR" sz="160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necessidade de recursos para financiar planos de gastos dos setores (“bottom-up”).</a:t>
                      </a:r>
                      <a:r>
                        <a:rPr kumimoji="0" lang="pt-BR" sz="16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pt-BR" sz="1600" noProof="0" dirty="0"/>
                    </a:p>
                  </a:txBody>
                  <a:tcPr marT="45711" marB="45711"/>
                </a:tc>
              </a:tr>
              <a:tr h="13105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/>
                        <a:t>Marco</a:t>
                      </a:r>
                      <a:r>
                        <a:rPr lang="pt-BR" sz="1600" b="1" baseline="0" dirty="0" smtClean="0"/>
                        <a:t> de Desempenho </a:t>
                      </a:r>
                      <a:r>
                        <a:rPr lang="pt-BR" sz="1600" b="1" dirty="0" smtClean="0"/>
                        <a:t>de Médio</a:t>
                      </a:r>
                      <a:r>
                        <a:rPr lang="pt-BR" sz="1600" b="1" baseline="0" dirty="0" smtClean="0"/>
                        <a:t> Prazo </a:t>
                      </a:r>
                      <a:r>
                        <a:rPr lang="pt-BR" sz="1600" b="1" dirty="0" smtClean="0"/>
                        <a:t>(MDMP)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kumimoji="0"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MDMP muda o foco de atenção,</a:t>
                      </a:r>
                      <a:r>
                        <a:rPr kumimoji="0" lang="pt-B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para</a:t>
                      </a:r>
                      <a:r>
                        <a:rPr kumimoji="0"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produtos, resultados e performance de programas / agência executora.</a:t>
                      </a:r>
                      <a:endParaRPr lang="pt-BR" sz="1600" dirty="0"/>
                    </a:p>
                  </a:txBody>
                  <a:tcPr marT="45711" marB="4571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651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ChangeArrowheads="1"/>
          </p:cNvSpPr>
          <p:nvPr/>
        </p:nvSpPr>
        <p:spPr bwMode="auto">
          <a:xfrm>
            <a:off x="1066800" y="1905000"/>
            <a:ext cx="74676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Melhorar a situação fiscal;</a:t>
            </a:r>
          </a:p>
          <a:p>
            <a:pPr marL="342900" indent="-342900">
              <a:buFont typeface="Arial" charset="0"/>
              <a:buChar char="•"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Melhorar a alocação de recursos inter-setorial por meio da conexão entre políticas públicas, planejamento e orçamento;</a:t>
            </a:r>
          </a:p>
          <a:p>
            <a:pPr marL="342900" indent="-342900">
              <a:buFont typeface="Arial" charset="0"/>
              <a:buChar char="•"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Melhorar desempenho dos programas;</a:t>
            </a:r>
          </a:p>
          <a:p>
            <a:pPr marL="342900" indent="-342900">
              <a:buFont typeface="Arial" charset="0"/>
              <a:buChar char="•"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Maior credibilidade da tomada de decisões orçamentárias; </a:t>
            </a:r>
          </a:p>
          <a:p>
            <a:pPr marL="342900" indent="-342900">
              <a:buFont typeface="Arial" charset="0"/>
              <a:buChar char="•"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Maior responsabilização política pelos resultados das despesas públicas em virtude de um processo de tomada de decisões mais legítimo;</a:t>
            </a:r>
          </a:p>
          <a:p>
            <a:pPr marL="342900" indent="-342900">
              <a:buFont typeface="Arial" charset="0"/>
              <a:buChar char="•"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Uso mais eficiente do dinheiro público por meio da entrega do serviço com desempenho esperado e menor custo.</a:t>
            </a:r>
          </a:p>
          <a:p>
            <a:pPr marL="342900" indent="-342900">
              <a:buFont typeface="Arial" charset="0"/>
              <a:buChar char="•"/>
            </a:pPr>
            <a:endParaRPr lang="pt-BR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24163" y="228600"/>
            <a:ext cx="55626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Por que adotar um MGMP</a:t>
            </a:r>
            <a: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?</a:t>
            </a:r>
            <a:endParaRPr lang="en-US" sz="3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4714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83474" y="1828800"/>
            <a:ext cx="8229600" cy="4525963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pt-BR" sz="2600" dirty="0" smtClean="0"/>
              <a:t>MGMP é introduzido antes que os procedimentos básicos de orçamento estejam em prática;</a:t>
            </a:r>
          </a:p>
          <a:p>
            <a:pPr eaLnBrk="1" hangingPunct="1">
              <a:defRPr/>
            </a:pPr>
            <a:r>
              <a:rPr lang="pt-BR" sz="2600" dirty="0" smtClean="0"/>
              <a:t>Processos excessivamente complexos e detalhados que sobrecarregam a capacidade administrativa</a:t>
            </a:r>
            <a:r>
              <a:rPr lang="pt-BR" sz="2600" dirty="0"/>
              <a:t>;</a:t>
            </a:r>
            <a:endParaRPr lang="pt-BR" sz="2600" dirty="0" smtClean="0"/>
          </a:p>
          <a:p>
            <a:pPr eaLnBrk="1" hangingPunct="1">
              <a:defRPr/>
            </a:pPr>
            <a:r>
              <a:rPr lang="pt-BR" sz="2600" dirty="0" smtClean="0"/>
              <a:t>A ideia de que o MGMP é simplesmente um documento ou um conjunto de estimativas plurianuais; </a:t>
            </a:r>
          </a:p>
          <a:p>
            <a:pPr eaLnBrk="1" hangingPunct="1">
              <a:defRPr/>
            </a:pPr>
            <a:r>
              <a:rPr lang="pt-BR" sz="2600" dirty="0" smtClean="0"/>
              <a:t>A visão de que o MGMP é um processo separado do orçamento; </a:t>
            </a:r>
          </a:p>
          <a:p>
            <a:pPr eaLnBrk="1" hangingPunct="1">
              <a:defRPr/>
            </a:pPr>
            <a:r>
              <a:rPr lang="pt-BR" sz="2600" dirty="0" smtClean="0"/>
              <a:t>Pouca ou nenhuma atenção é dada ao aspecto político do processo do MGMP – e a liderança política não está preparada. </a:t>
            </a: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24163" y="152400"/>
            <a:ext cx="55626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Porém..</a:t>
            </a:r>
            <a:endParaRPr lang="pt-BR" sz="3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838200"/>
            <a:ext cx="70866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Benefícios nem sempre se concretizam:</a:t>
            </a:r>
            <a:endParaRPr lang="pt-BR" sz="3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5386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6356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Papeis</a:t>
            </a:r>
            <a:r>
              <a:rPr lang="en-US" sz="3600" dirty="0" smtClean="0"/>
              <a:t> e </a:t>
            </a:r>
            <a:r>
              <a:rPr lang="en-US" sz="3600" dirty="0" err="1" smtClean="0"/>
              <a:t>Responsabilidades</a:t>
            </a:r>
            <a:endParaRPr lang="en-US" sz="3600" dirty="0"/>
          </a:p>
        </p:txBody>
      </p:sp>
      <p:graphicFrame>
        <p:nvGraphicFramePr>
          <p:cNvPr id="8283" name="Group 9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9461543"/>
              </p:ext>
            </p:extLst>
          </p:nvPr>
        </p:nvGraphicFramePr>
        <p:xfrm>
          <a:off x="457200" y="1127126"/>
          <a:ext cx="8229600" cy="5577840"/>
        </p:xfrm>
        <a:graphic>
          <a:graphicData uri="http://schemas.openxmlformats.org/drawingml/2006/table">
            <a:tbl>
              <a:tblPr/>
              <a:tblGrid>
                <a:gridCol w="1600200"/>
                <a:gridCol w="2971800"/>
                <a:gridCol w="3657600"/>
              </a:tblGrid>
              <a:tr h="304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Entidade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Pré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-MTEF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Pós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-MTEF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92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Governo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Aprovação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 do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orçamento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anual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Aprovação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 dos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planos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 de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desenvolvimento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" pitchFamily="18" charset="-127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Aprovação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 da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política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 fiscal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Definição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 de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prioridades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políticas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estratégicas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Estabelecimento de limites máximos por setor / prioridades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Resolução de conflitos e de trade-</a:t>
                      </a:r>
                      <a:r>
                        <a:rPr kumimoji="0" lang="pt-B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offs</a:t>
                      </a: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 em programas baseados em evidências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" pitchFamily="18" charset="-127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06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Ministério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 da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Fazenda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Elaboração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 do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documento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orçamentário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"Gerenciamento" de receitas, de dinheiro, de dívida, de gastos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Elaboração do orçamento de investimento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" pitchFamily="18" charset="-127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Desenvolvimento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 de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estimativas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Desensolvimento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 de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opções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 de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políticas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fiscais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Revisão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/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contestação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 de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propostas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 de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gastos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Gerenciamento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 de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processos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orçamentários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" pitchFamily="18" charset="-127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Outros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Ministérios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Administração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 do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orçamento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Batang" pitchFamily="18" charset="-127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Administração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 de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atividades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" pitchFamily="18" charset="-127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Desenvolvimento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 de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estratégias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setorais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, de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políticas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 e de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programas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 de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investimento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Availação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 de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programas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, de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desempenho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 e de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resultados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Gerenciamento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 de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gastos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 e de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programas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" pitchFamily="18" charset="-127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TCU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Auditoria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financeira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 e de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desempenho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Batang" pitchFamily="18" charset="-127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Auditorias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financeiras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 e de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desempenho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Auditoria de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qualidade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 da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avaliação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 de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programas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Auditoria do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realismo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 dos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pressuspostos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 do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processo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orçamentário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" pitchFamily="18" charset="-127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84" name="Text Box 92"/>
          <p:cNvSpPr txBox="1">
            <a:spLocks noChangeArrowheads="1"/>
          </p:cNvSpPr>
          <p:nvPr/>
        </p:nvSpPr>
        <p:spPr bwMode="auto">
          <a:xfrm>
            <a:off x="1219200" y="563563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dirty="0"/>
              <a:t>Representação estilizada </a:t>
            </a:r>
            <a:r>
              <a:rPr lang="pt-PT" dirty="0" smtClean="0"/>
              <a:t>da </a:t>
            </a:r>
            <a:r>
              <a:rPr lang="pt-PT" dirty="0"/>
              <a:t>trocar de </a:t>
            </a:r>
            <a:r>
              <a:rPr lang="pt-PT" dirty="0" smtClean="0"/>
              <a:t>papeis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32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0</TotalTime>
  <Words>1627</Words>
  <Application>Microsoft Office PowerPoint</Application>
  <PresentationFormat>On-screen Show (4:3)</PresentationFormat>
  <Paragraphs>142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Batang</vt:lpstr>
      <vt:lpstr>Arial</vt:lpstr>
      <vt:lpstr>Calibri</vt:lpstr>
      <vt:lpstr>Symbol</vt:lpstr>
      <vt:lpstr>Times New Roman</vt:lpstr>
      <vt:lpstr>Wingdings</vt:lpstr>
      <vt:lpstr>Layers</vt:lpstr>
      <vt:lpstr>PowerPoint Presentation</vt:lpstr>
      <vt:lpstr>O que são políticas públicas baseadas em evidências?</vt:lpstr>
      <vt:lpstr>Exemplos da Austrália (mas talvez relevantes para o Brasil) </vt:lpstr>
      <vt:lpstr>O que é o MGMP?</vt:lpstr>
      <vt:lpstr>O qué é a relação entre o MGMP e políticas públicas baseadas em evidências?</vt:lpstr>
      <vt:lpstr>Principais Componentes de um MGMP</vt:lpstr>
      <vt:lpstr>PowerPoint Presentation</vt:lpstr>
      <vt:lpstr>PowerPoint Presentation</vt:lpstr>
      <vt:lpstr>Papeis e Responsabilidades</vt:lpstr>
      <vt:lpstr>PowerPoint Presentation</vt:lpstr>
      <vt:lpstr>PowerPoint Presentation</vt:lpstr>
      <vt:lpstr>Como chegar ao MGMP? </vt:lpstr>
      <vt:lpstr>Como chegar ao MGMP? - 2 </vt:lpstr>
      <vt:lpstr> </vt:lpstr>
      <vt:lpstr>Economia Política do orçamento </vt:lpstr>
      <vt:lpstr>Como conciliar o orçamento anual com o MGMP? </vt:lpstr>
      <vt:lpstr>Conclusões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cp:lastPrinted>2015-11-03T22:55:36Z</cp:lastPrinted>
  <dcterms:created xsi:type="dcterms:W3CDTF">2015-11-03T21:16:18Z</dcterms:created>
  <dcterms:modified xsi:type="dcterms:W3CDTF">2015-11-04T14:39:07Z</dcterms:modified>
</cp:coreProperties>
</file>