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301" r:id="rId4"/>
    <p:sldId id="302" r:id="rId5"/>
    <p:sldId id="303" r:id="rId6"/>
    <p:sldId id="300" r:id="rId7"/>
    <p:sldId id="299" r:id="rId8"/>
    <p:sldId id="266" r:id="rId9"/>
    <p:sldId id="269" r:id="rId10"/>
    <p:sldId id="284" r:id="rId11"/>
    <p:sldId id="291" r:id="rId12"/>
    <p:sldId id="270" r:id="rId13"/>
    <p:sldId id="293" r:id="rId14"/>
    <p:sldId id="294" r:id="rId15"/>
    <p:sldId id="271" r:id="rId16"/>
    <p:sldId id="292" r:id="rId17"/>
    <p:sldId id="275" r:id="rId18"/>
    <p:sldId id="274" r:id="rId19"/>
    <p:sldId id="282" r:id="rId2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Levantamento\Relat&#243;rio\Respostas%20das%20institui&#231;&#245;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BR"/>
  <c:chart>
    <c:title>
      <c:tx>
        <c:rich>
          <a:bodyPr/>
          <a:lstStyle/>
          <a:p>
            <a:pPr>
              <a:defRPr/>
            </a:pPr>
            <a:r>
              <a:rPr lang="en-US" sz="2000" dirty="0" err="1"/>
              <a:t>Distribuição</a:t>
            </a:r>
            <a:r>
              <a:rPr lang="en-US" sz="2000" dirty="0"/>
              <a:t> </a:t>
            </a:r>
            <a:r>
              <a:rPr lang="en-US" sz="2000" dirty="0" err="1"/>
              <a:t>por</a:t>
            </a:r>
            <a:r>
              <a:rPr lang="en-US" sz="2000" dirty="0"/>
              <a:t> </a:t>
            </a:r>
            <a:r>
              <a:rPr lang="en-US" sz="2000" dirty="0" err="1"/>
              <a:t>segmento</a:t>
            </a:r>
            <a:r>
              <a:rPr lang="en-US" sz="2000" dirty="0"/>
              <a:t> das </a:t>
            </a:r>
            <a:r>
              <a:rPr lang="en-US" sz="2000" dirty="0" err="1" smtClean="0"/>
              <a:t>organizações</a:t>
            </a:r>
            <a:r>
              <a:rPr lang="en-US" sz="2000" dirty="0" smtClean="0"/>
              <a:t> (n=333)</a:t>
            </a:r>
            <a:endParaRPr lang="en-US" sz="2000" dirty="0"/>
          </a:p>
        </c:rich>
      </c:tx>
      <c:layout/>
    </c:title>
    <c:view3D>
      <c:rotX val="30"/>
      <c:perspective val="30"/>
    </c:view3D>
    <c:plotArea>
      <c:layout>
        <c:manualLayout>
          <c:layoutTarget val="inner"/>
          <c:xMode val="edge"/>
          <c:yMode val="edge"/>
          <c:x val="7.0567817026178439E-2"/>
          <c:y val="0.28010435487674851"/>
          <c:w val="0.71566171010238677"/>
          <c:h val="0.71645913611937906"/>
        </c:manualLayout>
      </c:layout>
      <c:pie3DChart>
        <c:varyColors val="1"/>
        <c:ser>
          <c:idx val="0"/>
          <c:order val="0"/>
          <c:tx>
            <c:v>Distribuição por segmento das organizações a serem avaliadas</c:v>
          </c:tx>
          <c:dLbls>
            <c:txPr>
              <a:bodyPr/>
              <a:lstStyle/>
              <a:p>
                <a:pPr>
                  <a:defRPr sz="1800" baseline="0"/>
                </a:pPr>
                <a:endParaRPr lang="pt-BR"/>
              </a:p>
            </c:txPr>
            <c:dLblPos val="outEnd"/>
            <c:showVal val="1"/>
          </c:dLbls>
          <c:cat>
            <c:strRef>
              <c:f>'Amostra 2013'!$L$2:$L$7</c:f>
              <c:strCache>
                <c:ptCount val="6"/>
                <c:pt idx="0">
                  <c:v>EXE-Sipec</c:v>
                </c:pt>
                <c:pt idx="1">
                  <c:v>EXE-Dest</c:v>
                </c:pt>
                <c:pt idx="2">
                  <c:v>EXE-Mil</c:v>
                </c:pt>
                <c:pt idx="3">
                  <c:v>JUD</c:v>
                </c:pt>
                <c:pt idx="4">
                  <c:v>LEG</c:v>
                </c:pt>
                <c:pt idx="5">
                  <c:v>MPU</c:v>
                </c:pt>
              </c:strCache>
            </c:strRef>
          </c:cat>
          <c:val>
            <c:numRef>
              <c:f>'Amostra 2013'!$M$2:$M$7</c:f>
              <c:numCache>
                <c:formatCode>General</c:formatCode>
                <c:ptCount val="6"/>
                <c:pt idx="0">
                  <c:v>202</c:v>
                </c:pt>
                <c:pt idx="1">
                  <c:v>54</c:v>
                </c:pt>
                <c:pt idx="2">
                  <c:v>3</c:v>
                </c:pt>
                <c:pt idx="3">
                  <c:v>65</c:v>
                </c:pt>
                <c:pt idx="4">
                  <c:v>3</c:v>
                </c:pt>
                <c:pt idx="5">
                  <c:v>6</c:v>
                </c:pt>
              </c:numCache>
            </c:numRef>
          </c:val>
        </c:ser>
        <c:dLbls>
          <c:showPercent val="1"/>
        </c:dLbls>
      </c:pie3DChart>
    </c:plotArea>
    <c:legend>
      <c:legendPos val="r"/>
      <c:layout/>
      <c:txPr>
        <a:bodyPr/>
        <a:lstStyle/>
        <a:p>
          <a:pPr>
            <a:defRPr sz="1600" baseline="0"/>
          </a:pPr>
          <a:endParaRPr lang="pt-BR"/>
        </a:p>
      </c:txPr>
    </c:legend>
    <c:plotVisOnly val="1"/>
  </c:chart>
  <c:spPr>
    <a:ln w="0">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BB6E246-9FC8-4E8A-9B64-357DDBFF2742}" type="datetimeFigureOut">
              <a:rPr lang="pt-BR"/>
              <a:pPr>
                <a:defRPr/>
              </a:pPr>
              <a:t>13/08/2013</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CDC93E4-29FC-40D3-B17D-6EC797C2150C}" type="slidenum">
              <a:rPr lang="pt-BR"/>
              <a:pPr>
                <a:defRPr/>
              </a:pPr>
              <a:t>‹nº›</a:t>
            </a:fld>
            <a:endParaRPr lang="pt-B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123"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t-BR" dirty="0" smtClean="0"/>
          </a:p>
        </p:txBody>
      </p:sp>
      <p:sp>
        <p:nvSpPr>
          <p:cNvPr id="5124" name="Espaço Reservado para Número de Slid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D3CAA4-1655-4E17-A50B-D5724488FDA7}" type="slidenum">
              <a:rPr lang="pt-BR"/>
              <a:pPr fontAlgn="base">
                <a:spcBef>
                  <a:spcPct val="0"/>
                </a:spcBef>
                <a:spcAft>
                  <a:spcPct val="0"/>
                </a:spcAft>
              </a:pPr>
              <a:t>1</a:t>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1CE6D5AB-CFF4-414B-8790-083B7A9EF939}" type="datetimeFigureOut">
              <a:rPr lang="pt-BR"/>
              <a:pPr>
                <a:defRPr/>
              </a:pPr>
              <a:t>13/08/2013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A750AA54-3650-49BD-AA41-2C38541DFD83}" type="slidenum">
              <a:rPr lang="pt-BR"/>
              <a:pPr>
                <a:defRPr/>
              </a:pPr>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B7590D51-EC5A-4227-9EB8-D32C0D080C56}" type="datetimeFigureOut">
              <a:rPr lang="pt-BR"/>
              <a:pPr>
                <a:defRPr/>
              </a:pPr>
              <a:t>13/08/2013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ADDD454A-B7DB-41A6-B5DD-70E182DD27D9}" type="slidenum">
              <a:rPr lang="pt-BR"/>
              <a:pPr>
                <a:defRPr/>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39E26AE-69A8-465E-BDFC-2ECD1DA64773}" type="datetimeFigureOut">
              <a:rPr lang="pt-BR"/>
              <a:pPr>
                <a:defRPr/>
              </a:pPr>
              <a:t>13/08/2013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9B5E77E4-539E-44FE-AEAC-BA8829AE2B17}" type="slidenum">
              <a:rPr lang="pt-BR"/>
              <a:pPr>
                <a:defRPr/>
              </a:pPr>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CD45239-55D0-4310-862D-FA7EBFFB319D}" type="datetimeFigureOut">
              <a:rPr lang="pt-BR"/>
              <a:pPr>
                <a:defRPr/>
              </a:pPr>
              <a:t>13/08/2013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5AA99A01-8936-456F-9870-E1FB9000B466}" type="slidenum">
              <a:rPr lang="pt-BR"/>
              <a:pPr>
                <a:defRPr/>
              </a:pPr>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D8A28B9B-5825-4FA5-9C9B-6A55E98213C2}" type="datetimeFigureOut">
              <a:rPr lang="pt-BR"/>
              <a:pPr>
                <a:defRPr/>
              </a:pPr>
              <a:t>13/08/2013</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pPr>
              <a:defRPr/>
            </a:pPr>
            <a:fld id="{CB69CA0E-737C-4D17-AAE2-630831C98814}" type="slidenum">
              <a:rPr lang="pt-BR"/>
              <a:pPr>
                <a:defRPr/>
              </a:pPr>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0BF6ECE6-7BE7-4ABA-A7C9-71E35E70A45B}" type="datetimeFigureOut">
              <a:rPr lang="pt-BR"/>
              <a:pPr>
                <a:defRPr/>
              </a:pPr>
              <a:t>13/08/2013</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65C90010-6439-41D3-94B2-9E421952D18A}" type="slidenum">
              <a:rPr lang="pt-BR"/>
              <a:pPr>
                <a:defRPr/>
              </a:pPr>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F3F56010-31FC-466B-B6A9-FE6A85E28A5D}" type="datetimeFigureOut">
              <a:rPr lang="pt-BR"/>
              <a:pPr>
                <a:defRPr/>
              </a:pPr>
              <a:t>13/08/2013</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lvl1pPr>
          </a:lstStyle>
          <a:p>
            <a:pPr>
              <a:defRPr/>
            </a:pPr>
            <a:fld id="{E356CA46-C5CD-4FBF-8FD3-4D26F681C5CD}" type="slidenum">
              <a:rPr lang="pt-BR"/>
              <a:pPr>
                <a:defRPr/>
              </a:pPr>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127CD615-E80D-4A4A-A416-85334DDB8CB1}" type="datetimeFigureOut">
              <a:rPr lang="pt-BR"/>
              <a:pPr>
                <a:defRPr/>
              </a:pPr>
              <a:t>13/08/2013</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pPr>
              <a:defRPr/>
            </a:pPr>
            <a:fld id="{97CA7D4B-C707-44F1-867E-6FD4D00EDC45}" type="slidenum">
              <a:rPr lang="pt-BR"/>
              <a:pPr>
                <a:defRPr/>
              </a:pPr>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D5206349-F207-4AE8-962C-32CAAA813CC6}" type="datetimeFigureOut">
              <a:rPr lang="pt-BR"/>
              <a:pPr>
                <a:defRPr/>
              </a:pPr>
              <a:t>13/08/2013</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dirty="0"/>
          </a:p>
        </p:txBody>
      </p:sp>
      <p:sp>
        <p:nvSpPr>
          <p:cNvPr id="4" name="Espaço Reservado para Número de Slide 5"/>
          <p:cNvSpPr>
            <a:spLocks noGrp="1"/>
          </p:cNvSpPr>
          <p:nvPr>
            <p:ph type="sldNum" sz="quarter" idx="12"/>
          </p:nvPr>
        </p:nvSpPr>
        <p:spPr/>
        <p:txBody>
          <a:bodyPr/>
          <a:lstStyle>
            <a:lvl1pPr>
              <a:defRPr/>
            </a:lvl1pPr>
          </a:lstStyle>
          <a:p>
            <a:pPr>
              <a:defRPr/>
            </a:pPr>
            <a:fld id="{A0CB59D6-2A8A-4C55-A1FD-7EB086D4606C}" type="slidenum">
              <a:rPr lang="pt-BR"/>
              <a:pPr>
                <a:defRPr/>
              </a:pPr>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B002BC8A-CCEA-4A0E-823C-635F7461906E}" type="datetimeFigureOut">
              <a:rPr lang="pt-BR"/>
              <a:pPr>
                <a:defRPr/>
              </a:pPr>
              <a:t>13/08/2013</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59C4FB9B-C4A4-45F7-A06E-E8217F343D33}" type="slidenum">
              <a:rPr lang="pt-BR"/>
              <a:pPr>
                <a:defRPr/>
              </a:pPr>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790BDF36-ED7A-411F-949C-5195D5FB2809}" type="datetimeFigureOut">
              <a:rPr lang="pt-BR"/>
              <a:pPr>
                <a:defRPr/>
              </a:pPr>
              <a:t>13/08/2013</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pPr>
              <a:defRPr/>
            </a:pPr>
            <a:fld id="{E7DBEDA3-FDD5-40DF-9A86-BB6EF580E974}" type="slidenum">
              <a:rPr lang="pt-BR"/>
              <a:pPr>
                <a:defRPr/>
              </a:pPr>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228EB30-D9A1-4CC1-BD9F-736CA15C36B1}" type="datetimeFigureOut">
              <a:rPr lang="pt-BR"/>
              <a:pPr>
                <a:defRPr/>
              </a:pPr>
              <a:t>13/08/2013</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23607B8-332F-41DE-8E3D-E446A9060290}" type="slidenum">
              <a:rPr lang="pt-BR"/>
              <a:pPr>
                <a:defRPr/>
              </a:pPr>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alessandrogl@tcu.gov.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aixaDeTexto 3"/>
          <p:cNvSpPr txBox="1"/>
          <p:nvPr/>
        </p:nvSpPr>
        <p:spPr>
          <a:xfrm>
            <a:off x="1259632" y="3020759"/>
            <a:ext cx="7560840" cy="1508105"/>
          </a:xfrm>
          <a:prstGeom prst="rect">
            <a:avLst/>
          </a:prstGeom>
          <a:noFill/>
        </p:spPr>
        <p:txBody>
          <a:bodyPr wrap="square">
            <a:spAutoFit/>
          </a:bodyPr>
          <a:lstStyle/>
          <a:p>
            <a:pPr algn="ctr" fontAlgn="auto">
              <a:spcBef>
                <a:spcPts val="0"/>
              </a:spcBef>
              <a:spcAft>
                <a:spcPts val="0"/>
              </a:spcAft>
              <a:defRPr/>
            </a:pPr>
            <a:r>
              <a:rPr lang="pt-BR" sz="3200" b="1" dirty="0" smtClean="0">
                <a:solidFill>
                  <a:srgbClr val="002060"/>
                </a:solidFill>
                <a:latin typeface="+mj-lt"/>
              </a:rPr>
              <a:t>Levantamento de Governança de Pessoas</a:t>
            </a:r>
          </a:p>
          <a:p>
            <a:pPr algn="ctr" fontAlgn="auto">
              <a:spcBef>
                <a:spcPts val="0"/>
              </a:spcBef>
              <a:spcAft>
                <a:spcPts val="0"/>
              </a:spcAft>
              <a:defRPr/>
            </a:pPr>
            <a:endParaRPr lang="pt-BR" sz="3200" b="1" dirty="0" smtClean="0">
              <a:solidFill>
                <a:srgbClr val="002060"/>
              </a:solidFill>
              <a:latin typeface="+mj-lt"/>
            </a:endParaRPr>
          </a:p>
          <a:p>
            <a:pPr algn="ctr" fontAlgn="auto">
              <a:spcBef>
                <a:spcPts val="0"/>
              </a:spcBef>
              <a:spcAft>
                <a:spcPts val="0"/>
              </a:spcAft>
              <a:defRPr/>
            </a:pPr>
            <a:endParaRPr lang="pt-BR" sz="2800" b="1" dirty="0">
              <a:solidFill>
                <a:srgbClr val="002060"/>
              </a:solidFill>
              <a:latin typeface="+mj-lt"/>
            </a:endParaRPr>
          </a:p>
        </p:txBody>
      </p:sp>
      <p:sp>
        <p:nvSpPr>
          <p:cNvPr id="6" name="CaixaDeTexto 5"/>
          <p:cNvSpPr txBox="1"/>
          <p:nvPr/>
        </p:nvSpPr>
        <p:spPr>
          <a:xfrm>
            <a:off x="1547664" y="5397023"/>
            <a:ext cx="6553200" cy="369332"/>
          </a:xfrm>
          <a:prstGeom prst="rect">
            <a:avLst/>
          </a:prstGeom>
          <a:noFill/>
        </p:spPr>
        <p:txBody>
          <a:bodyPr>
            <a:spAutoFit/>
          </a:bodyPr>
          <a:lstStyle/>
          <a:p>
            <a:pPr algn="r" fontAlgn="auto">
              <a:spcBef>
                <a:spcPts val="0"/>
              </a:spcBef>
              <a:spcAft>
                <a:spcPts val="0"/>
              </a:spcAft>
              <a:defRPr/>
            </a:pPr>
            <a:r>
              <a:rPr lang="pt-BR" b="1" dirty="0" smtClean="0">
                <a:solidFill>
                  <a:srgbClr val="002060"/>
                </a:solidFill>
                <a:latin typeface="+mj-lt"/>
              </a:rPr>
              <a:t>Agosto de 2013</a:t>
            </a:r>
            <a:endParaRPr lang="pt-BR" b="1" dirty="0">
              <a:solidFill>
                <a:srgbClr val="002060"/>
              </a:solidFill>
              <a:latin typeface="+mj-lt"/>
            </a:endParaRPr>
          </a:p>
        </p:txBody>
      </p:sp>
      <p:sp>
        <p:nvSpPr>
          <p:cNvPr id="5" name="CaixaDeTexto 4"/>
          <p:cNvSpPr txBox="1"/>
          <p:nvPr/>
        </p:nvSpPr>
        <p:spPr>
          <a:xfrm>
            <a:off x="971600" y="1628800"/>
            <a:ext cx="7776864" cy="769441"/>
          </a:xfrm>
          <a:prstGeom prst="rect">
            <a:avLst/>
          </a:prstGeom>
          <a:noFill/>
        </p:spPr>
        <p:txBody>
          <a:bodyPr wrap="square">
            <a:spAutoFit/>
          </a:bodyPr>
          <a:lstStyle/>
          <a:p>
            <a:pPr algn="ctr" fontAlgn="auto">
              <a:spcBef>
                <a:spcPts val="0"/>
              </a:spcBef>
              <a:spcAft>
                <a:spcPts val="0"/>
              </a:spcAft>
              <a:defRPr/>
            </a:pPr>
            <a:r>
              <a:rPr lang="pt-BR" sz="2200" b="1" dirty="0" smtClean="0">
                <a:solidFill>
                  <a:srgbClr val="002060"/>
                </a:solidFill>
                <a:latin typeface="+mj-lt"/>
              </a:rPr>
              <a:t>Secretaria de Fiscalização de Pessoal – </a:t>
            </a:r>
            <a:r>
              <a:rPr lang="pt-BR" sz="2200" b="1" dirty="0" err="1" smtClean="0">
                <a:solidFill>
                  <a:srgbClr val="002060"/>
                </a:solidFill>
                <a:latin typeface="+mj-lt"/>
              </a:rPr>
              <a:t>Sefip</a:t>
            </a:r>
            <a:endParaRPr lang="pt-BR" sz="2200" b="1" dirty="0" smtClean="0">
              <a:solidFill>
                <a:srgbClr val="002060"/>
              </a:solidFill>
              <a:latin typeface="+mj-lt"/>
            </a:endParaRPr>
          </a:p>
          <a:p>
            <a:pPr algn="ctr" fontAlgn="auto">
              <a:spcBef>
                <a:spcPts val="0"/>
              </a:spcBef>
              <a:spcAft>
                <a:spcPts val="0"/>
              </a:spcAft>
              <a:defRPr/>
            </a:pPr>
            <a:r>
              <a:rPr lang="pt-BR" sz="2200" b="1" dirty="0" smtClean="0">
                <a:solidFill>
                  <a:srgbClr val="002060"/>
                </a:solidFill>
                <a:latin typeface="+mj-lt"/>
              </a:rPr>
              <a:t>Secretaria de Planejamento, Governança e Gestão – </a:t>
            </a:r>
            <a:r>
              <a:rPr lang="pt-BR" sz="2200" b="1" dirty="0" err="1" smtClean="0">
                <a:solidFill>
                  <a:srgbClr val="002060"/>
                </a:solidFill>
                <a:latin typeface="+mj-lt"/>
              </a:rPr>
              <a:t>Seplan</a:t>
            </a:r>
            <a:endParaRPr lang="pt-BR" sz="2200" b="1" dirty="0">
              <a:solidFill>
                <a:srgbClr val="002060"/>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p:cNvSpPr/>
          <p:nvPr/>
        </p:nvSpPr>
        <p:spPr>
          <a:xfrm>
            <a:off x="3540782" y="3045853"/>
            <a:ext cx="1728192" cy="1584176"/>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pt-BR" dirty="0" smtClean="0"/>
              <a:t>Questionário</a:t>
            </a:r>
          </a:p>
          <a:p>
            <a:pPr algn="ctr"/>
            <a:r>
              <a:rPr lang="pt-BR" dirty="0" smtClean="0"/>
              <a:t>Perfil </a:t>
            </a:r>
            <a:r>
              <a:rPr lang="pt-BR" dirty="0" err="1" smtClean="0"/>
              <a:t>GovPessoas</a:t>
            </a:r>
            <a:endParaRPr lang="pt-BR" dirty="0" smtClean="0"/>
          </a:p>
          <a:p>
            <a:pPr algn="ctr"/>
            <a:r>
              <a:rPr lang="pt-BR" dirty="0" smtClean="0"/>
              <a:t>2013</a:t>
            </a:r>
            <a:endParaRPr lang="pt-BR" dirty="0"/>
          </a:p>
        </p:txBody>
      </p:sp>
      <p:sp>
        <p:nvSpPr>
          <p:cNvPr id="3" name="Retângulo de cantos arredondados 2"/>
          <p:cNvSpPr/>
          <p:nvPr/>
        </p:nvSpPr>
        <p:spPr>
          <a:xfrm>
            <a:off x="753057" y="3477901"/>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err="1" smtClean="0"/>
              <a:t>GesPública</a:t>
            </a:r>
            <a:endParaRPr lang="pt-BR" dirty="0" smtClean="0"/>
          </a:p>
        </p:txBody>
      </p:sp>
      <p:sp>
        <p:nvSpPr>
          <p:cNvPr id="4" name="Retângulo de cantos arredondados 3"/>
          <p:cNvSpPr/>
          <p:nvPr/>
        </p:nvSpPr>
        <p:spPr>
          <a:xfrm>
            <a:off x="6925158" y="3477901"/>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HCAAF</a:t>
            </a:r>
            <a:endParaRPr lang="pt-BR" dirty="0"/>
          </a:p>
        </p:txBody>
      </p:sp>
      <p:sp>
        <p:nvSpPr>
          <p:cNvPr id="5" name="Retângulo de cantos arredondados 4"/>
          <p:cNvSpPr/>
          <p:nvPr/>
        </p:nvSpPr>
        <p:spPr>
          <a:xfrm>
            <a:off x="5989054" y="1461677"/>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IFAC</a:t>
            </a:r>
            <a:endParaRPr lang="pt-BR" dirty="0"/>
          </a:p>
        </p:txBody>
      </p:sp>
      <p:sp>
        <p:nvSpPr>
          <p:cNvPr id="6" name="Retângulo de cantos arredondados 5"/>
          <p:cNvSpPr/>
          <p:nvPr/>
        </p:nvSpPr>
        <p:spPr>
          <a:xfrm>
            <a:off x="1524558" y="5422117"/>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IBGC</a:t>
            </a:r>
          </a:p>
        </p:txBody>
      </p:sp>
      <p:sp>
        <p:nvSpPr>
          <p:cNvPr id="7" name="Retângulo de cantos arredondados 6"/>
          <p:cNvSpPr/>
          <p:nvPr/>
        </p:nvSpPr>
        <p:spPr>
          <a:xfrm>
            <a:off x="1524558" y="1461677"/>
            <a:ext cx="144016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Princípios da APF</a:t>
            </a:r>
          </a:p>
        </p:txBody>
      </p:sp>
      <p:sp>
        <p:nvSpPr>
          <p:cNvPr id="8" name="Retângulo de cantos arredondados 7"/>
          <p:cNvSpPr/>
          <p:nvPr/>
        </p:nvSpPr>
        <p:spPr>
          <a:xfrm>
            <a:off x="5989214" y="5422117"/>
            <a:ext cx="144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Perfil </a:t>
            </a:r>
            <a:r>
              <a:rPr lang="pt-BR" dirty="0" err="1" smtClean="0"/>
              <a:t>GovTI</a:t>
            </a:r>
            <a:endParaRPr lang="pt-BR" dirty="0"/>
          </a:p>
        </p:txBody>
      </p:sp>
      <p:cxnSp>
        <p:nvCxnSpPr>
          <p:cNvPr id="10" name="Conector em curva 9"/>
          <p:cNvCxnSpPr>
            <a:stCxn id="7" idx="3"/>
            <a:endCxn id="2" idx="0"/>
          </p:cNvCxnSpPr>
          <p:nvPr/>
        </p:nvCxnSpPr>
        <p:spPr>
          <a:xfrm>
            <a:off x="2964718" y="1821717"/>
            <a:ext cx="1440160" cy="1224136"/>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ector em curva 11"/>
          <p:cNvCxnSpPr>
            <a:stCxn id="5" idx="1"/>
            <a:endCxn id="2" idx="0"/>
          </p:cNvCxnSpPr>
          <p:nvPr/>
        </p:nvCxnSpPr>
        <p:spPr>
          <a:xfrm rot="10800000" flipV="1">
            <a:off x="4404878" y="1821717"/>
            <a:ext cx="1584176" cy="1224136"/>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ector em curva 13"/>
          <p:cNvCxnSpPr>
            <a:stCxn id="3" idx="3"/>
            <a:endCxn id="2" idx="2"/>
          </p:cNvCxnSpPr>
          <p:nvPr/>
        </p:nvCxnSpPr>
        <p:spPr>
          <a:xfrm>
            <a:off x="2193217" y="3837941"/>
            <a:ext cx="1347565" cy="127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ector em curva 15"/>
          <p:cNvCxnSpPr>
            <a:stCxn id="4" idx="1"/>
            <a:endCxn id="2" idx="6"/>
          </p:cNvCxnSpPr>
          <p:nvPr/>
        </p:nvCxnSpPr>
        <p:spPr>
          <a:xfrm rot="10800000">
            <a:off x="5268974" y="3837941"/>
            <a:ext cx="1656184" cy="127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ector em curva 17"/>
          <p:cNvCxnSpPr>
            <a:stCxn id="6" idx="3"/>
            <a:endCxn id="2" idx="4"/>
          </p:cNvCxnSpPr>
          <p:nvPr/>
        </p:nvCxnSpPr>
        <p:spPr>
          <a:xfrm flipV="1">
            <a:off x="2964718" y="4630029"/>
            <a:ext cx="1440160" cy="115212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ector em curva 19"/>
          <p:cNvCxnSpPr>
            <a:stCxn id="8" idx="1"/>
            <a:endCxn id="2" idx="4"/>
          </p:cNvCxnSpPr>
          <p:nvPr/>
        </p:nvCxnSpPr>
        <p:spPr>
          <a:xfrm rot="10800000">
            <a:off x="4404878" y="4630029"/>
            <a:ext cx="1584336" cy="1152088"/>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3"/>
          <p:cNvSpPr>
            <a:spLocks noGrp="1"/>
          </p:cNvSpPr>
          <p:nvPr>
            <p:ph type="sldNum" sz="quarter" idx="12"/>
          </p:nvPr>
        </p:nvSpPr>
        <p:spPr>
          <a:xfrm>
            <a:off x="457200" y="6356350"/>
            <a:ext cx="2133600" cy="365125"/>
          </a:xfrm>
        </p:spPr>
        <p:txBody>
          <a:bodyPr/>
          <a:lstStyle/>
          <a:p>
            <a:pPr algn="l">
              <a:defRPr/>
            </a:pPr>
            <a:fld id="{BDA97F86-C264-4049-8F52-FBF02F1ED3C2}" type="slidenum">
              <a:rPr lang="en-US" smtClean="0"/>
              <a:pPr algn="l">
                <a:defRPr/>
              </a:pPr>
              <a:t>10</a:t>
            </a:fld>
            <a:endParaRPr lang="en-US" dirty="0"/>
          </a:p>
        </p:txBody>
      </p:sp>
      <p:sp>
        <p:nvSpPr>
          <p:cNvPr id="19" name="Título 1"/>
          <p:cNvSpPr txBox="1">
            <a:spLocks/>
          </p:cNvSpPr>
          <p:nvPr/>
        </p:nvSpPr>
        <p:spPr>
          <a:xfrm>
            <a:off x="457200" y="116632"/>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pt-BR" sz="3600" b="1" i="0" u="none" strike="noStrike" kern="1200" cap="none" spc="0" normalizeH="0" baseline="0" noProof="0" dirty="0" smtClean="0">
                <a:ln>
                  <a:noFill/>
                </a:ln>
                <a:solidFill>
                  <a:srgbClr val="002060"/>
                </a:solidFill>
                <a:effectLst/>
                <a:uLnTx/>
                <a:uFillTx/>
                <a:latin typeface="+mj-lt"/>
                <a:ea typeface="+mj-ea"/>
                <a:cs typeface="+mj-cs"/>
              </a:rPr>
              <a:t>Metodologia</a:t>
            </a:r>
          </a:p>
        </p:txBody>
      </p:sp>
      <p:sp>
        <p:nvSpPr>
          <p:cNvPr id="21" name="Subtítulo 2"/>
          <p:cNvSpPr txBox="1">
            <a:spLocks/>
          </p:cNvSpPr>
          <p:nvPr/>
        </p:nvSpPr>
        <p:spPr>
          <a:xfrm>
            <a:off x="899592" y="764704"/>
            <a:ext cx="7632848" cy="4392488"/>
          </a:xfrm>
          <a:prstGeom prst="rect">
            <a:avLst/>
          </a:prstGeom>
        </p:spPr>
        <p:txBody>
          <a:bodyPr vert="horz" lIns="91440" tIns="45720" rIns="91440" bIns="45720" rtlCol="0">
            <a:normAutofit/>
          </a:bodyPr>
          <a:lstStyle/>
          <a:p>
            <a:pPr marL="514350" lvl="0" indent="-514350" fontAlgn="auto">
              <a:spcBef>
                <a:spcPct val="20000"/>
              </a:spcBef>
              <a:spcAft>
                <a:spcPts val="0"/>
              </a:spcAft>
              <a:buFont typeface="+mj-lt"/>
              <a:buAutoNum type="arabicParenR"/>
              <a:defRPr/>
            </a:pPr>
            <a:r>
              <a:rPr lang="pt-BR" sz="2600" noProof="0" dirty="0" smtClean="0">
                <a:latin typeface="+mn-lt"/>
              </a:rPr>
              <a:t>Elaboração do instrumento de auto-avaliação</a:t>
            </a:r>
            <a:endParaRPr kumimoji="0" lang="pt-BR" sz="2600" b="0" i="0" u="none" strike="noStrike" kern="1200" cap="none" spc="0" normalizeH="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extLst>
      <p:ext uri="{BB962C8B-B14F-4D97-AF65-F5344CB8AC3E}">
        <p14:creationId xmlns="" xmlns:p14="http://schemas.microsoft.com/office/powerpoint/2010/main" val="191745574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899592" y="1556792"/>
            <a:ext cx="7632848" cy="43924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40962" name="Picture 2"/>
          <p:cNvPicPr>
            <a:picLocks noChangeArrowheads="1"/>
          </p:cNvPicPr>
          <p:nvPr/>
        </p:nvPicPr>
        <p:blipFill>
          <a:blip r:embed="rId2" cstate="print"/>
          <a:srcRect b="-208"/>
          <a:stretch>
            <a:fillRect/>
          </a:stretch>
        </p:blipFill>
        <p:spPr bwMode="auto">
          <a:xfrm>
            <a:off x="0" y="188640"/>
            <a:ext cx="9144000" cy="6192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179512" y="548680"/>
            <a:ext cx="8352928" cy="5400600"/>
          </a:xfrm>
          <a:prstGeom prst="rect">
            <a:avLst/>
          </a:prstGeom>
        </p:spPr>
        <p:txBody>
          <a:bodyPr vert="horz" lIns="91440" tIns="45720" rIns="91440" bIns="45720" rtlCol="0">
            <a:normAutofit lnSpcReduction="10000"/>
          </a:bodyPr>
          <a:lstStyle/>
          <a:p>
            <a:pPr marL="514350" lvl="0" indent="-514350" fontAlgn="auto">
              <a:spcBef>
                <a:spcPct val="20000"/>
              </a:spcBef>
              <a:spcAft>
                <a:spcPts val="0"/>
              </a:spcAft>
              <a:buFont typeface="+mj-lt"/>
              <a:buAutoNum type="alphaUcPeriod"/>
              <a:defRPr/>
            </a:pPr>
            <a:r>
              <a:rPr lang="pt-BR" sz="2600" b="1" dirty="0" smtClean="0">
                <a:latin typeface="+mn-lt"/>
              </a:rPr>
              <a:t>Liderança da alta administração</a:t>
            </a:r>
            <a:r>
              <a:rPr lang="pt-BR" sz="2600" dirty="0" smtClean="0">
                <a:latin typeface="+mn-lt"/>
              </a:rPr>
              <a:t> – capacidade da alta administração em assumir a responsabilidade pela avaliação e estabelecimento de políticas de governança e gestão de pessoas, assim como pela adoção de mecanismos de direção e monitoramento.</a:t>
            </a:r>
          </a:p>
          <a:p>
            <a:pPr marL="514350" lvl="0" indent="-514350" fontAlgn="auto">
              <a:spcBef>
                <a:spcPct val="20000"/>
              </a:spcBef>
              <a:spcAft>
                <a:spcPts val="0"/>
              </a:spcAft>
              <a:buFont typeface="+mj-lt"/>
              <a:buAutoNum type="alphaUcPeriod"/>
              <a:defRPr/>
            </a:pPr>
            <a:r>
              <a:rPr lang="pt-BR" sz="2600" b="1" dirty="0" smtClean="0">
                <a:latin typeface="+mn-lt"/>
              </a:rPr>
              <a:t>Alinhamento estratégico </a:t>
            </a:r>
            <a:r>
              <a:rPr lang="pt-BR" sz="2600" dirty="0" smtClean="0">
                <a:latin typeface="+mn-lt"/>
              </a:rPr>
              <a:t>–</a:t>
            </a:r>
            <a:r>
              <a:rPr lang="pt-BR" sz="2600" b="1" dirty="0" smtClean="0">
                <a:latin typeface="+mn-lt"/>
              </a:rPr>
              <a:t> </a:t>
            </a:r>
            <a:r>
              <a:rPr lang="pt-BR" sz="2600" dirty="0" smtClean="0">
                <a:latin typeface="+mn-lt"/>
              </a:rPr>
              <a:t>capacidade de alinhamento dos programas e práticas de gestão de pessoas com a missão, os objetivos e as metas organizacionais.</a:t>
            </a:r>
          </a:p>
          <a:p>
            <a:pPr marL="514350" lvl="0" indent="-514350" fontAlgn="auto">
              <a:spcBef>
                <a:spcPct val="20000"/>
              </a:spcBef>
              <a:spcAft>
                <a:spcPts val="0"/>
              </a:spcAft>
              <a:buFont typeface="+mj-lt"/>
              <a:buAutoNum type="alphaUcPeriod"/>
              <a:defRPr/>
            </a:pPr>
            <a:r>
              <a:rPr lang="pt-BR" sz="2600" b="1" dirty="0" smtClean="0">
                <a:latin typeface="+mn-lt"/>
              </a:rPr>
              <a:t>Gestão da liderança e do conhecimento</a:t>
            </a:r>
            <a:r>
              <a:rPr lang="pt-BR" sz="2600" dirty="0" smtClean="0">
                <a:latin typeface="+mn-lt"/>
              </a:rPr>
              <a:t> – capacidade da organização de garantir a continuidade da liderança, por meio da identificação e tratamento de potenciais lacunas, bem como da implementação de programas que capturam o conhecimento organizacional e promovem a aprendizagem.</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179512" y="548680"/>
            <a:ext cx="8352928" cy="5400600"/>
          </a:xfrm>
          <a:prstGeom prst="rect">
            <a:avLst/>
          </a:prstGeom>
        </p:spPr>
        <p:txBody>
          <a:bodyPr vert="horz" lIns="91440" tIns="45720" rIns="91440" bIns="45720" rtlCol="0">
            <a:normAutofit fontScale="92500" lnSpcReduction="20000"/>
          </a:bodyPr>
          <a:lstStyle/>
          <a:p>
            <a:pPr marL="514350" lvl="0" indent="-514350" fontAlgn="auto">
              <a:spcBef>
                <a:spcPct val="20000"/>
              </a:spcBef>
              <a:spcAft>
                <a:spcPts val="0"/>
              </a:spcAft>
              <a:buFont typeface="+mj-lt"/>
              <a:buAutoNum type="alphaUcPeriod" startAt="4"/>
              <a:defRPr/>
            </a:pPr>
            <a:r>
              <a:rPr lang="pt-BR" sz="2600" b="1" dirty="0" smtClean="0">
                <a:latin typeface="+mn-lt"/>
              </a:rPr>
              <a:t>Cultura orientada para resultados </a:t>
            </a:r>
            <a:r>
              <a:rPr lang="pt-BR" sz="2600" dirty="0" smtClean="0">
                <a:latin typeface="+mn-lt"/>
              </a:rPr>
              <a:t>– capacidade da organização de manter uma força de trabalho de alta performance, por meio da utilização de sistemas de gestão do desempenho que, efetivamente, diferenciem altos de baixos níveis de desempenho, vinculando-o às metas e resultados planejados.</a:t>
            </a:r>
          </a:p>
          <a:p>
            <a:pPr marL="514350" lvl="0" indent="-514350" fontAlgn="auto">
              <a:spcBef>
                <a:spcPct val="20000"/>
              </a:spcBef>
              <a:spcAft>
                <a:spcPts val="0"/>
              </a:spcAft>
              <a:buFont typeface="+mj-lt"/>
              <a:buAutoNum type="alphaUcPeriod" startAt="4"/>
              <a:defRPr/>
            </a:pPr>
            <a:r>
              <a:rPr lang="pt-BR" sz="2600" b="1" dirty="0" smtClean="0">
                <a:latin typeface="+mn-lt"/>
              </a:rPr>
              <a:t>Gestão de talentos </a:t>
            </a:r>
            <a:r>
              <a:rPr lang="pt-BR" sz="2600" dirty="0" smtClean="0">
                <a:latin typeface="+mn-lt"/>
              </a:rPr>
              <a:t>– capacidade da organização de reduzir lacunas de competência, por meio da utilização de programas para atrair, desenvolver e reter profissionais com as competências desejadas.</a:t>
            </a:r>
          </a:p>
          <a:p>
            <a:pPr marL="514350" lvl="0" indent="-514350" fontAlgn="auto">
              <a:spcBef>
                <a:spcPct val="20000"/>
              </a:spcBef>
              <a:spcAft>
                <a:spcPts val="0"/>
              </a:spcAft>
              <a:buFont typeface="+mj-lt"/>
              <a:buAutoNum type="alphaUcPeriod" startAt="4"/>
              <a:defRPr/>
            </a:pPr>
            <a:r>
              <a:rPr lang="pt-BR" sz="2600" b="1" dirty="0" smtClean="0">
                <a:latin typeface="+mn-lt"/>
              </a:rPr>
              <a:t>Controle da concessão de direitos e vantagens </a:t>
            </a:r>
            <a:r>
              <a:rPr lang="pt-BR" sz="2600" dirty="0" smtClean="0">
                <a:latin typeface="+mn-lt"/>
              </a:rPr>
              <a:t>– capacidade da organização de assegurar o cumprimento do princípio da legalidade, de forma que os direitos e vantagens concedidos por ela estejam em conformidade com a legislação, a jurisprudência e as orientações normativas relativas à gestão de pessoas.</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179512" y="1412776"/>
            <a:ext cx="8352928" cy="3240360"/>
          </a:xfrm>
          <a:prstGeom prst="rect">
            <a:avLst/>
          </a:prstGeom>
        </p:spPr>
        <p:txBody>
          <a:bodyPr vert="horz" lIns="91440" tIns="45720" rIns="91440" bIns="45720" rtlCol="0">
            <a:normAutofit/>
          </a:bodyPr>
          <a:lstStyle/>
          <a:p>
            <a:pPr marL="514350" lvl="0" indent="-514350" fontAlgn="auto">
              <a:spcBef>
                <a:spcPct val="20000"/>
              </a:spcBef>
              <a:spcAft>
                <a:spcPts val="0"/>
              </a:spcAft>
              <a:buFont typeface="+mj-lt"/>
              <a:buAutoNum type="alphaUcPeriod" startAt="7"/>
              <a:defRPr/>
            </a:pPr>
            <a:r>
              <a:rPr lang="pt-BR" sz="2600" b="1" dirty="0" err="1" smtClean="0">
                <a:latin typeface="+mn-lt"/>
              </a:rPr>
              <a:t>Accountability</a:t>
            </a:r>
            <a:r>
              <a:rPr lang="pt-BR" sz="2600" b="1" dirty="0" smtClean="0">
                <a:latin typeface="+mn-lt"/>
              </a:rPr>
              <a:t> </a:t>
            </a:r>
            <a:r>
              <a:rPr lang="pt-BR" sz="2600" dirty="0" smtClean="0">
                <a:latin typeface="+mn-lt"/>
              </a:rPr>
              <a:t>– capacidade da organização de aperfeiçoar o desempenho da gestão de pessoas, por meio da avaliação dos resultados obtidos e da identificação de oportunidades de melhoria.</a:t>
            </a:r>
          </a:p>
          <a:p>
            <a:pPr marL="514350" lvl="0" indent="-514350" fontAlgn="auto">
              <a:spcBef>
                <a:spcPct val="20000"/>
              </a:spcBef>
              <a:spcAft>
                <a:spcPts val="0"/>
              </a:spcAft>
              <a:buFont typeface="+mj-lt"/>
              <a:buAutoNum type="alphaUcPeriod" startAt="7"/>
              <a:defRPr/>
            </a:pPr>
            <a:r>
              <a:rPr lang="pt-BR" sz="2600" b="1" dirty="0" smtClean="0">
                <a:latin typeface="+mn-lt"/>
              </a:rPr>
              <a:t>Perfil da força de trabalho e das despesas de pessoal </a:t>
            </a:r>
            <a:r>
              <a:rPr lang="pt-BR" sz="2600" dirty="0" smtClean="0">
                <a:latin typeface="+mn-lt"/>
              </a:rPr>
              <a:t>–caracterização do perfil da organização respondente e mapeamento de riscos pelo TCU.</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899592" y="1556792"/>
            <a:ext cx="7632848" cy="43924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graphicFrame>
        <p:nvGraphicFramePr>
          <p:cNvPr id="5" name="Tabela 4"/>
          <p:cNvGraphicFramePr>
            <a:graphicFrameLocks noGrp="1"/>
          </p:cNvGraphicFramePr>
          <p:nvPr/>
        </p:nvGraphicFramePr>
        <p:xfrm>
          <a:off x="72009" y="332656"/>
          <a:ext cx="8964487" cy="5702260"/>
        </p:xfrm>
        <a:graphic>
          <a:graphicData uri="http://schemas.openxmlformats.org/drawingml/2006/table">
            <a:tbl>
              <a:tblPr/>
              <a:tblGrid>
                <a:gridCol w="4087594"/>
                <a:gridCol w="3994961"/>
                <a:gridCol w="881932"/>
              </a:tblGrid>
              <a:tr h="474052">
                <a:tc gridSpan="2">
                  <a:txBody>
                    <a:bodyPr/>
                    <a:lstStyle/>
                    <a:p>
                      <a:pPr algn="ctr">
                        <a:spcAft>
                          <a:spcPts val="0"/>
                        </a:spcAft>
                      </a:pPr>
                      <a:r>
                        <a:rPr lang="pt-BR" sz="2000" b="1" dirty="0">
                          <a:solidFill>
                            <a:srgbClr val="000000"/>
                          </a:solidFill>
                          <a:latin typeface="Calibri"/>
                          <a:ea typeface="Times New Roman"/>
                          <a:cs typeface="Times New Roman"/>
                        </a:rPr>
                        <a:t>Estrutura do questionário</a:t>
                      </a:r>
                      <a:endParaRPr lang="pt-BR" sz="20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pt-BR"/>
                    </a:p>
                  </a:txBody>
                  <a:tcPr/>
                </a:tc>
                <a:tc>
                  <a:txBody>
                    <a:bodyPr/>
                    <a:lstStyle/>
                    <a:p>
                      <a:pPr algn="ctr">
                        <a:spcAft>
                          <a:spcPts val="0"/>
                        </a:spcAft>
                      </a:pPr>
                      <a:r>
                        <a:rPr lang="pt-BR" sz="1600" b="1" dirty="0" smtClean="0">
                          <a:solidFill>
                            <a:srgbClr val="000000"/>
                          </a:solidFill>
                          <a:latin typeface="Calibri"/>
                          <a:ea typeface="Times New Roman"/>
                          <a:cs typeface="Times New Roman"/>
                        </a:rPr>
                        <a:t>Questões (101)</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296283">
                <a:tc gridSpan="2">
                  <a:txBody>
                    <a:bodyPr/>
                    <a:lstStyle/>
                    <a:p>
                      <a:pPr>
                        <a:spcAft>
                          <a:spcPts val="0"/>
                        </a:spcAft>
                      </a:pPr>
                      <a:r>
                        <a:rPr lang="pt-BR" sz="1600">
                          <a:solidFill>
                            <a:srgbClr val="000000"/>
                          </a:solidFill>
                          <a:latin typeface="Calibri"/>
                          <a:ea typeface="Times New Roman"/>
                          <a:cs typeface="Times New Roman"/>
                        </a:rPr>
                        <a:t>Parte A - Liderança da alta administração</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spcAft>
                          <a:spcPts val="0"/>
                        </a:spcAft>
                      </a:pPr>
                      <a:r>
                        <a:rPr lang="pt-BR" sz="1600" dirty="0">
                          <a:solidFill>
                            <a:srgbClr val="000000"/>
                          </a:solidFill>
                          <a:latin typeface="Calibri"/>
                          <a:ea typeface="Times New Roman"/>
                          <a:cs typeface="Times New Roman"/>
                        </a:rPr>
                        <a:t>21</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rowSpan="4">
                  <a:txBody>
                    <a:bodyPr/>
                    <a:lstStyle/>
                    <a:p>
                      <a:pPr>
                        <a:spcAft>
                          <a:spcPts val="0"/>
                        </a:spcAft>
                      </a:pPr>
                      <a:r>
                        <a:rPr lang="pt-BR" sz="1600" dirty="0">
                          <a:solidFill>
                            <a:srgbClr val="000000"/>
                          </a:solidFill>
                          <a:latin typeface="Calibri"/>
                          <a:ea typeface="Times New Roman"/>
                          <a:cs typeface="Times New Roman"/>
                        </a:rPr>
                        <a:t>Parte B - Alinhamento estratégico</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400">
                          <a:solidFill>
                            <a:srgbClr val="000000"/>
                          </a:solidFill>
                          <a:latin typeface="Calibri"/>
                          <a:ea typeface="Times New Roman"/>
                          <a:cs typeface="Times New Roman"/>
                        </a:rPr>
                        <a:t>Planejamento organizacional</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2</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Planejamento da gestão de pessoas</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4</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Planejamento da força de trabalho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5</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52">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Unidade de Gestão de Pessoas como parceira estratégica</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6</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rowSpan="4">
                  <a:txBody>
                    <a:bodyPr/>
                    <a:lstStyle/>
                    <a:p>
                      <a:pPr>
                        <a:spcAft>
                          <a:spcPts val="0"/>
                        </a:spcAft>
                      </a:pPr>
                      <a:r>
                        <a:rPr lang="pt-BR" sz="1600">
                          <a:solidFill>
                            <a:srgbClr val="000000"/>
                          </a:solidFill>
                          <a:latin typeface="Calibri"/>
                          <a:ea typeface="Times New Roman"/>
                          <a:cs typeface="Times New Roman"/>
                        </a:rPr>
                        <a:t>Parte C - Gestão da liderança e do conhecimento</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400">
                          <a:solidFill>
                            <a:srgbClr val="000000"/>
                          </a:solidFill>
                          <a:latin typeface="Calibri"/>
                          <a:ea typeface="Times New Roman"/>
                          <a:cs typeface="Times New Roman"/>
                        </a:rPr>
                        <a:t>Gestão da liderança e processo sucessório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3</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Integridade e comprometimento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3</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Aprendizagem contínua</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3</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Gestão do conhecimento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2</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rowSpan="3">
                  <a:txBody>
                    <a:bodyPr/>
                    <a:lstStyle/>
                    <a:p>
                      <a:pPr>
                        <a:spcAft>
                          <a:spcPts val="0"/>
                        </a:spcAft>
                      </a:pPr>
                      <a:r>
                        <a:rPr lang="pt-BR" sz="1600">
                          <a:solidFill>
                            <a:srgbClr val="000000"/>
                          </a:solidFill>
                          <a:latin typeface="Calibri"/>
                          <a:ea typeface="Times New Roman"/>
                          <a:cs typeface="Times New Roman"/>
                        </a:rPr>
                        <a:t>Parte D - Cultura orientada para resultados</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400">
                          <a:solidFill>
                            <a:srgbClr val="000000"/>
                          </a:solidFill>
                          <a:latin typeface="Calibri"/>
                          <a:ea typeface="Times New Roman"/>
                          <a:cs typeface="Times New Roman"/>
                        </a:rPr>
                        <a:t>Comunicação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5</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Avaliação de desempenho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14</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a:solidFill>
                            <a:srgbClr val="000000"/>
                          </a:solidFill>
                          <a:latin typeface="Calibri"/>
                          <a:ea typeface="Times New Roman"/>
                          <a:cs typeface="Times New Roman"/>
                        </a:rPr>
                        <a:t>Reconhecimento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2</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rowSpan="2">
                  <a:txBody>
                    <a:bodyPr/>
                    <a:lstStyle/>
                    <a:p>
                      <a:pPr>
                        <a:spcAft>
                          <a:spcPts val="0"/>
                        </a:spcAft>
                      </a:pPr>
                      <a:r>
                        <a:rPr lang="pt-BR" sz="1600">
                          <a:solidFill>
                            <a:srgbClr val="000000"/>
                          </a:solidFill>
                          <a:latin typeface="Calibri"/>
                          <a:ea typeface="Times New Roman"/>
                          <a:cs typeface="Times New Roman"/>
                        </a:rPr>
                        <a:t>Parte E - Gestão de talentos</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pt-BR" sz="1400">
                          <a:solidFill>
                            <a:srgbClr val="000000"/>
                          </a:solidFill>
                          <a:latin typeface="Calibri"/>
                          <a:ea typeface="Times New Roman"/>
                          <a:cs typeface="Times New Roman"/>
                        </a:rPr>
                        <a:t>Recrutamento, seleção e integração</a:t>
                      </a:r>
                      <a:endParaRPr lang="pt-BR" sz="14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4</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vMerge="1">
                  <a:txBody>
                    <a:bodyPr/>
                    <a:lstStyle/>
                    <a:p>
                      <a:endParaRPr lang="pt-BR"/>
                    </a:p>
                  </a:txBody>
                  <a:tcPr/>
                </a:tc>
                <a:tc>
                  <a:txBody>
                    <a:bodyPr/>
                    <a:lstStyle/>
                    <a:p>
                      <a:pPr>
                        <a:spcAft>
                          <a:spcPts val="0"/>
                        </a:spcAft>
                      </a:pPr>
                      <a:r>
                        <a:rPr lang="pt-BR" sz="1400" dirty="0">
                          <a:solidFill>
                            <a:srgbClr val="000000"/>
                          </a:solidFill>
                          <a:latin typeface="Calibri"/>
                          <a:ea typeface="Times New Roman"/>
                          <a:cs typeface="Times New Roman"/>
                        </a:rPr>
                        <a:t>Retenção</a:t>
                      </a:r>
                      <a:endParaRPr lang="pt-BR" sz="14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600" dirty="0">
                          <a:solidFill>
                            <a:srgbClr val="000000"/>
                          </a:solidFill>
                          <a:latin typeface="Calibri"/>
                          <a:ea typeface="Times New Roman"/>
                          <a:cs typeface="Times New Roman"/>
                        </a:rPr>
                        <a:t>4</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gridSpan="2">
                  <a:txBody>
                    <a:bodyPr/>
                    <a:lstStyle/>
                    <a:p>
                      <a:pPr>
                        <a:spcAft>
                          <a:spcPts val="0"/>
                        </a:spcAft>
                      </a:pPr>
                      <a:r>
                        <a:rPr lang="pt-BR" sz="1600">
                          <a:solidFill>
                            <a:srgbClr val="000000"/>
                          </a:solidFill>
                          <a:latin typeface="Calibri"/>
                          <a:ea typeface="Times New Roman"/>
                          <a:cs typeface="Times New Roman"/>
                        </a:rPr>
                        <a:t>Parte F - Controle da concessão de direitos e vantagens</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spcAft>
                          <a:spcPts val="0"/>
                        </a:spcAft>
                      </a:pPr>
                      <a:r>
                        <a:rPr lang="pt-BR" sz="1600" dirty="0">
                          <a:solidFill>
                            <a:srgbClr val="000000"/>
                          </a:solidFill>
                          <a:latin typeface="Calibri"/>
                          <a:ea typeface="Times New Roman"/>
                          <a:cs typeface="Times New Roman"/>
                        </a:rPr>
                        <a:t>5</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gridSpan="2">
                  <a:txBody>
                    <a:bodyPr/>
                    <a:lstStyle/>
                    <a:p>
                      <a:pPr>
                        <a:spcAft>
                          <a:spcPts val="0"/>
                        </a:spcAft>
                      </a:pPr>
                      <a:r>
                        <a:rPr lang="pt-BR" sz="1600">
                          <a:solidFill>
                            <a:srgbClr val="000000"/>
                          </a:solidFill>
                          <a:latin typeface="Calibri"/>
                          <a:ea typeface="Times New Roman"/>
                          <a:cs typeface="Times New Roman"/>
                        </a:rPr>
                        <a:t>Parte G - Resultados e prestação de contas (</a:t>
                      </a:r>
                      <a:r>
                        <a:rPr lang="pt-BR" sz="1600" i="1">
                          <a:solidFill>
                            <a:srgbClr val="000000"/>
                          </a:solidFill>
                          <a:latin typeface="Calibri"/>
                          <a:ea typeface="Times New Roman"/>
                          <a:cs typeface="Times New Roman"/>
                        </a:rPr>
                        <a:t>Accountability</a:t>
                      </a:r>
                      <a:r>
                        <a:rPr lang="pt-BR" sz="1600">
                          <a:solidFill>
                            <a:srgbClr val="000000"/>
                          </a:solidFill>
                          <a:latin typeface="Calibri"/>
                          <a:ea typeface="Times New Roman"/>
                          <a:cs typeface="Times New Roman"/>
                        </a:rPr>
                        <a:t>)</a:t>
                      </a:r>
                      <a:endParaRPr lang="pt-BR" sz="160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spcAft>
                          <a:spcPts val="0"/>
                        </a:spcAft>
                      </a:pPr>
                      <a:r>
                        <a:rPr lang="pt-BR" sz="1600" dirty="0">
                          <a:solidFill>
                            <a:srgbClr val="000000"/>
                          </a:solidFill>
                          <a:latin typeface="Calibri"/>
                          <a:ea typeface="Times New Roman"/>
                          <a:cs typeface="Times New Roman"/>
                        </a:rPr>
                        <a:t>5</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283">
                <a:tc gridSpan="2">
                  <a:txBody>
                    <a:bodyPr/>
                    <a:lstStyle/>
                    <a:p>
                      <a:pPr>
                        <a:spcAft>
                          <a:spcPts val="0"/>
                        </a:spcAft>
                      </a:pPr>
                      <a:r>
                        <a:rPr lang="pt-BR" sz="1600" dirty="0">
                          <a:solidFill>
                            <a:srgbClr val="000000"/>
                          </a:solidFill>
                          <a:latin typeface="Calibri"/>
                          <a:ea typeface="Times New Roman"/>
                          <a:cs typeface="Times New Roman"/>
                        </a:rPr>
                        <a:t>Parte H - Perfil da força de trabalho e das despesas de pessoal</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a:spcAft>
                          <a:spcPts val="0"/>
                        </a:spcAft>
                      </a:pPr>
                      <a:r>
                        <a:rPr lang="pt-BR" sz="1600" dirty="0">
                          <a:solidFill>
                            <a:srgbClr val="000000"/>
                          </a:solidFill>
                          <a:latin typeface="Calibri"/>
                          <a:ea typeface="Times New Roman"/>
                          <a:cs typeface="Times New Roman"/>
                        </a:rPr>
                        <a:t>13</a:t>
                      </a:r>
                      <a:endParaRPr lang="pt-BR" sz="1600" dirty="0">
                        <a:latin typeface="Times New Roman"/>
                        <a:ea typeface="Times New Roman"/>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ítulo 1"/>
          <p:cNvSpPr>
            <a:spLocks noGrp="1"/>
          </p:cNvSpPr>
          <p:nvPr>
            <p:ph type="title"/>
          </p:nvPr>
        </p:nvSpPr>
        <p:spPr/>
        <p:txBody>
          <a:bodyPr/>
          <a:lstStyle/>
          <a:p>
            <a:r>
              <a:rPr lang="pt-BR" sz="3600" b="1" dirty="0" smtClean="0">
                <a:solidFill>
                  <a:srgbClr val="002060"/>
                </a:solidFill>
              </a:rPr>
              <a:t>Metodologia</a:t>
            </a:r>
          </a:p>
        </p:txBody>
      </p:sp>
      <p:sp>
        <p:nvSpPr>
          <p:cNvPr id="8" name="Subtítulo 2"/>
          <p:cNvSpPr txBox="1">
            <a:spLocks/>
          </p:cNvSpPr>
          <p:nvPr/>
        </p:nvSpPr>
        <p:spPr>
          <a:xfrm>
            <a:off x="899592" y="1556792"/>
            <a:ext cx="7632848" cy="4392488"/>
          </a:xfrm>
          <a:prstGeom prst="rect">
            <a:avLst/>
          </a:prstGeom>
        </p:spPr>
        <p:txBody>
          <a:bodyPr vert="horz" lIns="91440" tIns="45720" rIns="91440" bIns="45720" rtlCol="0">
            <a:normAutofit/>
          </a:bodyPr>
          <a:lstStyle/>
          <a:p>
            <a:pPr marL="514350" lvl="0" indent="-514350" fontAlgn="auto">
              <a:spcBef>
                <a:spcPct val="20000"/>
              </a:spcBef>
              <a:spcAft>
                <a:spcPts val="0"/>
              </a:spcAft>
              <a:buFont typeface="+mj-lt"/>
              <a:buAutoNum type="arabicParenR" startAt="2"/>
              <a:defRPr/>
            </a:pPr>
            <a:r>
              <a:rPr lang="pt-BR" sz="2600" noProof="0" dirty="0" smtClean="0">
                <a:latin typeface="+mn-lt"/>
              </a:rPr>
              <a:t>Apresentação, solicitação de dados cadastrais e de indicação de interlocutor;</a:t>
            </a:r>
          </a:p>
          <a:p>
            <a:pPr marL="514350" lvl="0" indent="-514350" fontAlgn="auto">
              <a:spcBef>
                <a:spcPct val="20000"/>
              </a:spcBef>
              <a:spcAft>
                <a:spcPts val="0"/>
              </a:spcAft>
              <a:buFont typeface="+mj-lt"/>
              <a:buAutoNum type="arabicParenR" startAt="2"/>
              <a:defRPr/>
            </a:pPr>
            <a:r>
              <a:rPr kumimoji="0" lang="pt-BR" sz="2600" b="0" i="0" u="none" strike="noStrike" kern="1200" cap="none" spc="0" normalizeH="0" dirty="0" smtClean="0">
                <a:ln>
                  <a:noFill/>
                </a:ln>
                <a:effectLst/>
                <a:uLnTx/>
                <a:uFillTx/>
                <a:latin typeface="+mn-lt"/>
                <a:ea typeface="+mn-ea"/>
                <a:cs typeface="+mn-cs"/>
              </a:rPr>
              <a:t>Solicitação de preenchimento do questionário;</a:t>
            </a:r>
          </a:p>
          <a:p>
            <a:pPr marL="514350" lvl="0" indent="-514350" fontAlgn="auto">
              <a:spcBef>
                <a:spcPct val="20000"/>
              </a:spcBef>
              <a:spcAft>
                <a:spcPts val="0"/>
              </a:spcAft>
              <a:buFont typeface="+mj-lt"/>
              <a:buAutoNum type="arabicParenR" startAt="2"/>
              <a:defRPr/>
            </a:pPr>
            <a:r>
              <a:rPr lang="pt-BR" sz="2600" dirty="0" smtClean="0">
                <a:latin typeface="+mn-lt"/>
              </a:rPr>
              <a:t>Esclarecimento de dúvidas;</a:t>
            </a:r>
            <a:endParaRPr kumimoji="0" lang="pt-BR" sz="2600" b="0" i="0" u="none" strike="noStrike" kern="1200" cap="none" spc="0" normalizeH="0" dirty="0" smtClean="0">
              <a:ln>
                <a:noFill/>
              </a:ln>
              <a:effectLst/>
              <a:uLnTx/>
              <a:uFillTx/>
              <a:latin typeface="+mn-lt"/>
              <a:ea typeface="+mn-ea"/>
              <a:cs typeface="+mn-cs"/>
            </a:endParaRPr>
          </a:p>
          <a:p>
            <a:pPr marL="514350" lvl="0" indent="-514350" fontAlgn="auto">
              <a:spcBef>
                <a:spcPct val="20000"/>
              </a:spcBef>
              <a:spcAft>
                <a:spcPts val="0"/>
              </a:spcAft>
              <a:buFont typeface="+mj-lt"/>
              <a:buAutoNum type="arabicParenR" startAt="2"/>
              <a:defRPr/>
            </a:pPr>
            <a:r>
              <a:rPr lang="pt-BR" sz="2600" noProof="0" dirty="0" smtClean="0">
                <a:latin typeface="+mn-lt"/>
              </a:rPr>
              <a:t>Recebimento do questionário preenchido (eletrônico e impresso, assinado pelo dirigente máximo);</a:t>
            </a:r>
          </a:p>
          <a:p>
            <a:pPr marL="514350" lvl="0" indent="-514350" fontAlgn="auto">
              <a:spcBef>
                <a:spcPct val="20000"/>
              </a:spcBef>
              <a:spcAft>
                <a:spcPts val="0"/>
              </a:spcAft>
              <a:buFont typeface="+mj-lt"/>
              <a:buAutoNum type="arabicParenR" startAt="2"/>
              <a:defRPr/>
            </a:pPr>
            <a:r>
              <a:rPr lang="pt-BR" sz="2600" noProof="0" dirty="0" smtClean="0">
                <a:latin typeface="+mn-lt"/>
              </a:rPr>
              <a:t>Análise das informações.</a:t>
            </a:r>
            <a:endParaRPr kumimoji="0" lang="pt-BR" sz="2600" b="0" i="0" u="none" strike="noStrike" kern="1200" cap="none" spc="0" normalizeH="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ço Reservado para Conteúdo 2"/>
          <p:cNvSpPr>
            <a:spLocks noGrp="1"/>
          </p:cNvSpPr>
          <p:nvPr>
            <p:ph idx="1"/>
          </p:nvPr>
        </p:nvSpPr>
        <p:spPr>
          <a:xfrm>
            <a:off x="500063" y="1484313"/>
            <a:ext cx="8229600" cy="4483100"/>
          </a:xfrm>
        </p:spPr>
        <p:txBody>
          <a:bodyPr/>
          <a:lstStyle/>
          <a:p>
            <a:pPr eaLnBrk="1" hangingPunct="1">
              <a:buFont typeface="Wingdings" pitchFamily="2" charset="2"/>
              <a:buNone/>
            </a:pPr>
            <a:endParaRPr lang="pt-BR" dirty="0" smtClean="0"/>
          </a:p>
          <a:p>
            <a:pPr lvl="2" eaLnBrk="1" hangingPunct="1">
              <a:buFont typeface="Wingdings" pitchFamily="2" charset="2"/>
              <a:buChar char="Ø"/>
            </a:pPr>
            <a:endParaRPr lang="pt-BR" sz="2800" dirty="0" smtClean="0"/>
          </a:p>
        </p:txBody>
      </p:sp>
      <p:sp>
        <p:nvSpPr>
          <p:cNvPr id="21508" name="Espaço Reservado para Número de Slide 3"/>
          <p:cNvSpPr>
            <a:spLocks noGrp="1"/>
          </p:cNvSpPr>
          <p:nvPr>
            <p:ph type="sldNum" sz="quarter" idx="12"/>
          </p:nvPr>
        </p:nvSpPr>
        <p:spPr>
          <a:xfrm>
            <a:off x="179388" y="6588125"/>
            <a:ext cx="1728787" cy="269875"/>
          </a:xfrm>
        </p:spPr>
        <p:txBody>
          <a:bodyPr/>
          <a:lstStyle/>
          <a:p>
            <a:pPr algn="l">
              <a:defRPr/>
            </a:pPr>
            <a:fld id="{C440F7FF-3FAE-49B6-9CFD-154259D20DDF}" type="slidenum">
              <a:rPr lang="pt-BR"/>
              <a:pPr algn="l">
                <a:defRPr/>
              </a:pPr>
              <a:t>17</a:t>
            </a:fld>
            <a:endParaRPr lang="pt-BR"/>
          </a:p>
        </p:txBody>
      </p:sp>
      <p:pic>
        <p:nvPicPr>
          <p:cNvPr id="41990" name="Picture 3"/>
          <p:cNvPicPr>
            <a:picLocks noChangeAspect="1" noChangeArrowheads="1"/>
          </p:cNvPicPr>
          <p:nvPr/>
        </p:nvPicPr>
        <p:blipFill>
          <a:blip r:embed="rId2" cstate="print"/>
          <a:srcRect/>
          <a:stretch>
            <a:fillRect/>
          </a:stretch>
        </p:blipFill>
        <p:spPr bwMode="auto">
          <a:xfrm>
            <a:off x="3348038" y="2852738"/>
            <a:ext cx="5400675" cy="314325"/>
          </a:xfrm>
          <a:prstGeom prst="rect">
            <a:avLst/>
          </a:prstGeom>
          <a:noFill/>
          <a:ln w="9525">
            <a:noFill/>
            <a:miter lim="800000"/>
            <a:headEnd/>
            <a:tailEnd/>
          </a:ln>
        </p:spPr>
      </p:pic>
      <p:sp>
        <p:nvSpPr>
          <p:cNvPr id="10" name="Título 1"/>
          <p:cNvSpPr>
            <a:spLocks noGrp="1"/>
          </p:cNvSpPr>
          <p:nvPr>
            <p:ph type="title"/>
          </p:nvPr>
        </p:nvSpPr>
        <p:spPr>
          <a:xfrm>
            <a:off x="457200" y="44624"/>
            <a:ext cx="8229600" cy="1143000"/>
          </a:xfrm>
        </p:spPr>
        <p:txBody>
          <a:bodyPr/>
          <a:lstStyle/>
          <a:p>
            <a:r>
              <a:rPr lang="pt-BR" sz="3600" b="1" dirty="0" smtClean="0">
                <a:solidFill>
                  <a:srgbClr val="002060"/>
                </a:solidFill>
              </a:rPr>
              <a:t>Exemplo de </a:t>
            </a:r>
            <a:r>
              <a:rPr lang="pt-BR" sz="3600" b="1" i="1" dirty="0" smtClean="0">
                <a:solidFill>
                  <a:srgbClr val="002060"/>
                </a:solidFill>
              </a:rPr>
              <a:t>feedback</a:t>
            </a:r>
          </a:p>
        </p:txBody>
      </p:sp>
      <p:pic>
        <p:nvPicPr>
          <p:cNvPr id="1026" name="Picture 2"/>
          <p:cNvPicPr>
            <a:picLocks noChangeAspect="1" noChangeArrowheads="1"/>
          </p:cNvPicPr>
          <p:nvPr/>
        </p:nvPicPr>
        <p:blipFill>
          <a:blip r:embed="rId3" cstate="print"/>
          <a:srcRect/>
          <a:stretch>
            <a:fillRect/>
          </a:stretch>
        </p:blipFill>
        <p:spPr bwMode="auto">
          <a:xfrm>
            <a:off x="179512" y="1124744"/>
            <a:ext cx="8735927" cy="4752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ítulo 1"/>
          <p:cNvSpPr>
            <a:spLocks noGrp="1"/>
          </p:cNvSpPr>
          <p:nvPr>
            <p:ph type="title"/>
          </p:nvPr>
        </p:nvSpPr>
        <p:spPr/>
        <p:txBody>
          <a:bodyPr/>
          <a:lstStyle/>
          <a:p>
            <a:r>
              <a:rPr lang="pt-BR" sz="3600" b="1" dirty="0" smtClean="0">
                <a:solidFill>
                  <a:srgbClr val="002060"/>
                </a:solidFill>
              </a:rPr>
              <a:t>Resultados esperados</a:t>
            </a:r>
          </a:p>
        </p:txBody>
      </p:sp>
      <p:sp>
        <p:nvSpPr>
          <p:cNvPr id="8" name="Subtítulo 2"/>
          <p:cNvSpPr txBox="1">
            <a:spLocks/>
          </p:cNvSpPr>
          <p:nvPr/>
        </p:nvSpPr>
        <p:spPr>
          <a:xfrm>
            <a:off x="1115616" y="1556792"/>
            <a:ext cx="7416824" cy="4392488"/>
          </a:xfrm>
          <a:prstGeom prst="rect">
            <a:avLst/>
          </a:prstGeom>
        </p:spPr>
        <p:txBody>
          <a:bodyPr vert="horz" lIns="91440" tIns="45720" rIns="91440" bIns="45720" rtlCol="0">
            <a:normAutofit fontScale="92500" lnSpcReduction="10000"/>
          </a:bodyPr>
          <a:lstStyle/>
          <a:p>
            <a:pPr marL="342900" lvl="0" indent="-342900" fontAlgn="auto">
              <a:spcBef>
                <a:spcPct val="20000"/>
              </a:spcBef>
              <a:spcAft>
                <a:spcPts val="0"/>
              </a:spcAft>
              <a:buFontTx/>
              <a:buChar char="-"/>
              <a:defRPr/>
            </a:pPr>
            <a:r>
              <a:rPr lang="pt-BR" sz="2600" dirty="0" smtClean="0">
                <a:latin typeface="+mn-lt"/>
              </a:rPr>
              <a:t>Indução de melhorias relacionadas à governança e à gestão de pessoas;</a:t>
            </a:r>
          </a:p>
          <a:p>
            <a:pPr marL="342900" lvl="0" indent="-342900" fontAlgn="auto">
              <a:spcBef>
                <a:spcPct val="20000"/>
              </a:spcBef>
              <a:spcAft>
                <a:spcPts val="0"/>
              </a:spcAft>
              <a:buFontTx/>
              <a:buChar char="-"/>
              <a:defRPr/>
            </a:pPr>
            <a:r>
              <a:rPr lang="pt-BR" sz="2600" dirty="0" smtClean="0">
                <a:latin typeface="+mn-lt"/>
              </a:rPr>
              <a:t>Identificação e disseminação de boas práticas;</a:t>
            </a:r>
          </a:p>
          <a:p>
            <a:pPr marL="342900" lvl="0" indent="-342900" fontAlgn="auto">
              <a:spcBef>
                <a:spcPct val="20000"/>
              </a:spcBef>
              <a:spcAft>
                <a:spcPts val="0"/>
              </a:spcAft>
              <a:buFontTx/>
              <a:buChar char="-"/>
              <a:defRPr/>
            </a:pPr>
            <a:r>
              <a:rPr lang="pt-BR" sz="2600" dirty="0" smtClean="0">
                <a:latin typeface="+mn-lt"/>
              </a:rPr>
              <a:t>Maior eficácia e efetividade nos gastos com pessoal;</a:t>
            </a:r>
          </a:p>
          <a:p>
            <a:pPr marL="342900" lvl="0" indent="-342900" fontAlgn="auto">
              <a:spcBef>
                <a:spcPct val="20000"/>
              </a:spcBef>
              <a:spcAft>
                <a:spcPts val="0"/>
              </a:spcAft>
              <a:buFontTx/>
              <a:buChar char="-"/>
              <a:defRPr/>
            </a:pPr>
            <a:r>
              <a:rPr lang="pt-BR" sz="2600" dirty="0" smtClean="0">
                <a:latin typeface="+mn-lt"/>
              </a:rPr>
              <a:t>Subsídio para o processo de planejamento de ações de controle do TCU;</a:t>
            </a:r>
          </a:p>
          <a:p>
            <a:pPr marL="342900" lvl="0" indent="-342900" fontAlgn="auto">
              <a:spcBef>
                <a:spcPct val="20000"/>
              </a:spcBef>
              <a:spcAft>
                <a:spcPts val="0"/>
              </a:spcAft>
              <a:buFontTx/>
              <a:buChar char="-"/>
              <a:defRPr/>
            </a:pPr>
            <a:r>
              <a:rPr kumimoji="0" lang="pt-BR" sz="2600" b="0" i="0" u="none" strike="noStrike" kern="1200" cap="none" spc="0" normalizeH="0" noProof="0" dirty="0" smtClean="0">
                <a:ln>
                  <a:noFill/>
                </a:ln>
                <a:effectLst/>
                <a:uLnTx/>
                <a:uFillTx/>
                <a:latin typeface="+mn-lt"/>
                <a:ea typeface="+mn-ea"/>
                <a:cs typeface="+mn-cs"/>
              </a:rPr>
              <a:t>Redução de irregularidades =&gt; maior celeridade na apreciação de atos de pessoal;</a:t>
            </a:r>
          </a:p>
          <a:p>
            <a:pPr marL="342900" lvl="0" indent="-342900" fontAlgn="auto">
              <a:spcBef>
                <a:spcPct val="20000"/>
              </a:spcBef>
              <a:spcAft>
                <a:spcPts val="0"/>
              </a:spcAft>
              <a:buFontTx/>
              <a:buChar char="-"/>
              <a:defRPr/>
            </a:pPr>
            <a:r>
              <a:rPr lang="pt-BR" sz="2600" dirty="0" smtClean="0">
                <a:latin typeface="+mn-lt"/>
              </a:rPr>
              <a:t>Mudança de enfoque das auditorias da </a:t>
            </a:r>
            <a:r>
              <a:rPr lang="pt-BR" sz="2600" dirty="0" err="1" smtClean="0">
                <a:latin typeface="+mn-lt"/>
              </a:rPr>
              <a:t>Sefip</a:t>
            </a:r>
            <a:r>
              <a:rPr lang="pt-BR" sz="2600" dirty="0" smtClean="0">
                <a:latin typeface="+mn-lt"/>
              </a:rPr>
              <a:t>: conformidade =&gt; governança e avaliação de controles internos</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2"/>
          <p:cNvSpPr txBox="1">
            <a:spLocks/>
          </p:cNvSpPr>
          <p:nvPr/>
        </p:nvSpPr>
        <p:spPr>
          <a:xfrm>
            <a:off x="1115616" y="1556792"/>
            <a:ext cx="7416824" cy="4392488"/>
          </a:xfrm>
          <a:prstGeom prst="rect">
            <a:avLst/>
          </a:prstGeom>
        </p:spPr>
        <p:txBody>
          <a:bodyPr vert="horz" lIns="91440" tIns="45720" rIns="91440" bIns="45720" rtlCol="0">
            <a:normAutofit/>
          </a:bodyPr>
          <a:lstStyle/>
          <a:p>
            <a:pPr marL="342900" lvl="0" indent="-342900" algn="ctr" fontAlgn="auto">
              <a:spcBef>
                <a:spcPct val="20000"/>
              </a:spcBef>
              <a:spcAft>
                <a:spcPts val="0"/>
              </a:spcAft>
              <a:defRPr/>
            </a:pPr>
            <a:r>
              <a:rPr lang="pt-BR" sz="4000" b="1" dirty="0" smtClean="0">
                <a:solidFill>
                  <a:schemeClr val="tx2"/>
                </a:solidFill>
                <a:latin typeface="+mn-lt"/>
              </a:rPr>
              <a:t>MUITO OBRIGADO!</a:t>
            </a:r>
          </a:p>
          <a:p>
            <a:pPr marL="342900" lvl="0" indent="-342900" algn="ctr" fontAlgn="auto">
              <a:spcBef>
                <a:spcPct val="20000"/>
              </a:spcBef>
              <a:spcAft>
                <a:spcPts val="0"/>
              </a:spcAft>
              <a:defRPr/>
            </a:pPr>
            <a:endParaRPr lang="pt-BR" sz="4000" b="1" dirty="0" smtClean="0">
              <a:solidFill>
                <a:schemeClr val="tx2"/>
              </a:solidFill>
              <a:latin typeface="+mn-lt"/>
            </a:endParaRPr>
          </a:p>
          <a:p>
            <a:pPr marL="342900" lvl="0" indent="-342900" algn="just" fontAlgn="auto">
              <a:spcBef>
                <a:spcPct val="20000"/>
              </a:spcBef>
              <a:spcAft>
                <a:spcPts val="0"/>
              </a:spcAft>
              <a:defRPr/>
            </a:pPr>
            <a:r>
              <a:rPr lang="pt-BR" sz="2600" b="1" dirty="0" smtClean="0">
                <a:solidFill>
                  <a:schemeClr val="tx2"/>
                </a:solidFill>
              </a:rPr>
              <a:t>Fabiano Fernandes</a:t>
            </a:r>
          </a:p>
          <a:p>
            <a:pPr marL="342900" lvl="0" indent="-342900" algn="just" fontAlgn="auto">
              <a:spcBef>
                <a:spcPct val="20000"/>
              </a:spcBef>
              <a:spcAft>
                <a:spcPts val="0"/>
              </a:spcAft>
              <a:defRPr/>
            </a:pPr>
            <a:r>
              <a:rPr lang="pt-BR" sz="2200" b="1" dirty="0" smtClean="0">
                <a:solidFill>
                  <a:schemeClr val="tx2"/>
                </a:solidFill>
              </a:rPr>
              <a:t>	email: </a:t>
            </a:r>
            <a:r>
              <a:rPr lang="pt-BR" sz="2200" b="1" dirty="0" smtClean="0">
                <a:solidFill>
                  <a:schemeClr val="tx2"/>
                </a:solidFill>
                <a:hlinkClick r:id="rId2"/>
              </a:rPr>
              <a:t>fernandesfg@tcu.gov.br</a:t>
            </a:r>
            <a:endParaRPr lang="pt-BR" sz="2200" b="1" dirty="0" smtClean="0">
              <a:solidFill>
                <a:schemeClr val="tx2"/>
              </a:solidFill>
            </a:endParaRPr>
          </a:p>
          <a:p>
            <a:pPr marL="342900" lvl="0" indent="-342900" algn="just" fontAlgn="auto">
              <a:spcBef>
                <a:spcPct val="20000"/>
              </a:spcBef>
              <a:spcAft>
                <a:spcPts val="0"/>
              </a:spcAft>
              <a:defRPr/>
            </a:pPr>
            <a:r>
              <a:rPr lang="pt-BR" sz="2200" b="1" dirty="0" smtClean="0">
                <a:solidFill>
                  <a:schemeClr val="tx2"/>
                </a:solidFill>
              </a:rPr>
              <a:t>	ramal: 7672</a:t>
            </a:r>
            <a:endParaRPr lang="pt-BR" sz="2200" dirty="0" smtClean="0">
              <a:solidFill>
                <a:schemeClr val="tx2"/>
              </a:solidFill>
            </a:endParaRPr>
          </a:p>
          <a:p>
            <a:pPr marL="342900" lvl="0" indent="-342900" algn="ctr" fontAlgn="auto">
              <a:spcBef>
                <a:spcPct val="20000"/>
              </a:spcBef>
              <a:spcAft>
                <a:spcPts val="0"/>
              </a:spcAft>
              <a:defRPr/>
            </a:pPr>
            <a:endParaRPr lang="pt-BR" sz="4000" dirty="0" smtClean="0">
              <a:solidFill>
                <a:schemeClr val="tx2"/>
              </a:solidFill>
              <a:latin typeface="+mn-lt"/>
            </a:endParaRPr>
          </a:p>
          <a:p>
            <a:pPr marL="342900" lvl="0" indent="-342900" algn="ctr" fontAlgn="auto">
              <a:spcBef>
                <a:spcPct val="20000"/>
              </a:spcBef>
              <a:spcAft>
                <a:spcPts val="0"/>
              </a:spcAft>
              <a:defRPr/>
            </a:pPr>
            <a:r>
              <a:rPr lang="pt-BR" sz="4000" dirty="0" smtClean="0">
                <a:solidFill>
                  <a:schemeClr val="tx2"/>
                </a:solidFill>
                <a:latin typeface="+mn-lt"/>
              </a:rPr>
              <a:t> </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7"/>
          <p:cNvSpPr>
            <a:spLocks noChangeArrowheads="1"/>
          </p:cNvSpPr>
          <p:nvPr/>
        </p:nvSpPr>
        <p:spPr bwMode="auto">
          <a:xfrm>
            <a:off x="251520" y="116632"/>
            <a:ext cx="8640960" cy="5711825"/>
          </a:xfrm>
          <a:prstGeom prst="rect">
            <a:avLst/>
          </a:prstGeom>
          <a:noFill/>
          <a:ln w="9525">
            <a:noFill/>
            <a:miter lim="800000"/>
            <a:headEnd/>
            <a:tailEnd/>
          </a:ln>
        </p:spPr>
        <p:txBody>
          <a:bodyPr/>
          <a:lstStyle/>
          <a:p>
            <a:pPr marL="342900" indent="-342900" algn="ctr" defTabSz="862013">
              <a:spcBef>
                <a:spcPct val="20000"/>
              </a:spcBef>
              <a:tabLst>
                <a:tab pos="381000" algn="l"/>
                <a:tab pos="571500" algn="l"/>
              </a:tabLst>
              <a:defRPr/>
            </a:pPr>
            <a:r>
              <a:rPr lang="pt-BR" sz="4000" b="1" dirty="0" smtClean="0">
                <a:solidFill>
                  <a:srgbClr val="002060"/>
                </a:solidFill>
                <a:latin typeface="+mj-lt"/>
              </a:rPr>
              <a:t>Conceito de Governança</a:t>
            </a:r>
          </a:p>
          <a:p>
            <a:pPr algn="just">
              <a:defRPr/>
            </a:pPr>
            <a:endParaRPr lang="pt-BR" sz="2400" b="1" dirty="0" smtClean="0">
              <a:solidFill>
                <a:srgbClr val="002060"/>
              </a:solidFill>
              <a:latin typeface="+mn-lt"/>
            </a:endParaRPr>
          </a:p>
          <a:p>
            <a:pPr algn="just">
              <a:defRPr/>
            </a:pPr>
            <a:endParaRPr lang="pt-BR" dirty="0">
              <a:solidFill>
                <a:srgbClr val="002060"/>
              </a:solidFill>
              <a:latin typeface="+mj-lt"/>
            </a:endParaRPr>
          </a:p>
          <a:p>
            <a:pPr algn="just">
              <a:defRPr/>
            </a:pPr>
            <a:endParaRPr lang="pt-BR" dirty="0">
              <a:solidFill>
                <a:srgbClr val="002060"/>
              </a:solidFill>
              <a:latin typeface="+mj-lt"/>
            </a:endParaRPr>
          </a:p>
          <a:p>
            <a:pPr marL="342900" algn="just" defTabSz="862013">
              <a:lnSpc>
                <a:spcPct val="200000"/>
              </a:lnSpc>
              <a:spcBef>
                <a:spcPts val="0"/>
              </a:spcBef>
              <a:tabLst>
                <a:tab pos="381000" algn="l"/>
                <a:tab pos="571500" algn="l"/>
              </a:tabLst>
              <a:defRPr/>
            </a:pPr>
            <a:r>
              <a:rPr lang="pt-BR" dirty="0">
                <a:solidFill>
                  <a:srgbClr val="002060"/>
                </a:solidFill>
                <a:latin typeface="+mj-lt"/>
              </a:rPr>
              <a:t>                       </a:t>
            </a: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r>
              <a:rPr lang="pt-BR" sz="3800" b="1" dirty="0">
                <a:solidFill>
                  <a:srgbClr val="FFFFFF"/>
                </a:solidFill>
                <a:latin typeface="Times New Roman" pitchFamily="18" charset="0"/>
              </a:rPr>
              <a:t>    </a:t>
            </a:r>
          </a:p>
          <a:p>
            <a:pPr marL="342900" indent="-342900" defTabSz="862013">
              <a:spcBef>
                <a:spcPct val="20000"/>
              </a:spcBef>
              <a:buFontTx/>
              <a:buChar char="•"/>
              <a:tabLst>
                <a:tab pos="381000" algn="l"/>
                <a:tab pos="571500" algn="l"/>
              </a:tabLst>
              <a:defRPr/>
            </a:pPr>
            <a:endParaRPr lang="pt-BR" sz="600" dirty="0">
              <a:solidFill>
                <a:srgbClr val="FFFFFF"/>
              </a:solidFill>
            </a:endParaRPr>
          </a:p>
          <a:p>
            <a:pPr marL="342900" indent="-342900" defTabSz="862013">
              <a:spcBef>
                <a:spcPct val="20000"/>
              </a:spcBef>
              <a:buFontTx/>
              <a:buChar char="•"/>
              <a:tabLst>
                <a:tab pos="381000" algn="l"/>
                <a:tab pos="571500" algn="l"/>
              </a:tabLst>
              <a:defRPr/>
            </a:pPr>
            <a:endParaRPr lang="pt-BR" sz="900" b="1" dirty="0">
              <a:solidFill>
                <a:srgbClr val="FFFFFF"/>
              </a:solidFill>
            </a:endParaRPr>
          </a:p>
          <a:p>
            <a:pPr marL="342900" indent="-342900" defTabSz="862013">
              <a:spcBef>
                <a:spcPct val="20000"/>
              </a:spcBef>
              <a:buFontTx/>
              <a:buChar char="•"/>
              <a:tabLst>
                <a:tab pos="381000" algn="l"/>
                <a:tab pos="571500" algn="l"/>
              </a:tabLst>
              <a:defRPr/>
            </a:pPr>
            <a:endParaRPr lang="pt-BR" sz="900" b="1" dirty="0"/>
          </a:p>
        </p:txBody>
      </p:sp>
      <p:sp>
        <p:nvSpPr>
          <p:cNvPr id="3" name="Rectangle 3"/>
          <p:cNvSpPr txBox="1">
            <a:spLocks noChangeArrowheads="1"/>
          </p:cNvSpPr>
          <p:nvPr/>
        </p:nvSpPr>
        <p:spPr>
          <a:xfrm>
            <a:off x="457200" y="980728"/>
            <a:ext cx="8229600" cy="4525962"/>
          </a:xfrm>
          <a:prstGeom prst="rect">
            <a:avLst/>
          </a:prstGeom>
        </p:spPr>
        <p:txBody>
          <a:bodyPr/>
          <a:lstStyle/>
          <a:p>
            <a:pPr marL="342900" lvl="0" indent="-342900" algn="just">
              <a:spcBef>
                <a:spcPct val="20000"/>
              </a:spcBef>
              <a:buFont typeface="Arial" charset="0"/>
              <a:buChar char="•"/>
              <a:defRPr/>
            </a:pPr>
            <a:r>
              <a:rPr lang="pt-BR" sz="2800" i="1" dirty="0" smtClean="0">
                <a:latin typeface="+mn-lt"/>
              </a:rPr>
              <a:t>É o sistema pelo qual as organizações são </a:t>
            </a:r>
            <a:r>
              <a:rPr lang="pt-BR" sz="2800" b="1" i="1" dirty="0" smtClean="0">
                <a:latin typeface="+mn-lt"/>
              </a:rPr>
              <a:t>dirigidas, monitoradas</a:t>
            </a:r>
            <a:r>
              <a:rPr lang="pt-BR" sz="2800" i="1" dirty="0" smtClean="0">
                <a:latin typeface="+mn-lt"/>
              </a:rPr>
              <a:t> e incentivadas, envolvendo os relacionamentos entre proprietários, conselho de administração, diretoria e órgãos de controle. </a:t>
            </a:r>
            <a:r>
              <a:rPr lang="pt-BR" i="1" dirty="0" smtClean="0">
                <a:latin typeface="+mn-lt"/>
              </a:rPr>
              <a:t>(IBGC, 2009, p.19)</a:t>
            </a:r>
            <a:endParaRPr kumimoji="0" lang="pt-BR"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Char char="•"/>
              <a:tabLst/>
              <a:defRPr/>
            </a:pPr>
            <a:r>
              <a:rPr kumimoji="0" lang="pt-BR" sz="2800" b="0" i="0" u="none" strike="noStrike" kern="1200" cap="none" spc="0" normalizeH="0" baseline="0" noProof="0" dirty="0" smtClean="0">
                <a:ln>
                  <a:noFill/>
                </a:ln>
                <a:solidFill>
                  <a:schemeClr val="tx1"/>
                </a:solidFill>
                <a:effectLst/>
                <a:uLnTx/>
                <a:uFillTx/>
                <a:latin typeface="+mn-lt"/>
                <a:ea typeface="+mn-ea"/>
                <a:cs typeface="+mn-cs"/>
              </a:rPr>
              <a:t>Consiste no </a:t>
            </a:r>
            <a:r>
              <a:rPr kumimoji="0" lang="pt-BR" sz="2800" b="1" i="0" u="none" strike="noStrike" kern="1200" cap="none" spc="0" normalizeH="0" baseline="0" noProof="0" dirty="0" smtClean="0">
                <a:ln>
                  <a:noFill/>
                </a:ln>
                <a:solidFill>
                  <a:schemeClr val="tx1"/>
                </a:solidFill>
                <a:effectLst/>
                <a:uLnTx/>
                <a:uFillTx/>
                <a:latin typeface="+mn-lt"/>
                <a:ea typeface="+mn-ea"/>
                <a:cs typeface="+mn-cs"/>
              </a:rPr>
              <a:t>conjunto de diretrizes, estruturas organizacionais, processos e mecanismos de controle</a:t>
            </a:r>
            <a:r>
              <a:rPr kumimoji="0" lang="pt-BR" sz="2800" b="0" i="0" u="none" strike="noStrike" kern="1200" cap="none" spc="0" normalizeH="0" baseline="0" noProof="0" dirty="0" smtClean="0">
                <a:ln>
                  <a:noFill/>
                </a:ln>
                <a:solidFill>
                  <a:schemeClr val="tx1"/>
                </a:solidFill>
                <a:effectLst/>
                <a:uLnTx/>
                <a:uFillTx/>
                <a:latin typeface="+mn-lt"/>
                <a:ea typeface="+mn-ea"/>
                <a:cs typeface="+mn-cs"/>
              </a:rPr>
              <a:t> que visam assegurar que as decisões e ações relativas à gestão e ao uso dos recursos da organização estejam alinhadas às </a:t>
            </a:r>
            <a:r>
              <a:rPr kumimoji="0" lang="pt-BR" sz="2800" b="1" i="0" u="none" strike="noStrike" kern="1200" cap="none" spc="0" normalizeH="0" baseline="0" noProof="0" dirty="0" smtClean="0">
                <a:ln>
                  <a:noFill/>
                </a:ln>
                <a:solidFill>
                  <a:schemeClr val="tx1"/>
                </a:solidFill>
                <a:effectLst/>
                <a:uLnTx/>
                <a:uFillTx/>
                <a:latin typeface="+mn-lt"/>
                <a:ea typeface="+mn-ea"/>
                <a:cs typeface="+mn-cs"/>
              </a:rPr>
              <a:t>necessidades</a:t>
            </a:r>
            <a:r>
              <a:rPr kumimoji="0" lang="pt-BR" sz="2800" b="0" i="0" u="none" strike="noStrike" kern="1200" cap="none" spc="0" normalizeH="0" baseline="0" noProof="0" dirty="0" smtClean="0">
                <a:ln>
                  <a:noFill/>
                </a:ln>
                <a:solidFill>
                  <a:schemeClr val="tx1"/>
                </a:solidFill>
                <a:effectLst/>
                <a:uLnTx/>
                <a:uFillTx/>
                <a:latin typeface="+mn-lt"/>
                <a:ea typeface="+mn-ea"/>
                <a:cs typeface="+mn-cs"/>
              </a:rPr>
              <a:t> institucionais e contribuam para o alcance das </a:t>
            </a:r>
            <a:r>
              <a:rPr kumimoji="0" lang="pt-BR" sz="2800" b="1" i="0" u="none" strike="noStrike" kern="1200" cap="none" spc="0" normalizeH="0" baseline="0" noProof="0" dirty="0" smtClean="0">
                <a:ln>
                  <a:noFill/>
                </a:ln>
                <a:solidFill>
                  <a:schemeClr val="tx1"/>
                </a:solidFill>
                <a:effectLst/>
                <a:uLnTx/>
                <a:uFillTx/>
                <a:latin typeface="+mn-lt"/>
                <a:ea typeface="+mn-ea"/>
                <a:cs typeface="+mn-cs"/>
              </a:rPr>
              <a:t>metas</a:t>
            </a:r>
            <a:r>
              <a:rPr kumimoji="0" lang="pt-BR" sz="2800" b="0" i="0" u="none" strike="noStrike" kern="1200" cap="none" spc="0" normalizeH="0" baseline="0" noProof="0" dirty="0" smtClean="0">
                <a:ln>
                  <a:noFill/>
                </a:ln>
                <a:solidFill>
                  <a:schemeClr val="tx1"/>
                </a:solidFill>
                <a:effectLst/>
                <a:uLnTx/>
                <a:uFillTx/>
                <a:latin typeface="+mn-lt"/>
                <a:ea typeface="+mn-ea"/>
                <a:cs typeface="+mn-cs"/>
              </a:rPr>
              <a:t> organizacionais. </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(adaptado de </a:t>
            </a:r>
            <a:r>
              <a:rPr kumimoji="0" lang="pt-BR" sz="1800" b="0" i="0" u="none" strike="noStrike" kern="1200" cap="none" spc="0" normalizeH="0" baseline="0" noProof="0" dirty="0" err="1" smtClean="0">
                <a:ln>
                  <a:noFill/>
                </a:ln>
                <a:solidFill>
                  <a:schemeClr val="tx1"/>
                </a:solidFill>
                <a:effectLst/>
                <a:uLnTx/>
                <a:uFillTx/>
                <a:latin typeface="+mn-lt"/>
                <a:ea typeface="+mn-ea"/>
                <a:cs typeface="+mn-cs"/>
              </a:rPr>
              <a:t>Res-TCU</a:t>
            </a:r>
            <a:r>
              <a:rPr kumimoji="0" lang="pt-BR" sz="1800" b="0" i="0" u="none" strike="noStrike" kern="1200" cap="none" spc="0" normalizeH="0" baseline="0" noProof="0" dirty="0" smtClean="0">
                <a:ln>
                  <a:noFill/>
                </a:ln>
                <a:solidFill>
                  <a:schemeClr val="tx1"/>
                </a:solidFill>
                <a:effectLst/>
                <a:uLnTx/>
                <a:uFillTx/>
                <a:latin typeface="+mn-lt"/>
                <a:ea typeface="+mn-ea"/>
                <a:cs typeface="+mn-cs"/>
              </a:rPr>
              <a:t> 247/2011 (PGTI-TCU), art. 2º, II)</a:t>
            </a:r>
            <a:r>
              <a:rPr kumimoji="0" lang="pt-BR" sz="28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7"/>
          <p:cNvSpPr>
            <a:spLocks noChangeArrowheads="1"/>
          </p:cNvSpPr>
          <p:nvPr/>
        </p:nvSpPr>
        <p:spPr bwMode="auto">
          <a:xfrm>
            <a:off x="251520" y="453479"/>
            <a:ext cx="8640960" cy="5711825"/>
          </a:xfrm>
          <a:prstGeom prst="rect">
            <a:avLst/>
          </a:prstGeom>
          <a:noFill/>
          <a:ln w="9525">
            <a:noFill/>
            <a:miter lim="800000"/>
            <a:headEnd/>
            <a:tailEnd/>
          </a:ln>
        </p:spPr>
        <p:txBody>
          <a:bodyPr/>
          <a:lstStyle/>
          <a:p>
            <a:pPr marL="342900" indent="-342900" algn="ctr" defTabSz="862013">
              <a:spcBef>
                <a:spcPct val="20000"/>
              </a:spcBef>
              <a:tabLst>
                <a:tab pos="381000" algn="l"/>
                <a:tab pos="571500" algn="l"/>
              </a:tabLst>
              <a:defRPr/>
            </a:pPr>
            <a:r>
              <a:rPr lang="pt-BR" sz="4000" b="1" dirty="0" smtClean="0">
                <a:solidFill>
                  <a:srgbClr val="002060"/>
                </a:solidFill>
                <a:latin typeface="+mj-lt"/>
              </a:rPr>
              <a:t>Princípios da Governança</a:t>
            </a:r>
          </a:p>
          <a:p>
            <a:pPr algn="just">
              <a:defRPr/>
            </a:pPr>
            <a:endParaRPr lang="pt-BR" sz="2400" b="1" dirty="0" smtClean="0">
              <a:solidFill>
                <a:srgbClr val="002060"/>
              </a:solidFill>
              <a:latin typeface="+mn-lt"/>
            </a:endParaRPr>
          </a:p>
          <a:p>
            <a:pPr algn="just">
              <a:defRPr/>
            </a:pPr>
            <a:endParaRPr lang="pt-BR" dirty="0">
              <a:solidFill>
                <a:srgbClr val="002060"/>
              </a:solidFill>
              <a:latin typeface="+mj-lt"/>
            </a:endParaRPr>
          </a:p>
          <a:p>
            <a:pPr algn="just">
              <a:defRPr/>
            </a:pPr>
            <a:endParaRPr lang="pt-BR" dirty="0">
              <a:solidFill>
                <a:srgbClr val="002060"/>
              </a:solidFill>
              <a:latin typeface="+mj-lt"/>
            </a:endParaRPr>
          </a:p>
          <a:p>
            <a:pPr marL="342900" algn="just" defTabSz="862013">
              <a:lnSpc>
                <a:spcPct val="200000"/>
              </a:lnSpc>
              <a:spcBef>
                <a:spcPts val="0"/>
              </a:spcBef>
              <a:tabLst>
                <a:tab pos="381000" algn="l"/>
                <a:tab pos="571500" algn="l"/>
              </a:tabLst>
              <a:defRPr/>
            </a:pPr>
            <a:r>
              <a:rPr lang="pt-BR" dirty="0">
                <a:solidFill>
                  <a:srgbClr val="002060"/>
                </a:solidFill>
                <a:latin typeface="+mj-lt"/>
              </a:rPr>
              <a:t>                       </a:t>
            </a: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r>
              <a:rPr lang="pt-BR" sz="3800" b="1" dirty="0">
                <a:solidFill>
                  <a:srgbClr val="FFFFFF"/>
                </a:solidFill>
                <a:latin typeface="Times New Roman" pitchFamily="18" charset="0"/>
              </a:rPr>
              <a:t>    </a:t>
            </a:r>
          </a:p>
          <a:p>
            <a:pPr marL="342900" indent="-342900" defTabSz="862013">
              <a:spcBef>
                <a:spcPct val="20000"/>
              </a:spcBef>
              <a:buFontTx/>
              <a:buChar char="•"/>
              <a:tabLst>
                <a:tab pos="381000" algn="l"/>
                <a:tab pos="571500" algn="l"/>
              </a:tabLst>
              <a:defRPr/>
            </a:pPr>
            <a:endParaRPr lang="pt-BR" sz="600" dirty="0">
              <a:solidFill>
                <a:srgbClr val="FFFFFF"/>
              </a:solidFill>
            </a:endParaRPr>
          </a:p>
          <a:p>
            <a:pPr marL="342900" indent="-342900" defTabSz="862013">
              <a:spcBef>
                <a:spcPct val="20000"/>
              </a:spcBef>
              <a:buFontTx/>
              <a:buChar char="•"/>
              <a:tabLst>
                <a:tab pos="381000" algn="l"/>
                <a:tab pos="571500" algn="l"/>
              </a:tabLst>
              <a:defRPr/>
            </a:pPr>
            <a:endParaRPr lang="pt-BR" sz="900" b="1" dirty="0">
              <a:solidFill>
                <a:srgbClr val="FFFFFF"/>
              </a:solidFill>
            </a:endParaRPr>
          </a:p>
          <a:p>
            <a:pPr marL="342900" indent="-342900" defTabSz="862013">
              <a:spcBef>
                <a:spcPct val="20000"/>
              </a:spcBef>
              <a:buFontTx/>
              <a:buChar char="•"/>
              <a:tabLst>
                <a:tab pos="381000" algn="l"/>
                <a:tab pos="571500" algn="l"/>
              </a:tabLst>
              <a:defRPr/>
            </a:pPr>
            <a:endParaRPr lang="pt-BR" sz="900" b="1" dirty="0"/>
          </a:p>
        </p:txBody>
      </p:sp>
      <p:sp>
        <p:nvSpPr>
          <p:cNvPr id="4" name="Espaço Reservado para Conteúdo 1"/>
          <p:cNvSpPr txBox="1">
            <a:spLocks/>
          </p:cNvSpPr>
          <p:nvPr/>
        </p:nvSpPr>
        <p:spPr>
          <a:xfrm>
            <a:off x="0" y="1052736"/>
            <a:ext cx="9144000" cy="5516787"/>
          </a:xfrm>
          <a:prstGeom prst="rect">
            <a:avLst/>
          </a:prstGeom>
        </p:spPr>
        <p:txBody>
          <a:bodyPr/>
          <a:lstStyle/>
          <a:p>
            <a:pPr marL="342900" marR="0" lvl="0" indent="-342900" algn="l" defTabSz="914400" rtl="0" eaLnBrk="1" fontAlgn="base" latinLnBrk="0" hangingPunct="1">
              <a:lnSpc>
                <a:spcPts val="2800"/>
              </a:lnSpc>
              <a:spcBef>
                <a:spcPct val="20000"/>
              </a:spcBef>
              <a:spcAft>
                <a:spcPct val="0"/>
              </a:spcAft>
              <a:buClrTx/>
              <a:buSzTx/>
              <a:tabLst/>
              <a:defRPr/>
            </a:pPr>
            <a:endParaRPr kumimoji="0" lang="pt-BR" sz="240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Planejamento e Controle (DL200/1967, art. 6º)</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Transparência e publicidade (CF, art. 37 e LRF)</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Moralidade (CF, art. 37)</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Impessoalidade (CF, art. 37)</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Economicidade (CF, art. 70)</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Legalidade (CF, </a:t>
            </a:r>
            <a:r>
              <a:rPr kumimoji="0" lang="pt-BR" sz="2400" i="0" u="none" strike="noStrike" kern="1200" cap="none" spc="0" normalizeH="0" baseline="0" noProof="0" dirty="0" err="1" smtClean="0">
                <a:ln>
                  <a:noFill/>
                </a:ln>
                <a:solidFill>
                  <a:schemeClr val="tx1"/>
                </a:solidFill>
                <a:effectLst/>
                <a:uLnTx/>
                <a:uFillTx/>
                <a:latin typeface="+mn-lt"/>
                <a:ea typeface="+mn-ea"/>
                <a:cs typeface="+mn-cs"/>
              </a:rPr>
              <a:t>arts</a:t>
            </a:r>
            <a:r>
              <a:rPr kumimoji="0" lang="pt-BR" sz="2400" i="0" u="none" strike="noStrike" kern="1200" cap="none" spc="0" normalizeH="0" baseline="0" noProof="0" dirty="0" smtClean="0">
                <a:ln>
                  <a:noFill/>
                </a:ln>
                <a:solidFill>
                  <a:schemeClr val="tx1"/>
                </a:solidFill>
                <a:effectLst/>
                <a:uLnTx/>
                <a:uFillTx/>
                <a:latin typeface="+mn-lt"/>
                <a:ea typeface="+mn-ea"/>
                <a:cs typeface="+mn-cs"/>
              </a:rPr>
              <a:t>. 37 e 70)</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Legitimidade (CF, art. 70)</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Eficiência (CF, art. 37)</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Eficácia e efetividade (L10180/2001, </a:t>
            </a:r>
            <a:r>
              <a:rPr kumimoji="0" lang="pt-BR" sz="2400" i="0" u="none" strike="noStrike" kern="1200" cap="none" spc="0" normalizeH="0" baseline="0" noProof="0" dirty="0" err="1" smtClean="0">
                <a:ln>
                  <a:noFill/>
                </a:ln>
                <a:solidFill>
                  <a:schemeClr val="tx1"/>
                </a:solidFill>
                <a:effectLst/>
                <a:uLnTx/>
                <a:uFillTx/>
                <a:latin typeface="+mn-lt"/>
                <a:ea typeface="+mn-ea"/>
                <a:cs typeface="+mn-cs"/>
              </a:rPr>
              <a:t>arts</a:t>
            </a:r>
            <a:r>
              <a:rPr kumimoji="0" lang="pt-BR" sz="2400" i="0" u="none" strike="noStrike" kern="1200" cap="none" spc="0" normalizeH="0" baseline="0" noProof="0" dirty="0" smtClean="0">
                <a:ln>
                  <a:noFill/>
                </a:ln>
                <a:solidFill>
                  <a:schemeClr val="tx1"/>
                </a:solidFill>
                <a:effectLst/>
                <a:uLnTx/>
                <a:uFillTx/>
                <a:latin typeface="+mn-lt"/>
                <a:ea typeface="+mn-ea"/>
                <a:cs typeface="+mn-cs"/>
              </a:rPr>
              <a:t>. 7º, III, 20, II)</a:t>
            </a:r>
          </a:p>
          <a:p>
            <a:pPr marL="742950" marR="0" lvl="1" indent="-285750" algn="l" defTabSz="914400" rtl="0" eaLnBrk="1" fontAlgn="base" latinLnBrk="0" hangingPunct="1">
              <a:lnSpc>
                <a:spcPts val="2800"/>
              </a:lnSpc>
              <a:spcBef>
                <a:spcPct val="20000"/>
              </a:spcBef>
              <a:spcAft>
                <a:spcPct val="0"/>
              </a:spcAft>
              <a:buClrTx/>
              <a:buSzTx/>
              <a:buFont typeface="Arial" charset="0"/>
              <a:buChar char="–"/>
              <a:tabLst/>
              <a:defRPr/>
            </a:pPr>
            <a:r>
              <a:rPr kumimoji="0" lang="pt-BR" sz="2400" i="0" u="none" strike="noStrike" kern="1200" cap="none" spc="0" normalizeH="0" baseline="0" noProof="0" dirty="0" smtClean="0">
                <a:ln>
                  <a:noFill/>
                </a:ln>
                <a:solidFill>
                  <a:schemeClr val="tx1"/>
                </a:solidFill>
                <a:effectLst/>
                <a:uLnTx/>
                <a:uFillTx/>
                <a:latin typeface="+mn-lt"/>
                <a:ea typeface="+mn-ea"/>
                <a:cs typeface="+mn-cs"/>
              </a:rPr>
              <a:t>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7"/>
          <p:cNvSpPr>
            <a:spLocks noChangeArrowheads="1"/>
          </p:cNvSpPr>
          <p:nvPr/>
        </p:nvSpPr>
        <p:spPr bwMode="auto">
          <a:xfrm>
            <a:off x="251520" y="453479"/>
            <a:ext cx="8640960" cy="5711825"/>
          </a:xfrm>
          <a:prstGeom prst="rect">
            <a:avLst/>
          </a:prstGeom>
          <a:noFill/>
          <a:ln w="9525">
            <a:noFill/>
            <a:miter lim="800000"/>
            <a:headEnd/>
            <a:tailEnd/>
          </a:ln>
        </p:spPr>
        <p:txBody>
          <a:bodyPr/>
          <a:lstStyle/>
          <a:p>
            <a:pPr marL="342900" indent="-342900" algn="ctr" defTabSz="862013">
              <a:spcBef>
                <a:spcPct val="20000"/>
              </a:spcBef>
              <a:tabLst>
                <a:tab pos="381000" algn="l"/>
                <a:tab pos="571500" algn="l"/>
              </a:tabLst>
              <a:defRPr/>
            </a:pPr>
            <a:r>
              <a:rPr lang="pt-BR" sz="4000" b="1" dirty="0" smtClean="0">
                <a:solidFill>
                  <a:srgbClr val="002060"/>
                </a:solidFill>
                <a:latin typeface="+mj-lt"/>
              </a:rPr>
              <a:t>Práticas de Governança</a:t>
            </a:r>
          </a:p>
          <a:p>
            <a:pPr algn="just">
              <a:defRPr/>
            </a:pPr>
            <a:endParaRPr lang="pt-BR" sz="2400" b="1" dirty="0" smtClean="0">
              <a:solidFill>
                <a:srgbClr val="002060"/>
              </a:solidFill>
              <a:latin typeface="+mn-lt"/>
            </a:endParaRPr>
          </a:p>
          <a:p>
            <a:pPr algn="just">
              <a:defRPr/>
            </a:pPr>
            <a:endParaRPr lang="pt-BR" dirty="0">
              <a:solidFill>
                <a:srgbClr val="002060"/>
              </a:solidFill>
              <a:latin typeface="+mj-lt"/>
            </a:endParaRPr>
          </a:p>
          <a:p>
            <a:pPr algn="just">
              <a:defRPr/>
            </a:pPr>
            <a:endParaRPr lang="pt-BR" dirty="0">
              <a:solidFill>
                <a:srgbClr val="002060"/>
              </a:solidFill>
              <a:latin typeface="+mj-lt"/>
            </a:endParaRPr>
          </a:p>
          <a:p>
            <a:pPr marL="342900" algn="just" defTabSz="862013">
              <a:lnSpc>
                <a:spcPct val="200000"/>
              </a:lnSpc>
              <a:spcBef>
                <a:spcPts val="0"/>
              </a:spcBef>
              <a:tabLst>
                <a:tab pos="381000" algn="l"/>
                <a:tab pos="571500" algn="l"/>
              </a:tabLst>
              <a:defRPr/>
            </a:pPr>
            <a:r>
              <a:rPr lang="pt-BR" dirty="0">
                <a:solidFill>
                  <a:srgbClr val="002060"/>
                </a:solidFill>
                <a:latin typeface="+mj-lt"/>
              </a:rPr>
              <a:t>                       </a:t>
            </a: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r>
              <a:rPr lang="pt-BR" sz="3800" b="1" dirty="0">
                <a:solidFill>
                  <a:srgbClr val="FFFFFF"/>
                </a:solidFill>
                <a:latin typeface="Times New Roman" pitchFamily="18" charset="0"/>
              </a:rPr>
              <a:t>    </a:t>
            </a:r>
          </a:p>
          <a:p>
            <a:pPr marL="342900" indent="-342900" defTabSz="862013">
              <a:spcBef>
                <a:spcPct val="20000"/>
              </a:spcBef>
              <a:buFontTx/>
              <a:buChar char="•"/>
              <a:tabLst>
                <a:tab pos="381000" algn="l"/>
                <a:tab pos="571500" algn="l"/>
              </a:tabLst>
              <a:defRPr/>
            </a:pPr>
            <a:endParaRPr lang="pt-BR" sz="600" dirty="0">
              <a:solidFill>
                <a:srgbClr val="FFFFFF"/>
              </a:solidFill>
            </a:endParaRPr>
          </a:p>
          <a:p>
            <a:pPr marL="342900" indent="-342900" defTabSz="862013">
              <a:spcBef>
                <a:spcPct val="20000"/>
              </a:spcBef>
              <a:buFontTx/>
              <a:buChar char="•"/>
              <a:tabLst>
                <a:tab pos="381000" algn="l"/>
                <a:tab pos="571500" algn="l"/>
              </a:tabLst>
              <a:defRPr/>
            </a:pPr>
            <a:endParaRPr lang="pt-BR" sz="900" b="1" dirty="0">
              <a:solidFill>
                <a:srgbClr val="FFFFFF"/>
              </a:solidFill>
            </a:endParaRPr>
          </a:p>
          <a:p>
            <a:pPr marL="342900" indent="-342900" defTabSz="862013">
              <a:spcBef>
                <a:spcPct val="20000"/>
              </a:spcBef>
              <a:buFontTx/>
              <a:buChar char="•"/>
              <a:tabLst>
                <a:tab pos="381000" algn="l"/>
                <a:tab pos="571500" algn="l"/>
              </a:tabLst>
              <a:defRPr/>
            </a:pPr>
            <a:endParaRPr lang="pt-BR" sz="900" b="1" dirty="0"/>
          </a:p>
        </p:txBody>
      </p:sp>
      <p:sp>
        <p:nvSpPr>
          <p:cNvPr id="4" name="Espaço Reservado para Conteúdo 1"/>
          <p:cNvSpPr txBox="1">
            <a:spLocks/>
          </p:cNvSpPr>
          <p:nvPr/>
        </p:nvSpPr>
        <p:spPr>
          <a:xfrm>
            <a:off x="0" y="1052736"/>
            <a:ext cx="9144000" cy="5516787"/>
          </a:xfrm>
          <a:prstGeom prst="rect">
            <a:avLst/>
          </a:prstGeom>
        </p:spPr>
        <p:txBody>
          <a:bodyPr/>
          <a:lstStyle/>
          <a:p>
            <a:pPr marL="342900" marR="0" lvl="0" indent="-342900" algn="l" defTabSz="914400" rtl="0" eaLnBrk="1" fontAlgn="base" latinLnBrk="0" hangingPunct="1">
              <a:lnSpc>
                <a:spcPts val="2800"/>
              </a:lnSpc>
              <a:spcBef>
                <a:spcPct val="20000"/>
              </a:spcBef>
              <a:spcAft>
                <a:spcPct val="0"/>
              </a:spcAft>
              <a:buClrTx/>
              <a:buSzTx/>
              <a:tabLst/>
              <a:defRPr/>
            </a:pPr>
            <a:endParaRPr kumimoji="0" lang="pt-BR" sz="2400" b="1"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lnSpc>
                <a:spcPts val="2800"/>
              </a:lnSpc>
              <a:spcBef>
                <a:spcPct val="20000"/>
              </a:spcBef>
              <a:buFont typeface="Arial" charset="0"/>
              <a:buChar char="–"/>
            </a:pPr>
            <a:r>
              <a:rPr lang="pt-BR" sz="2400" dirty="0" smtClean="0">
                <a:latin typeface="+mn-lt"/>
              </a:rPr>
              <a:t>Planejamento organizacional (missão, objetivos, indicadores, metas e alocação de recursos)</a:t>
            </a:r>
          </a:p>
          <a:p>
            <a:pPr marL="742950" lvl="1" indent="-285750">
              <a:lnSpc>
                <a:spcPts val="2800"/>
              </a:lnSpc>
              <a:spcBef>
                <a:spcPct val="20000"/>
              </a:spcBef>
              <a:buFont typeface="Arial" charset="0"/>
              <a:buChar char="–"/>
            </a:pPr>
            <a:r>
              <a:rPr lang="pt-BR" sz="2400" dirty="0" smtClean="0">
                <a:latin typeface="+mn-lt"/>
              </a:rPr>
              <a:t>Comitês estratégicos (Ética, Negócio, Pessoal, TI etc.)</a:t>
            </a:r>
          </a:p>
          <a:p>
            <a:pPr marL="742950" lvl="1" indent="-285750">
              <a:lnSpc>
                <a:spcPts val="2800"/>
              </a:lnSpc>
              <a:spcBef>
                <a:spcPct val="20000"/>
              </a:spcBef>
              <a:buFont typeface="Arial" charset="0"/>
              <a:buChar char="–"/>
            </a:pPr>
            <a:r>
              <a:rPr lang="pt-BR" sz="2400" dirty="0" smtClean="0">
                <a:latin typeface="+mn-lt"/>
              </a:rPr>
              <a:t>Excelência de pessoal</a:t>
            </a:r>
          </a:p>
          <a:p>
            <a:pPr marL="742950" lvl="1" indent="-285750">
              <a:lnSpc>
                <a:spcPts val="2800"/>
              </a:lnSpc>
              <a:spcBef>
                <a:spcPct val="20000"/>
              </a:spcBef>
              <a:buFont typeface="Arial" charset="0"/>
              <a:buChar char="–"/>
            </a:pPr>
            <a:r>
              <a:rPr lang="pt-BR" sz="2400" dirty="0" smtClean="0">
                <a:latin typeface="+mn-lt"/>
              </a:rPr>
              <a:t>Publicação de planos e resultados</a:t>
            </a:r>
          </a:p>
          <a:p>
            <a:pPr marL="742950" lvl="1" indent="-285750">
              <a:lnSpc>
                <a:spcPts val="2800"/>
              </a:lnSpc>
              <a:spcBef>
                <a:spcPct val="20000"/>
              </a:spcBef>
              <a:buFont typeface="Arial" charset="0"/>
              <a:buChar char="–"/>
            </a:pPr>
            <a:r>
              <a:rPr kumimoji="0" lang="pt-BR" sz="2400" i="0" u="none" strike="noStrike" kern="1200" cap="none" spc="0" normalizeH="0" baseline="0" noProof="0" dirty="0" smtClean="0">
                <a:ln>
                  <a:noFill/>
                </a:ln>
                <a:solidFill>
                  <a:schemeClr val="tx1"/>
                </a:solidFill>
                <a:effectLst/>
                <a:uLnTx/>
                <a:uFillTx/>
                <a:latin typeface="+mn-lt"/>
                <a:ea typeface="+mn-ea"/>
                <a:cs typeface="+mn-cs"/>
              </a:rPr>
              <a:t>Gestão</a:t>
            </a:r>
            <a:r>
              <a:rPr kumimoji="0" lang="pt-BR" sz="2400" i="0" u="none" strike="noStrike" kern="1200" cap="none" spc="0" normalizeH="0" noProof="0" dirty="0" smtClean="0">
                <a:ln>
                  <a:noFill/>
                </a:ln>
                <a:solidFill>
                  <a:schemeClr val="tx1"/>
                </a:solidFill>
                <a:effectLst/>
                <a:uLnTx/>
                <a:uFillTx/>
                <a:latin typeface="+mn-lt"/>
                <a:ea typeface="+mn-ea"/>
                <a:cs typeface="+mn-cs"/>
              </a:rPr>
              <a:t> de riscos</a:t>
            </a:r>
          </a:p>
          <a:p>
            <a:pPr marL="742950" lvl="1" indent="-285750">
              <a:lnSpc>
                <a:spcPts val="2800"/>
              </a:lnSpc>
              <a:spcBef>
                <a:spcPct val="20000"/>
              </a:spcBef>
              <a:buFont typeface="Arial" charset="0"/>
              <a:buChar char="–"/>
            </a:pPr>
            <a:r>
              <a:rPr lang="pt-BR" sz="2400" baseline="0" dirty="0" smtClean="0">
                <a:latin typeface="+mn-lt"/>
              </a:rPr>
              <a:t>Controles</a:t>
            </a:r>
            <a:r>
              <a:rPr lang="pt-BR" sz="2400" dirty="0" smtClean="0">
                <a:latin typeface="+mn-lt"/>
              </a:rPr>
              <a:t> internos</a:t>
            </a:r>
          </a:p>
          <a:p>
            <a:pPr marL="742950" lvl="1" indent="-285750">
              <a:lnSpc>
                <a:spcPts val="2800"/>
              </a:lnSpc>
              <a:spcBef>
                <a:spcPct val="20000"/>
              </a:spcBef>
              <a:buFont typeface="Arial" charset="0"/>
              <a:buChar char="–"/>
            </a:pPr>
            <a:r>
              <a:rPr lang="pt-BR" sz="2400" baseline="0" dirty="0" smtClean="0">
                <a:latin typeface="+mn-lt"/>
              </a:rPr>
              <a:t>Auditoria</a:t>
            </a:r>
            <a:r>
              <a:rPr lang="pt-BR" sz="2400" dirty="0" smtClean="0">
                <a:latin typeface="+mn-lt"/>
              </a:rPr>
              <a:t> interna</a:t>
            </a:r>
          </a:p>
          <a:p>
            <a:pPr marL="742950" lvl="1" indent="-285750">
              <a:lnSpc>
                <a:spcPts val="2800"/>
              </a:lnSpc>
              <a:spcBef>
                <a:spcPct val="20000"/>
              </a:spcBef>
              <a:buFont typeface="Arial" charset="0"/>
              <a:buChar char="–"/>
            </a:pPr>
            <a:r>
              <a:rPr kumimoji="0" lang="pt-BR" sz="2400" i="0" u="none" strike="noStrike" kern="1200" cap="none" spc="0" normalizeH="0" baseline="0" noProof="0" dirty="0" smtClean="0">
                <a:ln>
                  <a:noFill/>
                </a:ln>
                <a:solidFill>
                  <a:schemeClr val="tx1"/>
                </a:solidFill>
                <a:effectLst/>
                <a:uLnTx/>
                <a:uFillTx/>
                <a:latin typeface="+mn-lt"/>
                <a:ea typeface="+mn-ea"/>
                <a:cs typeface="+mn-cs"/>
              </a:rPr>
              <a:t>Controle</a:t>
            </a:r>
            <a:r>
              <a:rPr kumimoji="0" lang="pt-BR" sz="2400" i="0" u="none" strike="noStrike" kern="1200" cap="none" spc="0" normalizeH="0" noProof="0" dirty="0" smtClean="0">
                <a:ln>
                  <a:noFill/>
                </a:ln>
                <a:solidFill>
                  <a:schemeClr val="tx1"/>
                </a:solidFill>
                <a:effectLst/>
                <a:uLnTx/>
                <a:uFillTx/>
                <a:latin typeface="+mn-lt"/>
                <a:ea typeface="+mn-ea"/>
                <a:cs typeface="+mn-cs"/>
              </a:rPr>
              <a:t> externo</a:t>
            </a:r>
            <a:endParaRPr kumimoji="0" lang="pt-BR" sz="240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7"/>
          <p:cNvSpPr>
            <a:spLocks noChangeArrowheads="1"/>
          </p:cNvSpPr>
          <p:nvPr/>
        </p:nvSpPr>
        <p:spPr bwMode="auto">
          <a:xfrm>
            <a:off x="251520" y="453479"/>
            <a:ext cx="8640960" cy="5711825"/>
          </a:xfrm>
          <a:prstGeom prst="rect">
            <a:avLst/>
          </a:prstGeom>
          <a:noFill/>
          <a:ln w="9525">
            <a:noFill/>
            <a:miter lim="800000"/>
            <a:headEnd/>
            <a:tailEnd/>
          </a:ln>
        </p:spPr>
        <p:txBody>
          <a:bodyPr/>
          <a:lstStyle/>
          <a:p>
            <a:pPr marL="342900" indent="-342900" algn="ctr" defTabSz="862013">
              <a:spcBef>
                <a:spcPct val="20000"/>
              </a:spcBef>
              <a:tabLst>
                <a:tab pos="381000" algn="l"/>
                <a:tab pos="571500" algn="l"/>
              </a:tabLst>
              <a:defRPr/>
            </a:pPr>
            <a:r>
              <a:rPr lang="pt-BR" sz="4000" b="1" dirty="0" smtClean="0">
                <a:solidFill>
                  <a:srgbClr val="002060"/>
                </a:solidFill>
                <a:latin typeface="+mj-lt"/>
              </a:rPr>
              <a:t>Como a APF e a sociedade se beneficiam?</a:t>
            </a:r>
          </a:p>
          <a:p>
            <a:pPr algn="just">
              <a:defRPr/>
            </a:pPr>
            <a:endParaRPr lang="pt-BR" sz="2400" b="1" dirty="0" smtClean="0">
              <a:solidFill>
                <a:srgbClr val="002060"/>
              </a:solidFill>
              <a:latin typeface="+mn-lt"/>
            </a:endParaRPr>
          </a:p>
          <a:p>
            <a:pPr algn="just">
              <a:defRPr/>
            </a:pPr>
            <a:endParaRPr lang="pt-BR" dirty="0">
              <a:solidFill>
                <a:srgbClr val="002060"/>
              </a:solidFill>
              <a:latin typeface="+mj-lt"/>
            </a:endParaRPr>
          </a:p>
          <a:p>
            <a:pPr algn="just">
              <a:defRPr/>
            </a:pPr>
            <a:endParaRPr lang="pt-BR" dirty="0">
              <a:solidFill>
                <a:srgbClr val="002060"/>
              </a:solidFill>
              <a:latin typeface="+mj-lt"/>
            </a:endParaRPr>
          </a:p>
          <a:p>
            <a:pPr marL="342900" algn="just" defTabSz="862013">
              <a:lnSpc>
                <a:spcPct val="200000"/>
              </a:lnSpc>
              <a:spcBef>
                <a:spcPts val="0"/>
              </a:spcBef>
              <a:tabLst>
                <a:tab pos="381000" algn="l"/>
                <a:tab pos="571500" algn="l"/>
              </a:tabLst>
              <a:defRPr/>
            </a:pPr>
            <a:r>
              <a:rPr lang="pt-BR" dirty="0">
                <a:solidFill>
                  <a:srgbClr val="002060"/>
                </a:solidFill>
                <a:latin typeface="+mj-lt"/>
              </a:rPr>
              <a:t>                       </a:t>
            </a: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r>
              <a:rPr lang="pt-BR" sz="3800" b="1" dirty="0">
                <a:solidFill>
                  <a:srgbClr val="FFFFFF"/>
                </a:solidFill>
                <a:latin typeface="Times New Roman" pitchFamily="18" charset="0"/>
              </a:rPr>
              <a:t>    </a:t>
            </a:r>
          </a:p>
          <a:p>
            <a:pPr marL="342900" indent="-342900" defTabSz="862013">
              <a:spcBef>
                <a:spcPct val="20000"/>
              </a:spcBef>
              <a:buFontTx/>
              <a:buChar char="•"/>
              <a:tabLst>
                <a:tab pos="381000" algn="l"/>
                <a:tab pos="571500" algn="l"/>
              </a:tabLst>
              <a:defRPr/>
            </a:pPr>
            <a:endParaRPr lang="pt-BR" sz="600" dirty="0">
              <a:solidFill>
                <a:srgbClr val="FFFFFF"/>
              </a:solidFill>
            </a:endParaRPr>
          </a:p>
          <a:p>
            <a:pPr marL="342900" indent="-342900" defTabSz="862013">
              <a:spcBef>
                <a:spcPct val="20000"/>
              </a:spcBef>
              <a:buFontTx/>
              <a:buChar char="•"/>
              <a:tabLst>
                <a:tab pos="381000" algn="l"/>
                <a:tab pos="571500" algn="l"/>
              </a:tabLst>
              <a:defRPr/>
            </a:pPr>
            <a:endParaRPr lang="pt-BR" sz="900" b="1" dirty="0">
              <a:solidFill>
                <a:srgbClr val="FFFFFF"/>
              </a:solidFill>
            </a:endParaRPr>
          </a:p>
          <a:p>
            <a:pPr marL="342900" indent="-342900" defTabSz="862013">
              <a:spcBef>
                <a:spcPct val="20000"/>
              </a:spcBef>
              <a:buFontTx/>
              <a:buChar char="•"/>
              <a:tabLst>
                <a:tab pos="381000" algn="l"/>
                <a:tab pos="571500" algn="l"/>
              </a:tabLst>
              <a:defRPr/>
            </a:pPr>
            <a:endParaRPr lang="pt-BR" sz="900" b="1" dirty="0"/>
          </a:p>
        </p:txBody>
      </p:sp>
      <p:sp>
        <p:nvSpPr>
          <p:cNvPr id="5" name="Espaço Reservado para Conteúdo 2"/>
          <p:cNvSpPr txBox="1">
            <a:spLocks/>
          </p:cNvSpPr>
          <p:nvPr/>
        </p:nvSpPr>
        <p:spPr>
          <a:xfrm>
            <a:off x="1331640" y="2432050"/>
            <a:ext cx="6336705" cy="4525963"/>
          </a:xfrm>
          <a:prstGeom prst="rect">
            <a:avLst/>
          </a:prstGeom>
        </p:spPr>
        <p:txBody>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pt-BR" sz="3200" b="0" i="0" u="none" strike="noStrike" kern="1200" cap="none" spc="0" normalizeH="0" baseline="0" noProof="0" smtClean="0">
                <a:ln>
                  <a:noFill/>
                </a:ln>
                <a:solidFill>
                  <a:schemeClr val="tx1"/>
                </a:solidFill>
                <a:effectLst/>
                <a:uLnTx/>
                <a:uFillTx/>
                <a:latin typeface="+mn-lt"/>
                <a:ea typeface="+mn-ea"/>
                <a:cs typeface="+mn-cs"/>
              </a:rPr>
              <a:t>Aumento da agregação de valor dos recursos utilizados (humanos, financeiros etc.)</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pt-BR" sz="3200" b="0" i="0" u="none" strike="noStrike" kern="1200" cap="none" spc="0" normalizeH="0" baseline="0" noProof="0" smtClean="0">
                <a:ln>
                  <a:noFill/>
                </a:ln>
                <a:solidFill>
                  <a:schemeClr val="tx1"/>
                </a:solidFill>
                <a:effectLst/>
                <a:uLnTx/>
                <a:uFillTx/>
                <a:latin typeface="+mn-lt"/>
                <a:ea typeface="+mn-ea"/>
                <a:cs typeface="+mn-cs"/>
              </a:rPr>
              <a:t>Redução de riscos</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Char char="ü"/>
              <a:tabLst/>
              <a:defRPr/>
            </a:pPr>
            <a:r>
              <a:rPr kumimoji="0" lang="pt-BR" sz="3200" b="0" i="0" u="none" strike="noStrike" kern="1200" cap="none" spc="0" normalizeH="0" baseline="0" noProof="0" smtClean="0">
                <a:ln>
                  <a:noFill/>
                </a:ln>
                <a:solidFill>
                  <a:schemeClr val="tx1"/>
                </a:solidFill>
                <a:effectLst/>
                <a:uLnTx/>
                <a:uFillTx/>
                <a:latin typeface="+mn-lt"/>
                <a:ea typeface="+mn-ea"/>
                <a:cs typeface="+mn-cs"/>
              </a:rPr>
              <a:t>Prestação de melhores serviços à sociedade.</a:t>
            </a:r>
            <a:endParaRPr kumimoji="0" lang="pt-B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7"/>
          <p:cNvSpPr>
            <a:spLocks noChangeArrowheads="1"/>
          </p:cNvSpPr>
          <p:nvPr/>
        </p:nvSpPr>
        <p:spPr bwMode="auto">
          <a:xfrm>
            <a:off x="251520" y="332656"/>
            <a:ext cx="8640960" cy="5711825"/>
          </a:xfrm>
          <a:prstGeom prst="rect">
            <a:avLst/>
          </a:prstGeom>
          <a:noFill/>
          <a:ln w="9525">
            <a:noFill/>
            <a:miter lim="800000"/>
            <a:headEnd/>
            <a:tailEnd/>
          </a:ln>
        </p:spPr>
        <p:txBody>
          <a:bodyPr/>
          <a:lstStyle/>
          <a:p>
            <a:pPr marL="342900" indent="-342900" algn="ctr" defTabSz="862013">
              <a:spcBef>
                <a:spcPct val="20000"/>
              </a:spcBef>
              <a:tabLst>
                <a:tab pos="381000" algn="l"/>
                <a:tab pos="571500" algn="l"/>
              </a:tabLst>
              <a:defRPr/>
            </a:pPr>
            <a:r>
              <a:rPr lang="pt-BR" sz="4000" b="1" dirty="0" smtClean="0">
                <a:solidFill>
                  <a:srgbClr val="002060"/>
                </a:solidFill>
                <a:latin typeface="+mj-lt"/>
              </a:rPr>
              <a:t>Governança de Pessoas</a:t>
            </a:r>
          </a:p>
          <a:p>
            <a:pPr algn="just">
              <a:defRPr/>
            </a:pPr>
            <a:endParaRPr lang="pt-BR" sz="2400" b="1" dirty="0" smtClean="0">
              <a:solidFill>
                <a:srgbClr val="002060"/>
              </a:solidFill>
              <a:latin typeface="+mn-lt"/>
            </a:endParaRPr>
          </a:p>
          <a:p>
            <a:pPr algn="just">
              <a:defRPr/>
            </a:pPr>
            <a:r>
              <a:rPr lang="pt-BR" sz="2400" b="1" dirty="0" smtClean="0">
                <a:latin typeface="Arial" pitchFamily="34" charset="0"/>
                <a:cs typeface="Arial" pitchFamily="34" charset="0"/>
              </a:rPr>
              <a:t>Conjunto de mecanismos de avaliação, direção e monitoramento da gestão de pessoas</a:t>
            </a:r>
            <a:r>
              <a:rPr lang="pt-BR" sz="2400" dirty="0" smtClean="0">
                <a:latin typeface="Arial" pitchFamily="34" charset="0"/>
                <a:cs typeface="Arial" pitchFamily="34" charset="0"/>
              </a:rPr>
              <a:t>, visando:</a:t>
            </a:r>
          </a:p>
          <a:p>
            <a:pPr algn="just">
              <a:defRPr/>
            </a:pPr>
            <a:endParaRPr lang="pt-BR" sz="2400" dirty="0" smtClean="0">
              <a:latin typeface="Arial" pitchFamily="34" charset="0"/>
              <a:cs typeface="Arial" pitchFamily="34" charset="0"/>
            </a:endParaRPr>
          </a:p>
          <a:p>
            <a:pPr algn="just">
              <a:buFont typeface="Wingdings" pitchFamily="2" charset="2"/>
              <a:buChar char="Ø"/>
              <a:defRPr/>
            </a:pPr>
            <a:r>
              <a:rPr lang="pt-BR" sz="2400" dirty="0" smtClean="0">
                <a:latin typeface="Arial" pitchFamily="34" charset="0"/>
                <a:cs typeface="Arial" pitchFamily="34" charset="0"/>
              </a:rPr>
              <a:t> Alinhar as políticas e estratégias de gestão de pessoas com as prioridades do negócio da organização em prol de resultados;</a:t>
            </a:r>
          </a:p>
          <a:p>
            <a:pPr algn="just">
              <a:buFont typeface="Wingdings" pitchFamily="2" charset="2"/>
              <a:buChar char="Ø"/>
              <a:defRPr/>
            </a:pPr>
            <a:r>
              <a:rPr lang="pt-BR" sz="2400" dirty="0" smtClean="0">
                <a:latin typeface="Arial" pitchFamily="34" charset="0"/>
                <a:cs typeface="Arial" pitchFamily="34" charset="0"/>
              </a:rPr>
              <a:t> Otimizar a disponibilidade e o desempenho das pessoas, mantendo custos compatíveis e aceitáveis;</a:t>
            </a:r>
          </a:p>
          <a:p>
            <a:pPr algn="just">
              <a:buFont typeface="Wingdings" pitchFamily="2" charset="2"/>
              <a:buChar char="Ø"/>
              <a:defRPr/>
            </a:pPr>
            <a:r>
              <a:rPr lang="pt-BR" sz="2400" dirty="0" smtClean="0">
                <a:latin typeface="Arial" pitchFamily="34" charset="0"/>
                <a:cs typeface="Arial" pitchFamily="34" charset="0"/>
              </a:rPr>
              <a:t> Assegurar o cumprimento dos papéis e das responsabilidades;</a:t>
            </a:r>
          </a:p>
          <a:p>
            <a:pPr algn="just">
              <a:buFont typeface="Wingdings" pitchFamily="2" charset="2"/>
              <a:buChar char="Ø"/>
              <a:defRPr/>
            </a:pPr>
            <a:r>
              <a:rPr lang="pt-BR" sz="2400" dirty="0" smtClean="0">
                <a:latin typeface="Arial" pitchFamily="34" charset="0"/>
                <a:cs typeface="Arial" pitchFamily="34" charset="0"/>
              </a:rPr>
              <a:t> Mitigar os riscos da área; e</a:t>
            </a:r>
          </a:p>
          <a:p>
            <a:pPr algn="just">
              <a:buFont typeface="Wingdings" pitchFamily="2" charset="2"/>
              <a:buChar char="Ø"/>
              <a:defRPr/>
            </a:pPr>
            <a:r>
              <a:rPr lang="pt-BR" sz="2400" dirty="0" smtClean="0">
                <a:latin typeface="Arial" pitchFamily="34" charset="0"/>
                <a:cs typeface="Arial" pitchFamily="34" charset="0"/>
              </a:rPr>
              <a:t> Auxiliar a tomada de decisões.</a:t>
            </a:r>
          </a:p>
          <a:p>
            <a:pPr algn="just">
              <a:defRPr/>
            </a:pPr>
            <a:endParaRPr lang="pt-BR" dirty="0">
              <a:solidFill>
                <a:srgbClr val="002060"/>
              </a:solidFill>
              <a:latin typeface="+mj-lt"/>
            </a:endParaRPr>
          </a:p>
          <a:p>
            <a:pPr algn="just">
              <a:defRPr/>
            </a:pPr>
            <a:endParaRPr lang="pt-BR" dirty="0">
              <a:solidFill>
                <a:srgbClr val="002060"/>
              </a:solidFill>
              <a:latin typeface="+mj-lt"/>
            </a:endParaRPr>
          </a:p>
          <a:p>
            <a:pPr marL="342900" algn="just" defTabSz="862013">
              <a:lnSpc>
                <a:spcPct val="200000"/>
              </a:lnSpc>
              <a:spcBef>
                <a:spcPts val="0"/>
              </a:spcBef>
              <a:tabLst>
                <a:tab pos="381000" algn="l"/>
                <a:tab pos="571500" algn="l"/>
              </a:tabLst>
              <a:defRPr/>
            </a:pPr>
            <a:r>
              <a:rPr lang="pt-BR" dirty="0">
                <a:solidFill>
                  <a:srgbClr val="002060"/>
                </a:solidFill>
                <a:latin typeface="+mj-lt"/>
              </a:rPr>
              <a:t>                       </a:t>
            </a: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endParaRPr lang="pt-BR" sz="3800" b="1" dirty="0">
              <a:solidFill>
                <a:srgbClr val="FFFFFF"/>
              </a:solidFill>
              <a:latin typeface="Times New Roman" pitchFamily="18" charset="0"/>
            </a:endParaRPr>
          </a:p>
          <a:p>
            <a:pPr marL="342900" indent="-342900" defTabSz="862013">
              <a:spcBef>
                <a:spcPct val="20000"/>
              </a:spcBef>
              <a:tabLst>
                <a:tab pos="381000" algn="l"/>
                <a:tab pos="571500" algn="l"/>
              </a:tabLst>
              <a:defRPr/>
            </a:pPr>
            <a:r>
              <a:rPr lang="pt-BR" sz="3800" b="1" dirty="0">
                <a:solidFill>
                  <a:srgbClr val="FFFFFF"/>
                </a:solidFill>
                <a:latin typeface="Times New Roman" pitchFamily="18" charset="0"/>
              </a:rPr>
              <a:t>    </a:t>
            </a:r>
          </a:p>
          <a:p>
            <a:pPr marL="342900" indent="-342900" defTabSz="862013">
              <a:spcBef>
                <a:spcPct val="20000"/>
              </a:spcBef>
              <a:buFontTx/>
              <a:buChar char="•"/>
              <a:tabLst>
                <a:tab pos="381000" algn="l"/>
                <a:tab pos="571500" algn="l"/>
              </a:tabLst>
              <a:defRPr/>
            </a:pPr>
            <a:endParaRPr lang="pt-BR" sz="600" dirty="0">
              <a:solidFill>
                <a:srgbClr val="FFFFFF"/>
              </a:solidFill>
            </a:endParaRPr>
          </a:p>
          <a:p>
            <a:pPr marL="342900" indent="-342900" defTabSz="862013">
              <a:spcBef>
                <a:spcPct val="20000"/>
              </a:spcBef>
              <a:buFontTx/>
              <a:buChar char="•"/>
              <a:tabLst>
                <a:tab pos="381000" algn="l"/>
                <a:tab pos="571500" algn="l"/>
              </a:tabLst>
              <a:defRPr/>
            </a:pPr>
            <a:endParaRPr lang="pt-BR" sz="900" b="1" dirty="0">
              <a:solidFill>
                <a:srgbClr val="FFFFFF"/>
              </a:solidFill>
            </a:endParaRPr>
          </a:p>
          <a:p>
            <a:pPr marL="342900" indent="-342900" defTabSz="862013">
              <a:spcBef>
                <a:spcPct val="20000"/>
              </a:spcBef>
              <a:buFontTx/>
              <a:buChar char="•"/>
              <a:tabLst>
                <a:tab pos="381000" algn="l"/>
                <a:tab pos="571500" algn="l"/>
              </a:tabLst>
              <a:defRPr/>
            </a:pPr>
            <a:endParaRPr lang="pt-BR" sz="9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ítulo 1"/>
          <p:cNvSpPr>
            <a:spLocks noGrp="1"/>
          </p:cNvSpPr>
          <p:nvPr>
            <p:ph type="title"/>
          </p:nvPr>
        </p:nvSpPr>
        <p:spPr/>
        <p:txBody>
          <a:bodyPr/>
          <a:lstStyle/>
          <a:p>
            <a:r>
              <a:rPr lang="pt-BR" sz="3600" b="1" dirty="0" smtClean="0">
                <a:solidFill>
                  <a:srgbClr val="002060"/>
                </a:solidFill>
              </a:rPr>
              <a:t>Cenário atual – Área de Pessoal</a:t>
            </a:r>
          </a:p>
        </p:txBody>
      </p:sp>
      <p:sp>
        <p:nvSpPr>
          <p:cNvPr id="8" name="Subtítulo 2"/>
          <p:cNvSpPr txBox="1">
            <a:spLocks/>
          </p:cNvSpPr>
          <p:nvPr/>
        </p:nvSpPr>
        <p:spPr>
          <a:xfrm>
            <a:off x="755576" y="1556792"/>
            <a:ext cx="7776864" cy="4392488"/>
          </a:xfrm>
          <a:prstGeom prst="rect">
            <a:avLst/>
          </a:prstGeom>
        </p:spPr>
        <p:txBody>
          <a:bodyPr vert="horz" lIns="91440" tIns="45720" rIns="91440" bIns="45720" rtlCol="0">
            <a:normAutofit/>
          </a:bodyPr>
          <a:lstStyle/>
          <a:p>
            <a:pPr marL="342900" lvl="0" indent="-342900" fontAlgn="auto">
              <a:spcBef>
                <a:spcPct val="20000"/>
              </a:spcBef>
              <a:spcAft>
                <a:spcPts val="0"/>
              </a:spcAft>
              <a:buFontTx/>
              <a:buChar char="-"/>
              <a:defRPr/>
            </a:pPr>
            <a:r>
              <a:rPr lang="pt-BR" sz="2600" dirty="0" smtClean="0">
                <a:latin typeface="+mn-lt"/>
              </a:rPr>
              <a:t>Pouco conhecimento do TCU acerca das políticas e práticas referentes à governança e à gestão de pessoas de suas </a:t>
            </a:r>
            <a:r>
              <a:rPr lang="pt-BR" sz="2600" dirty="0" err="1" smtClean="0">
                <a:latin typeface="+mn-lt"/>
              </a:rPr>
              <a:t>UJs</a:t>
            </a:r>
            <a:r>
              <a:rPr lang="pt-BR" sz="2600"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pt-BR" sz="2600" b="0" i="0" u="none" strike="noStrike" kern="1200" cap="none" spc="0" normalizeH="0" noProof="0" dirty="0" smtClean="0">
                <a:ln>
                  <a:noFill/>
                </a:ln>
                <a:effectLst/>
                <a:uLnTx/>
                <a:uFillTx/>
                <a:latin typeface="+mn-lt"/>
                <a:ea typeface="+mn-ea"/>
                <a:cs typeface="+mn-cs"/>
              </a:rPr>
              <a:t>Ausência de informações que permitam uma visão global da governança e da gestão de pessoas na APF;</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lang="pt-BR" sz="2600" dirty="0" smtClean="0">
                <a:latin typeface="+mn-lt"/>
              </a:rPr>
              <a:t>Despesa anual elevada com pessoal (R$ 226 bilhões) e ausência de avaliações sistemáticas acerca do resultado da aplicação dos recursos;</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pt-BR" sz="2600" b="0" i="0" u="none" strike="noStrike" kern="1200" cap="none" spc="0" normalizeH="0" noProof="0" dirty="0" smtClean="0">
                <a:ln>
                  <a:noFill/>
                </a:ln>
                <a:effectLst/>
                <a:uLnTx/>
                <a:uFillTx/>
                <a:latin typeface="+mn-lt"/>
                <a:ea typeface="+mn-ea"/>
                <a:cs typeface="+mn-cs"/>
              </a:rPr>
              <a:t>Pouca ênfase no controle </a:t>
            </a:r>
            <a:r>
              <a:rPr kumimoji="0" lang="pt-BR" sz="2600" b="0" u="none" strike="noStrike" kern="1200" cap="none" spc="0" normalizeH="0" noProof="0" dirty="0" smtClean="0">
                <a:ln>
                  <a:noFill/>
                </a:ln>
                <a:effectLst/>
                <a:uLnTx/>
                <a:uFillTx/>
                <a:latin typeface="+mn-lt"/>
                <a:ea typeface="+mn-ea"/>
                <a:cs typeface="+mn-cs"/>
              </a:rPr>
              <a:t>preventivo</a:t>
            </a:r>
            <a:r>
              <a:rPr kumimoji="0" lang="pt-BR" sz="2600" b="0" i="0" u="none" strike="noStrike" kern="1200" cap="none" spc="0" normalizeH="0" noProof="0" dirty="0" smtClean="0">
                <a:ln>
                  <a:noFill/>
                </a:ln>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ítulo 1"/>
          <p:cNvSpPr>
            <a:spLocks noGrp="1"/>
          </p:cNvSpPr>
          <p:nvPr>
            <p:ph type="title"/>
          </p:nvPr>
        </p:nvSpPr>
        <p:spPr/>
        <p:txBody>
          <a:bodyPr/>
          <a:lstStyle/>
          <a:p>
            <a:r>
              <a:rPr lang="pt-BR" sz="3600" b="1" dirty="0" smtClean="0">
                <a:solidFill>
                  <a:srgbClr val="002060"/>
                </a:solidFill>
              </a:rPr>
              <a:t>Finalidade do trabalho</a:t>
            </a:r>
          </a:p>
        </p:txBody>
      </p:sp>
      <p:sp>
        <p:nvSpPr>
          <p:cNvPr id="8" name="Subtítulo 2"/>
          <p:cNvSpPr txBox="1">
            <a:spLocks/>
          </p:cNvSpPr>
          <p:nvPr/>
        </p:nvSpPr>
        <p:spPr>
          <a:xfrm>
            <a:off x="1259632" y="2996952"/>
            <a:ext cx="7416824" cy="1656184"/>
          </a:xfrm>
          <a:prstGeom prst="rect">
            <a:avLst/>
          </a:prstGeom>
        </p:spPr>
        <p:txBody>
          <a:bodyPr vert="horz" lIns="91440" tIns="45720" rIns="91440" bIns="45720" rtlCol="0">
            <a:normAutofit/>
          </a:bodyPr>
          <a:lstStyle/>
          <a:p>
            <a:pPr marL="342900" lvl="0" indent="-342900" fontAlgn="auto">
              <a:spcBef>
                <a:spcPct val="20000"/>
              </a:spcBef>
              <a:spcAft>
                <a:spcPts val="0"/>
              </a:spcAft>
              <a:buFontTx/>
              <a:buChar char="-"/>
              <a:defRPr/>
            </a:pPr>
            <a:r>
              <a:rPr lang="pt-BR" sz="2600" dirty="0" smtClean="0">
                <a:latin typeface="+mn-lt"/>
              </a:rPr>
              <a:t>induzir melhorias;</a:t>
            </a:r>
          </a:p>
          <a:p>
            <a:pPr marL="342900" lvl="0" indent="-342900" fontAlgn="auto">
              <a:spcBef>
                <a:spcPct val="20000"/>
              </a:spcBef>
              <a:spcAft>
                <a:spcPts val="0"/>
              </a:spcAft>
              <a:buFontTx/>
              <a:buChar char="-"/>
              <a:defRPr/>
            </a:pPr>
            <a:r>
              <a:rPr lang="pt-BR" sz="2600" dirty="0" smtClean="0">
                <a:latin typeface="+mn-lt"/>
              </a:rPr>
              <a:t>Identificar os riscos mais relevantes; e</a:t>
            </a:r>
          </a:p>
          <a:p>
            <a:pPr marL="342900" lvl="0" indent="-342900" fontAlgn="auto">
              <a:spcBef>
                <a:spcPct val="20000"/>
              </a:spcBef>
              <a:spcAft>
                <a:spcPts val="0"/>
              </a:spcAft>
              <a:buFontTx/>
              <a:buChar char="-"/>
              <a:defRPr/>
            </a:pPr>
            <a:r>
              <a:rPr lang="pt-BR" sz="2600" dirty="0" smtClean="0">
                <a:latin typeface="+mn-lt"/>
              </a:rPr>
              <a:t>identificar possíveis áreas de atuação do TCU.</a:t>
            </a:r>
            <a:endParaRPr kumimoji="0" lang="pt-BR" sz="2600" b="0" i="0" u="none" strike="noStrike" kern="1200" cap="none" spc="0" normalizeH="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4" name="Retângulo 3"/>
          <p:cNvSpPr/>
          <p:nvPr/>
        </p:nvSpPr>
        <p:spPr>
          <a:xfrm>
            <a:off x="1043608" y="5445224"/>
            <a:ext cx="4572000" cy="369332"/>
          </a:xfrm>
          <a:prstGeom prst="rect">
            <a:avLst/>
          </a:prstGeom>
        </p:spPr>
        <p:txBody>
          <a:bodyPr>
            <a:spAutoFit/>
          </a:bodyPr>
          <a:lstStyle/>
          <a:p>
            <a:pPr marL="342900" lvl="0" indent="-342900" fontAlgn="auto">
              <a:spcBef>
                <a:spcPct val="20000"/>
              </a:spcBef>
              <a:spcAft>
                <a:spcPts val="0"/>
              </a:spcAft>
              <a:defRPr/>
            </a:pPr>
            <a:endParaRPr lang="pt-BR" dirty="0" smtClean="0"/>
          </a:p>
        </p:txBody>
      </p:sp>
      <p:sp>
        <p:nvSpPr>
          <p:cNvPr id="5" name="Subtítulo 2"/>
          <p:cNvSpPr txBox="1">
            <a:spLocks/>
          </p:cNvSpPr>
          <p:nvPr/>
        </p:nvSpPr>
        <p:spPr>
          <a:xfrm>
            <a:off x="1403648" y="2924944"/>
            <a:ext cx="7416824" cy="16561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6" name="Subtítulo 2"/>
          <p:cNvSpPr txBox="1">
            <a:spLocks/>
          </p:cNvSpPr>
          <p:nvPr/>
        </p:nvSpPr>
        <p:spPr>
          <a:xfrm>
            <a:off x="899592" y="1628800"/>
            <a:ext cx="7416824" cy="1656184"/>
          </a:xfrm>
          <a:prstGeom prst="rect">
            <a:avLst/>
          </a:prstGeom>
        </p:spPr>
        <p:txBody>
          <a:bodyPr vert="horz" lIns="91440" tIns="45720" rIns="91440" bIns="45720" rtlCol="0">
            <a:normAutofit/>
          </a:bodyPr>
          <a:lstStyle/>
          <a:p>
            <a:pPr marL="342900" indent="-342900" fontAlgn="auto">
              <a:spcBef>
                <a:spcPct val="20000"/>
              </a:spcBef>
              <a:spcAft>
                <a:spcPts val="0"/>
              </a:spcAft>
              <a:defRPr/>
            </a:pPr>
            <a:r>
              <a:rPr lang="pt-BR" sz="2400" dirty="0" smtClean="0"/>
              <a:t>	Promover a avaliação sistemática da situação da governança e da gestão de pessoas nas organizações públicas federais, a fim de:</a:t>
            </a:r>
            <a:endParaRPr kumimoji="0" lang="pt-BR" sz="2400" b="0" i="0" u="none" strike="noStrike" kern="1200" cap="none" spc="0" normalizeH="0" noProof="0" dirty="0" smtClean="0">
              <a:ln>
                <a:noFill/>
              </a:ln>
              <a:solidFill>
                <a:schemeClr val="bg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ítulo 1"/>
          <p:cNvSpPr>
            <a:spLocks noGrp="1"/>
          </p:cNvSpPr>
          <p:nvPr>
            <p:ph type="title"/>
          </p:nvPr>
        </p:nvSpPr>
        <p:spPr>
          <a:xfrm>
            <a:off x="457200" y="202630"/>
            <a:ext cx="8229600" cy="634082"/>
          </a:xfrm>
        </p:spPr>
        <p:txBody>
          <a:bodyPr/>
          <a:lstStyle/>
          <a:p>
            <a:r>
              <a:rPr lang="pt-BR" sz="3600" b="1" dirty="0" smtClean="0">
                <a:solidFill>
                  <a:srgbClr val="002060"/>
                </a:solidFill>
              </a:rPr>
              <a:t>Amostra a ser avaliada em 2013</a:t>
            </a:r>
          </a:p>
        </p:txBody>
      </p:sp>
      <p:graphicFrame>
        <p:nvGraphicFramePr>
          <p:cNvPr id="5" name="Gráfico 4"/>
          <p:cNvGraphicFramePr/>
          <p:nvPr/>
        </p:nvGraphicFramePr>
        <p:xfrm>
          <a:off x="539552" y="1052736"/>
          <a:ext cx="8208912" cy="41044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2527</TotalTime>
  <Words>1064</Words>
  <Application>Microsoft Office PowerPoint</Application>
  <PresentationFormat>Apresentação na tela (4:3)</PresentationFormat>
  <Paragraphs>176</Paragraphs>
  <Slides>19</Slides>
  <Notes>1</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Slide 1</vt:lpstr>
      <vt:lpstr>Slide 2</vt:lpstr>
      <vt:lpstr>Slide 3</vt:lpstr>
      <vt:lpstr>Slide 4</vt:lpstr>
      <vt:lpstr>Slide 5</vt:lpstr>
      <vt:lpstr>Slide 6</vt:lpstr>
      <vt:lpstr>Cenário atual – Área de Pessoal</vt:lpstr>
      <vt:lpstr>Finalidade do trabalho</vt:lpstr>
      <vt:lpstr>Amostra a ser avaliada em 2013</vt:lpstr>
      <vt:lpstr>Slide 10</vt:lpstr>
      <vt:lpstr>Slide 11</vt:lpstr>
      <vt:lpstr>Slide 12</vt:lpstr>
      <vt:lpstr>Slide 13</vt:lpstr>
      <vt:lpstr>Slide 14</vt:lpstr>
      <vt:lpstr>Slide 15</vt:lpstr>
      <vt:lpstr>Metodologia</vt:lpstr>
      <vt:lpstr>Exemplo de feedback</vt:lpstr>
      <vt:lpstr>Resultados esperados</vt:lpstr>
      <vt:lpstr>Slide 19</vt:lpstr>
    </vt:vector>
  </TitlesOfParts>
  <Company>TCU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malvim</dc:creator>
  <cp:lastModifiedBy>fernandesfg</cp:lastModifiedBy>
  <cp:revision>407</cp:revision>
  <dcterms:created xsi:type="dcterms:W3CDTF">2012-01-19T13:05:04Z</dcterms:created>
  <dcterms:modified xsi:type="dcterms:W3CDTF">2013-08-13T12:36:44Z</dcterms:modified>
</cp:coreProperties>
</file>