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76" r:id="rId8"/>
    <p:sldId id="278" r:id="rId9"/>
    <p:sldId id="279" r:id="rId10"/>
    <p:sldId id="259" r:id="rId11"/>
    <p:sldId id="293" r:id="rId12"/>
    <p:sldId id="296" r:id="rId13"/>
    <p:sldId id="298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9" r:id="rId22"/>
    <p:sldId id="335" r:id="rId23"/>
    <p:sldId id="336" r:id="rId24"/>
    <p:sldId id="337" r:id="rId25"/>
    <p:sldId id="339" r:id="rId26"/>
    <p:sldId id="341" r:id="rId27"/>
    <p:sldId id="340" r:id="rId28"/>
    <p:sldId id="308" r:id="rId29"/>
    <p:sldId id="268" r:id="rId3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59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105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769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747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23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435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3402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8173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05806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26162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697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E79FCC-7DAF-4254-9085-FF6C6DE38F3B}" type="datetimeFigureOut">
              <a:rPr lang="pt-BR" smtClean="0"/>
              <a:t>03/11/2015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85758FEB-2137-4C12-862F-7BB34FDA2B43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6685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rxiv.org/abs/1510.04967" TargetMode="External"/><Relationship Id="rId2" Type="http://schemas.openxmlformats.org/officeDocument/2006/relationships/hyperlink" Target="https://mpra.ub.uni-muenchen.de/67005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6000" b="1" dirty="0" smtClean="0"/>
              <a:t>Complexidade e Políticas Públicas: conceitos e ilustração</a:t>
            </a:r>
            <a:endParaRPr lang="pt-BR" sz="60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b="1" dirty="0"/>
              <a:t>II Seminário Internacional Governança e </a:t>
            </a:r>
            <a:r>
              <a:rPr lang="pt-BR" b="1" dirty="0" smtClean="0"/>
              <a:t>Desenvolvimento</a:t>
            </a:r>
          </a:p>
          <a:p>
            <a:r>
              <a:rPr lang="pt-BR" b="1" dirty="0" smtClean="0"/>
              <a:t>Tribunal </a:t>
            </a:r>
            <a:r>
              <a:rPr lang="pt-BR" b="1" dirty="0"/>
              <a:t>de Contas da </a:t>
            </a:r>
            <a:r>
              <a:rPr lang="pt-BR" b="1" dirty="0" smtClean="0"/>
              <a:t>União, Brasília 3-4 nov. 2015</a:t>
            </a:r>
          </a:p>
          <a:p>
            <a:r>
              <a:rPr lang="pt-BR" dirty="0" smtClean="0"/>
              <a:t>BERNARDO ALVES FURTADO (IPEA)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193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600" dirty="0" smtClean="0"/>
              <a:t>Estudo de caso: </a:t>
            </a:r>
            <a:r>
              <a:rPr lang="pt-BR" sz="3600" dirty="0">
                <a:solidFill>
                  <a:schemeClr val="accent2"/>
                </a:solidFill>
              </a:rPr>
              <a:t>Modelo espacial simples da economia: uma proposta </a:t>
            </a:r>
            <a:r>
              <a:rPr lang="pt-BR" sz="3600" dirty="0" smtClean="0">
                <a:solidFill>
                  <a:schemeClr val="accent2"/>
                </a:solidFill>
              </a:rPr>
              <a:t>teórico-metodológica</a:t>
            </a:r>
            <a:endParaRPr lang="pt-BR" sz="3600" dirty="0">
              <a:solidFill>
                <a:schemeClr val="accent2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Bernardo Alves Furtado (Ipea/CNPq) e Isaque Daniel Eberhardt (Ipea/UnB)</a:t>
            </a:r>
          </a:p>
          <a:p>
            <a:r>
              <a:rPr lang="pt-BR" sz="3200" dirty="0"/>
              <a:t>Na versão em português: </a:t>
            </a:r>
            <a:r>
              <a:rPr lang="pt-BR" sz="3200" u="sng" dirty="0">
                <a:hlinkClick r:id="rId2"/>
              </a:rPr>
              <a:t>https://mpra.ub.uni-muenchen.de/67005/</a:t>
            </a:r>
            <a:endParaRPr lang="pt-BR" sz="3200" dirty="0"/>
          </a:p>
          <a:p>
            <a:r>
              <a:rPr lang="pt-BR" sz="3200" dirty="0" smtClean="0"/>
              <a:t>In </a:t>
            </a:r>
            <a:r>
              <a:rPr lang="pt-BR" sz="3200" dirty="0" err="1" smtClean="0"/>
              <a:t>English</a:t>
            </a:r>
            <a:r>
              <a:rPr lang="pt-BR" sz="3200" dirty="0" smtClean="0"/>
              <a:t>: </a:t>
            </a:r>
            <a:r>
              <a:rPr lang="en-US" sz="3200" dirty="0"/>
              <a:t>A simple agent-based spatial model of </a:t>
            </a:r>
            <a:r>
              <a:rPr lang="en-US" sz="3200" dirty="0" smtClean="0"/>
              <a:t>the economy</a:t>
            </a:r>
            <a:r>
              <a:rPr lang="en-US" sz="3200" dirty="0"/>
              <a:t>: tools for </a:t>
            </a:r>
            <a:r>
              <a:rPr lang="en-US" sz="3200" dirty="0" smtClean="0"/>
              <a:t>policy </a:t>
            </a:r>
            <a:r>
              <a:rPr lang="pt-BR" sz="3200" u="sng" dirty="0" smtClean="0">
                <a:hlinkClick r:id="rId3"/>
              </a:rPr>
              <a:t>http</a:t>
            </a:r>
            <a:r>
              <a:rPr lang="pt-BR" sz="3200" u="sng" dirty="0">
                <a:hlinkClick r:id="rId3"/>
              </a:rPr>
              <a:t>://arxiv.org/abs/1510.04967</a:t>
            </a:r>
            <a:endParaRPr lang="pt-BR" sz="3200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225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 e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O </a:t>
            </a:r>
            <a:r>
              <a:rPr lang="pt-BR" sz="2400" dirty="0"/>
              <a:t>sistema tributário brasileiro é </a:t>
            </a:r>
            <a:r>
              <a:rPr lang="pt-BR" sz="2400" dirty="0" smtClean="0"/>
              <a:t>paradoxal (Afonso, 2013)</a:t>
            </a:r>
          </a:p>
          <a:p>
            <a:pPr lvl="1"/>
            <a:r>
              <a:rPr lang="pt-BR" sz="2000" dirty="0" smtClean="0"/>
              <a:t>Carga elevada</a:t>
            </a:r>
          </a:p>
          <a:p>
            <a:pPr lvl="1"/>
            <a:r>
              <a:rPr lang="pt-BR" sz="2000" dirty="0" smtClean="0"/>
              <a:t>Sistemas paralelos de arrecadação</a:t>
            </a:r>
          </a:p>
          <a:p>
            <a:pPr lvl="1"/>
            <a:r>
              <a:rPr lang="pt-BR" sz="2000" dirty="0" smtClean="0"/>
              <a:t>Guerra fiscal entre membros federados</a:t>
            </a:r>
          </a:p>
          <a:p>
            <a:r>
              <a:rPr lang="pt-BR" sz="2400" dirty="0" smtClean="0"/>
              <a:t>Heterogeneidade marcante entre municípios</a:t>
            </a:r>
          </a:p>
          <a:p>
            <a:pPr lvl="1"/>
            <a:r>
              <a:rPr lang="pt-BR" sz="2000" dirty="0" smtClean="0"/>
              <a:t>Financeiro, político, técnico, social</a:t>
            </a:r>
          </a:p>
          <a:p>
            <a:r>
              <a:rPr lang="pt-BR" sz="2400" dirty="0" smtClean="0"/>
              <a:t>Vários estudos... Mas (ainda raros) na </a:t>
            </a:r>
            <a:r>
              <a:rPr lang="pt-BR" sz="2400" dirty="0" smtClean="0">
                <a:solidFill>
                  <a:schemeClr val="tx2"/>
                </a:solidFill>
              </a:rPr>
              <a:t>análise prospectiva</a:t>
            </a:r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441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/>
              <a:t>proposta de </a:t>
            </a:r>
            <a:r>
              <a:rPr lang="pt-BR" sz="2400" dirty="0">
                <a:solidFill>
                  <a:srgbClr val="FF0000"/>
                </a:solidFill>
              </a:rPr>
              <a:t>algoritmo computacional </a:t>
            </a:r>
            <a:r>
              <a:rPr lang="pt-BR" sz="2400" dirty="0" smtClean="0">
                <a:solidFill>
                  <a:schemeClr val="bg1">
                    <a:lumMod val="50000"/>
                  </a:schemeClr>
                </a:solidFill>
              </a:rPr>
              <a:t>(in silico)</a:t>
            </a:r>
          </a:p>
          <a:p>
            <a:r>
              <a:rPr lang="pt-BR" sz="2400" dirty="0" smtClean="0">
                <a:solidFill>
                  <a:schemeClr val="tx2"/>
                </a:solidFill>
              </a:rPr>
              <a:t>replicar </a:t>
            </a:r>
            <a:r>
              <a:rPr lang="pt-BR" sz="2400" dirty="0">
                <a:solidFill>
                  <a:schemeClr val="tx2"/>
                </a:solidFill>
              </a:rPr>
              <a:t>elementos básicos de uma economia, seus </a:t>
            </a:r>
            <a:r>
              <a:rPr lang="pt-BR" sz="2400" dirty="0" smtClean="0">
                <a:solidFill>
                  <a:schemeClr val="tx2"/>
                </a:solidFill>
              </a:rPr>
              <a:t>mercados</a:t>
            </a:r>
          </a:p>
          <a:p>
            <a:r>
              <a:rPr lang="pt-BR" sz="2400" dirty="0" smtClean="0"/>
              <a:t>que </a:t>
            </a:r>
            <a:r>
              <a:rPr lang="pt-BR" sz="2400" dirty="0"/>
              <a:t>permita a </a:t>
            </a:r>
            <a:r>
              <a:rPr lang="pt-BR" sz="2400" dirty="0">
                <a:solidFill>
                  <a:schemeClr val="tx2"/>
                </a:solidFill>
              </a:rPr>
              <a:t>análise espacial e dinâmica </a:t>
            </a:r>
            <a:r>
              <a:rPr lang="pt-BR" sz="2400" dirty="0"/>
              <a:t>dos mecanismos </a:t>
            </a:r>
            <a:endParaRPr lang="pt-BR" sz="2400" dirty="0" smtClean="0"/>
          </a:p>
          <a:p>
            <a:r>
              <a:rPr lang="pt-BR" sz="2400" dirty="0" smtClean="0"/>
              <a:t>e </a:t>
            </a:r>
            <a:r>
              <a:rPr lang="pt-BR" sz="2400" dirty="0"/>
              <a:t>a análise de efeitos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415907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Contribuições a literatura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Adaptação e extensão modelo Lengnick (2013)</a:t>
            </a:r>
          </a:p>
          <a:p>
            <a:r>
              <a:rPr lang="pt-BR" dirty="0" smtClean="0"/>
              <a:t>‘Máquina de simulação da economia’</a:t>
            </a:r>
          </a:p>
          <a:p>
            <a:r>
              <a:rPr lang="pt-BR" dirty="0" smtClean="0"/>
              <a:t>Laboratório modular</a:t>
            </a:r>
          </a:p>
          <a:p>
            <a:r>
              <a:rPr lang="pt-BR" dirty="0" smtClean="0"/>
              <a:t>Inclusão governos locais (recolhem impostos e oferecem serviços públicos)</a:t>
            </a:r>
          </a:p>
          <a:p>
            <a:r>
              <a:rPr lang="pt-BR" dirty="0" smtClean="0"/>
              <a:t>Ênfase espacial explícita</a:t>
            </a:r>
          </a:p>
          <a:p>
            <a:r>
              <a:rPr lang="pt-BR" dirty="0" smtClean="0"/>
              <a:t>Mercado imobiliário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66322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Modelagem baseada em agentes</a:t>
            </a:r>
          </a:p>
          <a:p>
            <a:r>
              <a:rPr lang="pt-BR" sz="2800" dirty="0" smtClean="0"/>
              <a:t>OOP – programação orientada a objetos</a:t>
            </a:r>
            <a:endParaRPr lang="pt-BR" sz="2800" dirty="0"/>
          </a:p>
          <a:p>
            <a:pPr lvl="1"/>
            <a:r>
              <a:rPr lang="pt-BR" sz="2400" dirty="0" smtClean="0"/>
              <a:t>Classes, variáveis, </a:t>
            </a:r>
            <a:r>
              <a:rPr lang="pt-BR" sz="2400" dirty="0" smtClean="0">
                <a:solidFill>
                  <a:schemeClr val="accent2"/>
                </a:solidFill>
              </a:rPr>
              <a:t>regras/mecanismos</a:t>
            </a:r>
            <a:r>
              <a:rPr lang="pt-BR" sz="2400" dirty="0" smtClean="0"/>
              <a:t>, processos</a:t>
            </a:r>
          </a:p>
          <a:p>
            <a:pPr lvl="1"/>
            <a:r>
              <a:rPr lang="pt-BR" sz="2400" i="1" dirty="0" smtClean="0"/>
              <a:t>Time </a:t>
            </a:r>
            <a:r>
              <a:rPr lang="pt-BR" sz="2400" i="1" dirty="0" err="1" smtClean="0"/>
              <a:t>sequence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3996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imobiliário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Parcela das famílias (parâmetro exógeno) entra no mercado</a:t>
            </a:r>
          </a:p>
          <a:p>
            <a:r>
              <a:rPr lang="pt-BR" sz="2400" dirty="0" smtClean="0"/>
              <a:t>Selecionam-se domicílios vazios</a:t>
            </a:r>
          </a:p>
          <a:p>
            <a:r>
              <a:rPr lang="pt-BR" sz="2400" dirty="0" smtClean="0"/>
              <a:t>Atualizam-se os preços dos domicílios</a:t>
            </a:r>
          </a:p>
          <a:p>
            <a:r>
              <a:rPr lang="pt-BR" sz="2400" dirty="0" smtClean="0"/>
              <a:t>Famílias com renda acima da mediana: </a:t>
            </a:r>
            <a:r>
              <a:rPr lang="pt-BR" sz="2400" dirty="0" smtClean="0">
                <a:solidFill>
                  <a:schemeClr val="tx2"/>
                </a:solidFill>
              </a:rPr>
              <a:t>residências com mais qualidade (função do tamanho e IQV)</a:t>
            </a:r>
          </a:p>
          <a:p>
            <a:r>
              <a:rPr lang="pt-BR" sz="2400" dirty="0" smtClean="0">
                <a:solidFill>
                  <a:schemeClr val="accent2"/>
                </a:solidFill>
              </a:rPr>
              <a:t>Se a renda for menor que a mediana, busca-se por domicílios mais baratos e capitaliza-se a diferença</a:t>
            </a:r>
          </a:p>
          <a:p>
            <a:r>
              <a:rPr lang="pt-BR" sz="2400" dirty="0">
                <a:solidFill>
                  <a:schemeClr val="accent2"/>
                </a:solidFill>
              </a:rPr>
              <a:t>Se a renda, mais valor de venda do domicílio atual for maior que o preço do novo domicílio, mudança concretiza-se</a:t>
            </a: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5465861" y="2725059"/>
                <a:ext cx="3688254" cy="38151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𝑖𝑡</m:t>
                        </m:r>
                      </m:sub>
                    </m:sSub>
                    <m:r>
                      <a:rPr lang="pt-B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  <m:sub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𝑖</m:t>
                        </m:r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pt-B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∗ </m:t>
                    </m:r>
                    <m:sSub>
                      <m:sSub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(1+∆</m:t>
                        </m:r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𝐼𝑄𝑉</m:t>
                        </m:r>
                      </m:e>
                      <m:sub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</m:sub>
                    </m:sSub>
                    <m:r>
                      <a:rPr lang="pt-B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/</m:t>
                    </m:r>
                    <m:sSub>
                      <m:sSubPr>
                        <m:ctrlPr>
                          <a:rPr lang="pt-BR" i="1">
                            <a:effectLst/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𝐼𝑄𝑉</m:t>
                        </m:r>
                      </m:e>
                      <m:sub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𝑟</m:t>
                        </m:r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,</m:t>
                        </m:r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𝑡</m:t>
                        </m:r>
                        <m:r>
                          <a:rPr lang="pt-BR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−1</m:t>
                        </m:r>
                      </m:sub>
                    </m:sSub>
                    <m:r>
                      <a:rPr lang="pt-BR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pt-BR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</a:rPr>
                  <a:t> </a:t>
                </a:r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861" y="2725059"/>
                <a:ext cx="3688254" cy="381515"/>
              </a:xfrm>
              <a:prstGeom prst="rect">
                <a:avLst/>
              </a:prstGeom>
              <a:blipFill rotWithShape="0">
                <a:blip r:embed="rId2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8178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Função de produção: ajuste preços bens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Baseada na força de trabalho, qualificação e produtividade (alfa).</a:t>
            </a:r>
          </a:p>
          <a:p>
            <a:endParaRPr lang="pt-BR" sz="2400" dirty="0"/>
          </a:p>
          <a:p>
            <a:endParaRPr lang="pt-BR" sz="2400" dirty="0" smtClean="0"/>
          </a:p>
          <a:p>
            <a:r>
              <a:rPr lang="pt-BR" sz="2400" dirty="0" smtClean="0"/>
              <a:t>Se estoque alto (parâmetro exógeno), preço custo</a:t>
            </a:r>
          </a:p>
          <a:p>
            <a:r>
              <a:rPr lang="pt-BR" sz="2400" dirty="0" smtClean="0"/>
              <a:t>Se não, aumento </a:t>
            </a:r>
            <a:r>
              <a:rPr lang="pt-BR" sz="2400" dirty="0" err="1" smtClean="0"/>
              <a:t>MarkUp</a:t>
            </a:r>
            <a:r>
              <a:rPr lang="pt-BR" sz="2400" dirty="0" smtClean="0"/>
              <a:t> (exógeno), homogêneo</a:t>
            </a: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448558" y="2504878"/>
                <a:ext cx="1493999" cy="3915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∗</m:t>
                      </m:r>
                      <m:sSup>
                        <m:s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558" y="2504878"/>
                <a:ext cx="1493999" cy="391582"/>
              </a:xfrm>
              <a:prstGeom prst="rect">
                <a:avLst/>
              </a:prstGeom>
              <a:blipFill rotWithShape="0">
                <a:blip r:embed="rId2"/>
                <a:stretch>
                  <a:fillRect b="-937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424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de bens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Propensão a consumir (parâmetro exógeno: Beta)</a:t>
            </a:r>
          </a:p>
          <a:p>
            <a:r>
              <a:rPr lang="pt-BR" sz="2400" dirty="0" smtClean="0"/>
              <a:t>Consome entre 0 e a renda (descontada pelo Beta)</a:t>
            </a:r>
          </a:p>
          <a:p>
            <a:r>
              <a:rPr lang="pt-BR" sz="2400" dirty="0" smtClean="0"/>
              <a:t>Tamanho do mercado (número de firmas pesquisadas, parâmetro exógeno)</a:t>
            </a:r>
          </a:p>
          <a:p>
            <a:r>
              <a:rPr lang="pt-BR" sz="2400" dirty="0" smtClean="0"/>
              <a:t>Dados os preços e a localização dos domicílios e firmas, </a:t>
            </a:r>
            <a:r>
              <a:rPr lang="pt-BR" sz="2400" dirty="0" smtClean="0">
                <a:solidFill>
                  <a:schemeClr val="accent2"/>
                </a:solidFill>
              </a:rPr>
              <a:t>famílias escolhem (aleatoriamente) entre menor preço e menor distância</a:t>
            </a:r>
          </a:p>
          <a:p>
            <a:endParaRPr lang="pt-BR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92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Mercado de trabalho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Ajuste de salários: parcela fixa dada pela produtividade e parcela variável de acordo com lucro da firma</a:t>
            </a:r>
          </a:p>
          <a:p>
            <a:r>
              <a:rPr lang="pt-BR" sz="2400" dirty="0" smtClean="0"/>
              <a:t>Firma toma decisão contratar/demitir baseada no lucro</a:t>
            </a:r>
          </a:p>
          <a:p>
            <a:r>
              <a:rPr lang="pt-BR" sz="2400" dirty="0" smtClean="0"/>
              <a:t>Sistema público de anúncios:</a:t>
            </a:r>
          </a:p>
          <a:p>
            <a:pPr lvl="1"/>
            <a:r>
              <a:rPr lang="pt-BR" sz="2000" dirty="0" smtClean="0"/>
              <a:t>Todos trabalhadores entre 17 e 70 que não estão empregados</a:t>
            </a:r>
          </a:p>
          <a:p>
            <a:pPr lvl="1"/>
            <a:r>
              <a:rPr lang="pt-BR" sz="2000" dirty="0" smtClean="0"/>
              <a:t>Firmas interessadas</a:t>
            </a:r>
          </a:p>
          <a:p>
            <a:r>
              <a:rPr lang="pt-BR" sz="2400" dirty="0" smtClean="0"/>
              <a:t>Sistema de pareamento entre</a:t>
            </a:r>
            <a:r>
              <a:rPr lang="pt-BR" sz="2400" dirty="0" smtClean="0">
                <a:solidFill>
                  <a:schemeClr val="tx2"/>
                </a:solidFill>
              </a:rPr>
              <a:t>: </a:t>
            </a:r>
            <a:r>
              <a:rPr lang="pt-BR" sz="2400" dirty="0" smtClean="0">
                <a:solidFill>
                  <a:schemeClr val="accent2"/>
                </a:solidFill>
              </a:rPr>
              <a:t>firmas que pagam maior salário variável e trabalhadores com maior qualificação OU que moram mais perto</a:t>
            </a:r>
          </a:p>
        </p:txBody>
      </p:sp>
    </p:spTree>
    <p:extLst>
      <p:ext uri="{BB962C8B-B14F-4D97-AF65-F5344CB8AC3E}">
        <p14:creationId xmlns:p14="http://schemas.microsoft.com/office/powerpoint/2010/main" val="85276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Governos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400" dirty="0" smtClean="0"/>
              <a:t>Aplicam inteiramente o imposto per capita coletado em melhoria linear do IQV da sua região.</a:t>
            </a:r>
          </a:p>
          <a:p>
            <a:r>
              <a:rPr lang="pt-BR" sz="2400" dirty="0" smtClean="0"/>
              <a:t>Simulação com 1, 4 ou 7 regiões</a:t>
            </a:r>
          </a:p>
          <a:p>
            <a:endParaRPr lang="pt-B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tângulo 3"/>
              <p:cNvSpPr/>
              <p:nvPr/>
            </p:nvSpPr>
            <p:spPr>
              <a:xfrm>
                <a:off x="1420618" y="3892049"/>
                <a:ext cx="3043269" cy="76456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𝐼𝑄𝑉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𝑟𝑡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𝐼𝑄𝑉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pt-BR" i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pt-BR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type m:val="lin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</m:nary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Retângulo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618" y="3892049"/>
                <a:ext cx="3043269" cy="764568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39" y="3120552"/>
            <a:ext cx="5756910" cy="3072130"/>
          </a:xfrm>
          <a:prstGeom prst="rect">
            <a:avLst/>
          </a:prstGeom>
          <a:noFill/>
          <a:ln w="9525" cmpd="sng">
            <a:solidFill>
              <a:srgbClr val="00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98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Proposta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Sistemas complexos para políticas públicas</a:t>
            </a:r>
          </a:p>
          <a:p>
            <a:r>
              <a:rPr lang="pt-BR" sz="2800" dirty="0" smtClean="0">
                <a:solidFill>
                  <a:srgbClr val="FF0000"/>
                </a:solidFill>
              </a:rPr>
              <a:t>Estudo de caso finanças públicas</a:t>
            </a:r>
            <a:endParaRPr lang="pt-BR" sz="2800" dirty="0">
              <a:solidFill>
                <a:srgbClr val="FF0000"/>
              </a:solidFill>
            </a:endParaRP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5515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Sequenciamento do modelo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</a:pP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Define-se uma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4 ou 7 regiões. </a:t>
            </a: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Definem-se os 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parâmetros da simulação </a:t>
            </a: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 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</a:t>
            </a: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</a:t>
            </a:r>
            <a:endParaRPr lang="pt-BR" altLang="pt-BR" sz="1100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</a:pP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Criadas as 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regiões, agentes, famílias, domicílios e </a:t>
            </a: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firmas</a:t>
            </a:r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</a:pP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Agentes 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são alocados nas famílias e </a:t>
            </a: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famílias em 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domicílios. </a:t>
            </a:r>
            <a:endParaRPr lang="pt-BR" altLang="pt-BR" sz="1100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</a:pP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Criação produto e rodada 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inicial de contratação. </a:t>
            </a:r>
            <a:endParaRPr lang="pt-BR" altLang="pt-BR" sz="1100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</a:pP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Função de produção (diária).</a:t>
            </a:r>
            <a:endParaRPr lang="pt-BR" altLang="pt-BR" sz="1100" dirty="0"/>
          </a:p>
          <a:p>
            <a:pPr marL="285750" lvl="0" indent="-28575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UcPeriod"/>
            </a:pP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Final </a:t>
            </a: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 cada mês:</a:t>
            </a:r>
            <a:endParaRPr lang="pt-BR" altLang="pt-BR" sz="1100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</a:pP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Firmas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pagam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salários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pt-BR" altLang="pt-BR" sz="1100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</a:pP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Famílias consomem; Governos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recolhem impostos; </a:t>
            </a:r>
            <a:endParaRPr lang="pt-BR" altLang="pt-BR" sz="1100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</a:pP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Governos atualizam IQV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endParaRPr lang="pt-BR" altLang="pt-BR" sz="1100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</a:pP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Firmas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atualizam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lucros;</a:t>
            </a:r>
            <a:endParaRPr lang="pt-BR" altLang="pt-BR" sz="1100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</a:pP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Firmas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atualizam </a:t>
            </a:r>
            <a:r>
              <a:rPr lang="pt-BR" altLang="pt-BR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preços; </a:t>
            </a:r>
            <a:endParaRPr lang="pt-BR" altLang="pt-BR" sz="1100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necessário, firmas postam ofertas de emprego ou demitem funcionários; </a:t>
            </a:r>
            <a:endParaRPr lang="pt-BR" altLang="pt-BR" sz="1100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Desempregados se oferecem para as vagas e o processo de pareamento</a:t>
            </a:r>
            <a:r>
              <a:rPr lang="pt-BR" altLang="pt-BR" i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realizado; </a:t>
            </a:r>
            <a:endParaRPr lang="pt-BR" altLang="pt-BR" sz="1100" dirty="0"/>
          </a:p>
          <a:p>
            <a:pPr lvl="1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romanLcPeriod"/>
            </a:pPr>
            <a:r>
              <a:rPr lang="pt-BR" altLang="pt-BR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Parcela das famílias entra no mercado de imóveis e realiza transações. </a:t>
            </a:r>
            <a:endParaRPr lang="pt-BR" altLang="pt-BR" sz="1100" dirty="0"/>
          </a:p>
          <a:p>
            <a:pPr marL="0" lvl="0" indent="0" algn="just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pt-BR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VII. Trimestralmente, as empresas divulgam e registram os lucros do período</a:t>
            </a:r>
            <a:r>
              <a:rPr lang="pt-BR" altLang="pt-BR" sz="18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pt-BR" altLang="pt-BR" sz="2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0031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Resultados: PIB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456" y="2050557"/>
            <a:ext cx="5620761" cy="4215571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0" y="1737360"/>
            <a:ext cx="5660960" cy="452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0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Receitas das famílias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98" y="1879821"/>
            <a:ext cx="5709737" cy="4022725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076" y="1737360"/>
            <a:ext cx="5206483" cy="4165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48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 de GINI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085" y="1995553"/>
            <a:ext cx="5363633" cy="4022725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376" y="1894147"/>
            <a:ext cx="5155164" cy="412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Índice Qualidade Vida</a:t>
            </a:r>
            <a:endParaRPr lang="pt-BR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367" y="2126181"/>
            <a:ext cx="5363633" cy="4022725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861" y="2126181"/>
            <a:ext cx="5315728" cy="425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8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Análise sensibilidade: alpha: produtividade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85" y="1995553"/>
            <a:ext cx="5363795" cy="4022725"/>
          </a:xfrm>
        </p:spPr>
      </p:pic>
    </p:spTree>
    <p:extLst>
      <p:ext uri="{BB962C8B-B14F-4D97-AF65-F5344CB8AC3E}">
        <p14:creationId xmlns:p14="http://schemas.microsoft.com/office/powerpoint/2010/main" val="1798298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Beta: propensão a consumir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2047" y="1939569"/>
            <a:ext cx="5363633" cy="4022725"/>
          </a:xfrm>
        </p:spPr>
      </p:pic>
    </p:spTree>
    <p:extLst>
      <p:ext uri="{BB962C8B-B14F-4D97-AF65-F5344CB8AC3E}">
        <p14:creationId xmlns:p14="http://schemas.microsoft.com/office/powerpoint/2010/main" val="39439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Alíquota imposto</a:t>
            </a:r>
            <a:endParaRPr lang="pt-BR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885" y="2088859"/>
            <a:ext cx="5363795" cy="4022725"/>
          </a:xfrm>
        </p:spPr>
      </p:pic>
    </p:spTree>
    <p:extLst>
      <p:ext uri="{BB962C8B-B14F-4D97-AF65-F5344CB8AC3E}">
        <p14:creationId xmlns:p14="http://schemas.microsoft.com/office/powerpoint/2010/main" val="355262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Por que se constitui em proposta teórico-metodológica?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0" indent="-457200">
              <a:buClr>
                <a:schemeClr val="tx2"/>
              </a:buClr>
              <a:buAutoNum type="alphaUcPeriod"/>
            </a:pPr>
            <a:r>
              <a:rPr lang="pt-BR" sz="2600" dirty="0"/>
              <a:t>Evolução demográfica e análises intertemporais (heranças)</a:t>
            </a:r>
          </a:p>
          <a:p>
            <a:pPr marL="457200" lvl="0" indent="-457200">
              <a:buClr>
                <a:schemeClr val="tx2"/>
              </a:buClr>
              <a:buAutoNum type="alphaUcPeriod"/>
            </a:pPr>
            <a:r>
              <a:rPr lang="pt-BR" sz="2600" dirty="0"/>
              <a:t>Qualificação trabalhadores endógena</a:t>
            </a:r>
          </a:p>
          <a:p>
            <a:pPr marL="457200" lvl="0" indent="-457200">
              <a:buClr>
                <a:schemeClr val="tx2"/>
              </a:buClr>
              <a:buAutoNum type="alphaUcPeriod"/>
            </a:pPr>
            <a:r>
              <a:rPr lang="pt-BR" sz="2600" dirty="0"/>
              <a:t>Mercado de crédito</a:t>
            </a:r>
          </a:p>
          <a:p>
            <a:pPr marL="457200" lvl="0" indent="-457200">
              <a:buClr>
                <a:schemeClr val="tx2"/>
              </a:buClr>
              <a:buAutoNum type="alphaUcPeriod"/>
            </a:pPr>
            <a:r>
              <a:rPr lang="pt-BR" sz="2600" dirty="0"/>
              <a:t>Firmas e governos como compradores; bens intermediários/setoriais</a:t>
            </a:r>
          </a:p>
          <a:p>
            <a:pPr marL="457200" lvl="0" indent="-457200">
              <a:buClr>
                <a:schemeClr val="tx2"/>
              </a:buClr>
              <a:buFont typeface="+mj-lt"/>
              <a:buAutoNum type="alphaUcPeriod"/>
            </a:pPr>
            <a:r>
              <a:rPr lang="pt-BR" sz="2600" dirty="0"/>
              <a:t>Sistema de transportes</a:t>
            </a:r>
          </a:p>
          <a:p>
            <a:pPr marL="457200" lvl="0" indent="-457200">
              <a:buClr>
                <a:schemeClr val="tx2"/>
              </a:buClr>
              <a:buFont typeface="+mj-lt"/>
              <a:buAutoNum type="alphaUcPeriod"/>
            </a:pPr>
            <a:r>
              <a:rPr lang="pt-BR" sz="2600" dirty="0"/>
              <a:t>Sistemas de cidades</a:t>
            </a:r>
          </a:p>
          <a:p>
            <a:pPr marL="457200" lvl="0" indent="-457200">
              <a:buClr>
                <a:schemeClr val="tx2"/>
              </a:buClr>
              <a:buFont typeface="+mj-lt"/>
              <a:buAutoNum type="alphaUcPeriod"/>
            </a:pPr>
            <a:r>
              <a:rPr lang="pt-BR" sz="2600" dirty="0"/>
              <a:t>Produtividade das firmas, criação de produtos</a:t>
            </a:r>
          </a:p>
          <a:p>
            <a:pPr marL="457200" lvl="0" indent="-457200">
              <a:buClr>
                <a:schemeClr val="tx2"/>
              </a:buClr>
              <a:buFont typeface="+mj-lt"/>
              <a:buAutoNum type="alphaUcPeriod"/>
            </a:pPr>
            <a:r>
              <a:rPr lang="pt-BR" sz="2600" dirty="0"/>
              <a:t>Sistema de tributação, uma vez que os mercados estão desenhados</a:t>
            </a:r>
          </a:p>
          <a:p>
            <a:pPr marL="457200" lvl="0" indent="-457200">
              <a:buClr>
                <a:schemeClr val="tx2"/>
              </a:buClr>
              <a:buFont typeface="+mj-lt"/>
              <a:buAutoNum type="alphaUcPeriod"/>
            </a:pPr>
            <a:r>
              <a:rPr lang="pt-BR" sz="2600" dirty="0"/>
              <a:t>Exportações e importações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506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Concluindo...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/>
              <a:t>Metodologias</a:t>
            </a:r>
          </a:p>
          <a:p>
            <a:r>
              <a:rPr lang="pt-BR" sz="2800" dirty="0" smtClean="0"/>
              <a:t>Abordagem</a:t>
            </a:r>
          </a:p>
          <a:p>
            <a:r>
              <a:rPr lang="pt-BR" sz="2800" dirty="0" smtClean="0"/>
              <a:t>Equilíbrio</a:t>
            </a:r>
          </a:p>
          <a:p>
            <a:r>
              <a:rPr lang="pt-BR" sz="2800" dirty="0" smtClean="0"/>
              <a:t>Não-linearidade, dinamicidade</a:t>
            </a:r>
            <a:endParaRPr lang="pt-BR" sz="2800" dirty="0"/>
          </a:p>
          <a:p>
            <a:r>
              <a:rPr lang="pt-BR" sz="2800" dirty="0" smtClean="0"/>
              <a:t>Prognósticos</a:t>
            </a:r>
          </a:p>
          <a:p>
            <a:pPr algn="ctr"/>
            <a:r>
              <a:rPr lang="pt-BR" sz="3200" dirty="0" smtClean="0">
                <a:solidFill>
                  <a:srgbClr val="C00000"/>
                </a:solidFill>
              </a:rPr>
              <a:t>Obrigado. bernardo.furtado@ipea.gov.br</a:t>
            </a:r>
            <a:endParaRPr lang="pt-BR" sz="3200" dirty="0">
              <a:solidFill>
                <a:srgbClr val="C00000"/>
              </a:solidFill>
            </a:endParaRPr>
          </a:p>
          <a:p>
            <a:endParaRPr lang="pt-BR" sz="2400" dirty="0" smtClean="0"/>
          </a:p>
        </p:txBody>
      </p:sp>
    </p:spTree>
    <p:extLst>
      <p:ext uri="{BB962C8B-B14F-4D97-AF65-F5344CB8AC3E}">
        <p14:creationId xmlns:p14="http://schemas.microsoft.com/office/powerpoint/2010/main" val="380241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I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>
                <a:solidFill>
                  <a:srgbClr val="FF0000"/>
                </a:solidFill>
              </a:rPr>
              <a:t>Abordagem</a:t>
            </a:r>
            <a:r>
              <a:rPr lang="pt-BR" sz="2800" dirty="0" smtClean="0"/>
              <a:t> de Sistemas Complexos</a:t>
            </a:r>
          </a:p>
          <a:p>
            <a:pPr lvl="1"/>
            <a:r>
              <a:rPr lang="pt-BR" sz="2400" dirty="0"/>
              <a:t>agentes </a:t>
            </a:r>
            <a:r>
              <a:rPr lang="pt-BR" sz="2400" dirty="0">
                <a:solidFill>
                  <a:schemeClr val="tx2"/>
                </a:solidFill>
              </a:rPr>
              <a:t>interagem</a:t>
            </a:r>
            <a:r>
              <a:rPr lang="pt-BR" sz="2400" dirty="0"/>
              <a:t> com o ambiente e entre si</a:t>
            </a:r>
          </a:p>
          <a:p>
            <a:pPr lvl="1"/>
            <a:r>
              <a:rPr lang="pt-BR" sz="2400" dirty="0"/>
              <a:t>não linear e dinâmica</a:t>
            </a:r>
          </a:p>
          <a:p>
            <a:pPr lvl="1"/>
            <a:r>
              <a:rPr lang="pt-BR" sz="2400" i="1" dirty="0" smtClean="0"/>
              <a:t>feedback, loops</a:t>
            </a:r>
            <a:endParaRPr lang="pt-BR" sz="2400" i="1" dirty="0"/>
          </a:p>
          <a:p>
            <a:pPr lvl="1"/>
            <a:r>
              <a:rPr lang="pt-BR" sz="2400" dirty="0" smtClean="0"/>
              <a:t>por meio de regras, </a:t>
            </a:r>
            <a:r>
              <a:rPr lang="pt-BR" sz="2400" dirty="0" smtClean="0">
                <a:solidFill>
                  <a:srgbClr val="FF0000"/>
                </a:solidFill>
              </a:rPr>
              <a:t>mecanismos</a:t>
            </a:r>
            <a:r>
              <a:rPr lang="pt-BR" sz="2400" dirty="0" smtClean="0"/>
              <a:t>, usualmente </a:t>
            </a:r>
            <a:r>
              <a:rPr lang="pt-BR" sz="2400" dirty="0"/>
              <a:t>simples </a:t>
            </a:r>
          </a:p>
          <a:p>
            <a:pPr lvl="1"/>
            <a:r>
              <a:rPr lang="pt-BR" sz="2400" dirty="0" smtClean="0"/>
              <a:t>ações </a:t>
            </a:r>
            <a:r>
              <a:rPr lang="pt-BR" sz="2400" dirty="0"/>
              <a:t>geram estruturas emergentes </a:t>
            </a:r>
            <a:r>
              <a:rPr lang="pt-BR" sz="2400" dirty="0">
                <a:solidFill>
                  <a:srgbClr val="FF0000"/>
                </a:solidFill>
              </a:rPr>
              <a:t>observáveis</a:t>
            </a:r>
            <a:r>
              <a:rPr lang="pt-BR" sz="2400" dirty="0"/>
              <a:t>, complexa</a:t>
            </a:r>
          </a:p>
          <a:p>
            <a:pPr lvl="1"/>
            <a:r>
              <a:rPr lang="pt-BR" sz="2400" dirty="0"/>
              <a:t>efeitos diferenciados </a:t>
            </a:r>
            <a:r>
              <a:rPr lang="pt-BR" sz="2400" dirty="0">
                <a:solidFill>
                  <a:srgbClr val="FF0000"/>
                </a:solidFill>
              </a:rPr>
              <a:t>escalas</a:t>
            </a:r>
            <a:r>
              <a:rPr lang="pt-BR" sz="2400" dirty="0"/>
              <a:t> </a:t>
            </a:r>
          </a:p>
          <a:p>
            <a:pPr lvl="1"/>
            <a:r>
              <a:rPr lang="pt-BR" sz="2400" dirty="0" smtClean="0"/>
              <a:t>agentes se adaptam</a:t>
            </a:r>
            <a:r>
              <a:rPr lang="pt-BR" sz="2400" dirty="0"/>
              <a:t>, evoluem, </a:t>
            </a:r>
            <a:r>
              <a:rPr lang="pt-BR" sz="2400" dirty="0" smtClean="0"/>
              <a:t>aprendem</a:t>
            </a:r>
          </a:p>
          <a:p>
            <a:pPr lvl="1"/>
            <a:r>
              <a:rPr lang="pt-BR" sz="2400" dirty="0" smtClean="0"/>
              <a:t>sistemas abertos, não necessariamente em equilíbrio</a:t>
            </a:r>
            <a:endParaRPr lang="pt-BR" sz="2400" dirty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4499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Conceitos 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3200" dirty="0" smtClean="0"/>
              <a:t>Políticas Públicas</a:t>
            </a:r>
          </a:p>
          <a:p>
            <a:pPr lvl="1"/>
            <a:r>
              <a:rPr lang="pt-BR" sz="2800" dirty="0" smtClean="0"/>
              <a:t>aplicadas a cidadãos, comunidades, empresas e instituições</a:t>
            </a:r>
          </a:p>
          <a:p>
            <a:pPr lvl="1"/>
            <a:r>
              <a:rPr lang="pt-BR" sz="2800" dirty="0" smtClean="0"/>
              <a:t>rico de incertezas</a:t>
            </a:r>
          </a:p>
          <a:p>
            <a:pPr lvl="1"/>
            <a:r>
              <a:rPr lang="pt-BR" sz="2800" dirty="0" smtClean="0"/>
              <a:t>em questões entrelaçadas, assíncronas e espacialmente sobrepostas</a:t>
            </a:r>
          </a:p>
          <a:p>
            <a:pPr lvl="1"/>
            <a:r>
              <a:rPr lang="pt-BR" sz="2800" dirty="0" smtClean="0"/>
              <a:t>tipicamente</a:t>
            </a:r>
            <a:r>
              <a:rPr lang="pt-BR" sz="2800" dirty="0"/>
              <a:t>:</a:t>
            </a:r>
            <a:r>
              <a:rPr lang="pt-BR" sz="2800" dirty="0" smtClean="0"/>
              <a:t> meio ambiente, cidades/infraestrutura, economia, educação/saúde e sociedade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7718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Conceito III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Simular </a:t>
            </a:r>
            <a:endParaRPr lang="pt-BR" sz="3200" dirty="0" smtClean="0"/>
          </a:p>
          <a:p>
            <a:pPr lvl="1"/>
            <a:r>
              <a:rPr lang="pt-BR" sz="2800" dirty="0" smtClean="0"/>
              <a:t>modelar </a:t>
            </a:r>
            <a:r>
              <a:rPr lang="pt-BR" sz="2800" dirty="0" smtClean="0">
                <a:solidFill>
                  <a:schemeClr val="tx2"/>
                </a:solidFill>
              </a:rPr>
              <a:t>ação </a:t>
            </a:r>
            <a:r>
              <a:rPr lang="pt-BR" sz="2800" dirty="0">
                <a:solidFill>
                  <a:schemeClr val="tx2"/>
                </a:solidFill>
              </a:rPr>
              <a:t>e </a:t>
            </a:r>
            <a:r>
              <a:rPr lang="pt-BR" sz="2800" dirty="0" smtClean="0">
                <a:solidFill>
                  <a:schemeClr val="tx2"/>
                </a:solidFill>
              </a:rPr>
              <a:t>interação </a:t>
            </a:r>
            <a:r>
              <a:rPr lang="pt-BR" sz="2800" dirty="0" smtClean="0"/>
              <a:t>entre </a:t>
            </a:r>
            <a:r>
              <a:rPr lang="pt-BR" sz="2800" dirty="0"/>
              <a:t>cidadãos, </a:t>
            </a:r>
            <a:r>
              <a:rPr lang="pt-BR" sz="2800" dirty="0" smtClean="0"/>
              <a:t>empresas</a:t>
            </a:r>
            <a:r>
              <a:rPr lang="pt-BR" sz="2800" dirty="0"/>
              <a:t>, </a:t>
            </a:r>
            <a:r>
              <a:rPr lang="pt-BR" sz="2800" dirty="0" smtClean="0"/>
              <a:t>instituições e ambiente (explicitamente)</a:t>
            </a:r>
          </a:p>
          <a:p>
            <a:pPr lvl="1"/>
            <a:r>
              <a:rPr lang="pt-BR" sz="2800" dirty="0" smtClean="0"/>
              <a:t>condicionados legislação, </a:t>
            </a:r>
            <a:r>
              <a:rPr lang="pt-BR" sz="2800" dirty="0"/>
              <a:t>regulamentação, </a:t>
            </a:r>
            <a:r>
              <a:rPr lang="pt-BR" sz="2800" dirty="0" smtClean="0"/>
              <a:t>orçamento, política, </a:t>
            </a:r>
            <a:r>
              <a:rPr lang="pt-BR" sz="2800" dirty="0"/>
              <a:t>limites </a:t>
            </a:r>
            <a:r>
              <a:rPr lang="pt-BR" sz="2800" dirty="0" smtClean="0"/>
              <a:t>espaciais</a:t>
            </a:r>
          </a:p>
          <a:p>
            <a:pPr lvl="1"/>
            <a:r>
              <a:rPr lang="pt-BR" sz="2800" dirty="0" smtClean="0"/>
              <a:t>portanto, criar </a:t>
            </a:r>
            <a:r>
              <a:rPr lang="pt-BR" sz="2800" dirty="0">
                <a:solidFill>
                  <a:schemeClr val="tx2"/>
                </a:solidFill>
              </a:rPr>
              <a:t>ambientes </a:t>
            </a:r>
            <a:r>
              <a:rPr lang="pt-BR" sz="2800" dirty="0" smtClean="0">
                <a:solidFill>
                  <a:schemeClr val="tx2"/>
                </a:solidFill>
              </a:rPr>
              <a:t>experimentos </a:t>
            </a:r>
            <a:r>
              <a:rPr lang="pt-BR" sz="2800" dirty="0">
                <a:solidFill>
                  <a:schemeClr val="tx2"/>
                </a:solidFill>
              </a:rPr>
              <a:t>computacionais </a:t>
            </a:r>
            <a:r>
              <a:rPr lang="pt-BR" sz="2800" dirty="0" smtClean="0">
                <a:solidFill>
                  <a:schemeClr val="tx2"/>
                </a:solidFill>
              </a:rPr>
              <a:t>essência </a:t>
            </a:r>
            <a:r>
              <a:rPr lang="pt-BR" sz="2800" dirty="0">
                <a:solidFill>
                  <a:schemeClr val="tx2"/>
                </a:solidFill>
              </a:rPr>
              <a:t>dos </a:t>
            </a:r>
            <a:r>
              <a:rPr lang="pt-BR" sz="2800" dirty="0" smtClean="0">
                <a:solidFill>
                  <a:schemeClr val="tx2"/>
                </a:solidFill>
              </a:rPr>
              <a:t>sistemas </a:t>
            </a:r>
          </a:p>
        </p:txBody>
      </p:sp>
    </p:spTree>
    <p:extLst>
      <p:ext uri="{BB962C8B-B14F-4D97-AF65-F5344CB8AC3E}">
        <p14:creationId xmlns:p14="http://schemas.microsoft.com/office/powerpoint/2010/main" val="171683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Motivação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400" dirty="0" smtClean="0"/>
              <a:t>Aplicar metodologias da abordagem de sistemas complexos, no </a:t>
            </a:r>
            <a:r>
              <a:rPr lang="pt-BR" sz="2400" dirty="0"/>
              <a:t>intuito de</a:t>
            </a:r>
          </a:p>
          <a:p>
            <a:pPr lvl="1"/>
            <a:r>
              <a:rPr lang="pt-BR" sz="2400" dirty="0"/>
              <a:t>compreender mecanismos e retirar elementos de melhoria das políticas públicas </a:t>
            </a:r>
            <a:r>
              <a:rPr lang="pt-BR" sz="2400" i="1" dirty="0"/>
              <a:t>a priori</a:t>
            </a:r>
            <a:endParaRPr lang="pt-BR" sz="2400" dirty="0"/>
          </a:p>
          <a:p>
            <a:pPr lvl="1"/>
            <a:r>
              <a:rPr lang="pt-BR" sz="2400" dirty="0"/>
              <a:t>de forma relativamente simples e barata</a:t>
            </a:r>
          </a:p>
          <a:p>
            <a:pPr lvl="1"/>
            <a:r>
              <a:rPr lang="pt-BR" sz="2400" dirty="0" smtClean="0"/>
              <a:t>compreensão </a:t>
            </a:r>
            <a:r>
              <a:rPr lang="pt-BR" sz="2400" dirty="0"/>
              <a:t>dos efeitos (espacial e temporal) das políticas</a:t>
            </a:r>
          </a:p>
          <a:p>
            <a:pPr lvl="1"/>
            <a:r>
              <a:rPr lang="pt-BR" sz="2400" dirty="0" smtClean="0"/>
              <a:t>comunicação, visualização</a:t>
            </a:r>
          </a:p>
          <a:p>
            <a:pPr lvl="1"/>
            <a:r>
              <a:rPr lang="pt-BR" sz="2400" dirty="0" smtClean="0"/>
              <a:t>organização (algoritmo) das bases de dados, inputs, outputs e suas transformações</a:t>
            </a:r>
            <a:endParaRPr lang="pt-BR" sz="2400" dirty="0"/>
          </a:p>
          <a:p>
            <a:pPr lvl="1"/>
            <a:r>
              <a:rPr lang="pt-BR" sz="2400" dirty="0" smtClean="0"/>
              <a:t>prognósticos </a:t>
            </a:r>
            <a:r>
              <a:rPr lang="pt-BR" sz="2400" dirty="0"/>
              <a:t>probabilísticos, cenários</a:t>
            </a:r>
          </a:p>
          <a:p>
            <a:pPr lvl="1"/>
            <a:r>
              <a:rPr lang="pt-BR" sz="2400" i="1" dirty="0" smtClean="0"/>
              <a:t>improve </a:t>
            </a:r>
            <a:r>
              <a:rPr lang="pt-BR" sz="2400" i="1" dirty="0" err="1"/>
              <a:t>resilience</a:t>
            </a:r>
            <a:r>
              <a:rPr lang="pt-BR" sz="2400" i="1" dirty="0"/>
              <a:t>, </a:t>
            </a:r>
            <a:r>
              <a:rPr lang="pt-BR" sz="2400" i="1" dirty="0" err="1"/>
              <a:t>decrease</a:t>
            </a:r>
            <a:r>
              <a:rPr lang="pt-BR" sz="2400" i="1" dirty="0"/>
              <a:t> </a:t>
            </a:r>
            <a:r>
              <a:rPr lang="pt-BR" sz="2400" i="1" dirty="0" err="1"/>
              <a:t>vulnerabilities</a:t>
            </a:r>
            <a:endParaRPr lang="pt-BR" sz="2400" i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2261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Resumindo: ‘simulador’ e ‘</a:t>
            </a:r>
            <a:r>
              <a:rPr lang="pt-BR" dirty="0" err="1" smtClean="0"/>
              <a:t>nudge</a:t>
            </a:r>
            <a:r>
              <a:rPr lang="pt-BR" dirty="0" smtClean="0"/>
              <a:t>’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‘Devido </a:t>
            </a:r>
            <a:r>
              <a:rPr lang="pt-BR" sz="2800" dirty="0"/>
              <a:t>às </a:t>
            </a:r>
            <a:r>
              <a:rPr lang="pt-BR" sz="2800" dirty="0">
                <a:solidFill>
                  <a:schemeClr val="accent2"/>
                </a:solidFill>
              </a:rPr>
              <a:t>interações complexas </a:t>
            </a:r>
            <a:r>
              <a:rPr lang="pt-BR" sz="2800" dirty="0" smtClean="0"/>
              <a:t>... e </a:t>
            </a:r>
            <a:r>
              <a:rPr lang="pt-BR" sz="2800" dirty="0"/>
              <a:t>à forma </a:t>
            </a:r>
            <a:r>
              <a:rPr lang="pt-BR" sz="2800" dirty="0">
                <a:solidFill>
                  <a:schemeClr val="accent2"/>
                </a:solidFill>
              </a:rPr>
              <a:t>não </a:t>
            </a:r>
            <a:r>
              <a:rPr lang="pt-BR" sz="2800" dirty="0" smtClean="0">
                <a:solidFill>
                  <a:schemeClr val="accent2"/>
                </a:solidFill>
              </a:rPr>
              <a:t>linear </a:t>
            </a:r>
            <a:r>
              <a:rPr lang="pt-BR" sz="2800" dirty="0"/>
              <a:t>em que </a:t>
            </a:r>
            <a:r>
              <a:rPr lang="pt-BR" sz="2800" dirty="0" smtClean="0"/>
              <a:t>os </a:t>
            </a:r>
            <a:r>
              <a:rPr lang="pt-BR" sz="2800" dirty="0"/>
              <a:t>elementos </a:t>
            </a:r>
            <a:r>
              <a:rPr lang="pt-BR" sz="2800" dirty="0" smtClean="0"/>
              <a:t>[interagem] ... sistemas </a:t>
            </a:r>
            <a:r>
              <a:rPr lang="pt-BR" sz="2800" dirty="0"/>
              <a:t>complexos podem ser muito difíceis de </a:t>
            </a:r>
            <a:r>
              <a:rPr lang="pt-BR" sz="2800" dirty="0">
                <a:solidFill>
                  <a:schemeClr val="accent2"/>
                </a:solidFill>
              </a:rPr>
              <a:t>prever, de controlar e de </a:t>
            </a:r>
            <a:r>
              <a:rPr lang="pt-BR" sz="2800" dirty="0" smtClean="0">
                <a:solidFill>
                  <a:schemeClr val="accent2"/>
                </a:solidFill>
              </a:rPr>
              <a:t>gerenciar</a:t>
            </a:r>
            <a:r>
              <a:rPr lang="pt-BR" sz="2800" dirty="0" smtClean="0"/>
              <a:t>‘.</a:t>
            </a:r>
          </a:p>
          <a:p>
            <a:r>
              <a:rPr lang="pt-BR" sz="2800" dirty="0" smtClean="0"/>
              <a:t>‘Portanto</a:t>
            </a:r>
            <a:r>
              <a:rPr lang="pt-BR" sz="2800" dirty="0"/>
              <a:t>, o melhor uso dos métodos de análise de sistemas complexos </a:t>
            </a:r>
            <a:r>
              <a:rPr lang="pt-BR" sz="2800" dirty="0" smtClean="0"/>
              <a:t>para </a:t>
            </a:r>
            <a:r>
              <a:rPr lang="pt-BR" sz="2800" dirty="0"/>
              <a:t>a avaliação de políticas públicas não se dá em um </a:t>
            </a:r>
            <a:r>
              <a:rPr lang="pt-BR" sz="2800" dirty="0">
                <a:solidFill>
                  <a:schemeClr val="accent2"/>
                </a:solidFill>
              </a:rPr>
              <a:t>contexto de previsão perfeita, </a:t>
            </a:r>
            <a:r>
              <a:rPr lang="pt-BR" sz="2800" dirty="0" smtClean="0">
                <a:solidFill>
                  <a:schemeClr val="accent2"/>
                </a:solidFill>
              </a:rPr>
              <a:t>mas </a:t>
            </a:r>
            <a:r>
              <a:rPr lang="pt-BR" sz="2800" dirty="0">
                <a:solidFill>
                  <a:schemeClr val="accent2"/>
                </a:solidFill>
              </a:rPr>
              <a:t>em um contexto de simulador de </a:t>
            </a:r>
            <a:r>
              <a:rPr lang="pt-BR" sz="2800" dirty="0" smtClean="0">
                <a:solidFill>
                  <a:schemeClr val="accent2"/>
                </a:solidFill>
              </a:rPr>
              <a:t>voo</a:t>
            </a:r>
            <a:r>
              <a:rPr lang="pt-BR" sz="2800" dirty="0" smtClean="0"/>
              <a:t>’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76982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Vantagens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Alternativas </a:t>
            </a:r>
            <a:r>
              <a:rPr lang="pt-BR" sz="2800" b="1" dirty="0" smtClean="0">
                <a:solidFill>
                  <a:srgbClr val="FF0000"/>
                </a:solidFill>
              </a:rPr>
              <a:t>complementares</a:t>
            </a:r>
            <a:r>
              <a:rPr lang="pt-BR" sz="2800" dirty="0" smtClean="0"/>
              <a:t> às metodologias tradicionais:</a:t>
            </a:r>
          </a:p>
          <a:p>
            <a:pPr lvl="1"/>
            <a:r>
              <a:rPr lang="pt-BR" sz="2400" dirty="0" smtClean="0"/>
              <a:t>Heterogeneidade</a:t>
            </a:r>
          </a:p>
          <a:p>
            <a:pPr lvl="1"/>
            <a:r>
              <a:rPr lang="pt-BR" sz="2400" dirty="0" smtClean="0"/>
              <a:t>Múltiplas escalas</a:t>
            </a:r>
          </a:p>
          <a:p>
            <a:pPr lvl="1"/>
            <a:r>
              <a:rPr lang="pt-BR" sz="2400" dirty="0" smtClean="0"/>
              <a:t>Evolucionária, adaptativa</a:t>
            </a:r>
          </a:p>
          <a:p>
            <a:pPr lvl="1"/>
            <a:r>
              <a:rPr lang="pt-BR" sz="2400" dirty="0" smtClean="0"/>
              <a:t>Comunicação (entre especialistas de diferentes áreas e não-especialistas)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5332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Limitações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 smtClean="0"/>
              <a:t>Novidade</a:t>
            </a:r>
          </a:p>
          <a:p>
            <a:r>
              <a:rPr lang="pt-BR" sz="2800" dirty="0" smtClean="0"/>
              <a:t>Contraponto a metodologias testadas que (sic) funcionam</a:t>
            </a:r>
          </a:p>
          <a:p>
            <a:r>
              <a:rPr lang="pt-BR" sz="2800" dirty="0" smtClean="0"/>
              <a:t>Crença ou esperança em ‘</a:t>
            </a:r>
            <a:r>
              <a:rPr lang="pt-BR" sz="2800" dirty="0" smtClean="0">
                <a:solidFill>
                  <a:srgbClr val="FF0000"/>
                </a:solidFill>
              </a:rPr>
              <a:t>regras determinísticas</a:t>
            </a:r>
            <a:r>
              <a:rPr lang="pt-BR" sz="2800" dirty="0" smtClean="0"/>
              <a:t>’ x possibilidades randômicas, oportunistas</a:t>
            </a:r>
          </a:p>
          <a:p>
            <a:r>
              <a:rPr lang="pt-BR" sz="2800" dirty="0" smtClean="0"/>
              <a:t>Muitos ‘parâmetros livres’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451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497</TotalTime>
  <Words>1052</Words>
  <Application>Microsoft Office PowerPoint</Application>
  <PresentationFormat>Widescreen</PresentationFormat>
  <Paragraphs>154</Paragraphs>
  <Slides>29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Cambria Math</vt:lpstr>
      <vt:lpstr>Times New Roman</vt:lpstr>
      <vt:lpstr>Retrospectiva</vt:lpstr>
      <vt:lpstr>Complexidade e Políticas Públicas: conceitos e ilustração</vt:lpstr>
      <vt:lpstr>Proposta</vt:lpstr>
      <vt:lpstr>Conceitos I </vt:lpstr>
      <vt:lpstr>Conceitos II</vt:lpstr>
      <vt:lpstr>Conceito III</vt:lpstr>
      <vt:lpstr>Motivação</vt:lpstr>
      <vt:lpstr>Resumindo: ‘simulador’ e ‘nudge’</vt:lpstr>
      <vt:lpstr>Vantagens </vt:lpstr>
      <vt:lpstr>Limitações</vt:lpstr>
      <vt:lpstr>Estudo de caso: Modelo espacial simples da economia: uma proposta teórico-metodológica</vt:lpstr>
      <vt:lpstr>Introdução e literatura</vt:lpstr>
      <vt:lpstr>Objetivo</vt:lpstr>
      <vt:lpstr>Contribuições a literatura</vt:lpstr>
      <vt:lpstr>Metodologia</vt:lpstr>
      <vt:lpstr>Mercado imobiliário</vt:lpstr>
      <vt:lpstr>Função de produção: ajuste preços bens</vt:lpstr>
      <vt:lpstr>Mercado de bens</vt:lpstr>
      <vt:lpstr>Mercado de trabalho</vt:lpstr>
      <vt:lpstr>Governos </vt:lpstr>
      <vt:lpstr>Sequenciamento do modelo</vt:lpstr>
      <vt:lpstr>Resultados: PIB</vt:lpstr>
      <vt:lpstr>Receitas das famílias</vt:lpstr>
      <vt:lpstr>Índice de GINI</vt:lpstr>
      <vt:lpstr>Índice Qualidade Vida</vt:lpstr>
      <vt:lpstr>Análise sensibilidade: alpha: produtividade</vt:lpstr>
      <vt:lpstr>Beta: propensão a consumir</vt:lpstr>
      <vt:lpstr>Alíquota imposto</vt:lpstr>
      <vt:lpstr>Por que se constitui em proposta teórico-metodológica?</vt:lpstr>
      <vt:lpstr>Concluindo...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Aulas 9 e 10 – Sistemas complexos para políticas públicas</dc:title>
  <dc:creator>Bernardo Alves Furtado</dc:creator>
  <cp:lastModifiedBy>Bernardo Alves Furtado</cp:lastModifiedBy>
  <cp:revision>51</cp:revision>
  <dcterms:created xsi:type="dcterms:W3CDTF">2015-09-21T14:23:04Z</dcterms:created>
  <dcterms:modified xsi:type="dcterms:W3CDTF">2015-11-03T13:03:46Z</dcterms:modified>
</cp:coreProperties>
</file>