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drawings/drawing1.xml" ContentType="application/vnd.openxmlformats-officedocument.drawingml.chartshapes+xml"/>
  <Override PartName="/ppt/charts/chart16.xml" ContentType="application/vnd.openxmlformats-officedocument.drawingml.chart+xml"/>
  <Override PartName="/ppt/drawings/drawing2.xml" ContentType="application/vnd.openxmlformats-officedocument.drawingml.chartshapes+xml"/>
  <Override PartName="/ppt/charts/chart17.xml" ContentType="application/vnd.openxmlformats-officedocument.drawingml.chart+xml"/>
  <Override PartName="/ppt/drawings/drawing3.xml" ContentType="application/vnd.openxmlformats-officedocument.drawingml.chartshapes+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drawings/drawing4.xml" ContentType="application/vnd.openxmlformats-officedocument.drawingml.chartshapes+xml"/>
  <Override PartName="/ppt/charts/chart20.xml" ContentType="application/vnd.openxmlformats-officedocument.drawingml.chart+xml"/>
  <Override PartName="/ppt/drawings/drawing5.xml" ContentType="application/vnd.openxmlformats-officedocument.drawingml.chartshapes+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charts/chart21.xml" ContentType="application/vnd.openxmlformats-officedocument.drawingml.chart+xml"/>
  <Override PartName="/ppt/drawings/drawing6.xml" ContentType="application/vnd.openxmlformats-officedocument.drawingml.chartshapes+xml"/>
  <Override PartName="/ppt/charts/chart22.xml" ContentType="application/vnd.openxmlformats-officedocument.drawingml.chart+xml"/>
  <Override PartName="/ppt/drawings/drawing7.xml" ContentType="application/vnd.openxmlformats-officedocument.drawingml.chartshapes+xml"/>
  <Override PartName="/ppt/charts/chart23.xml" ContentType="application/vnd.openxmlformats-officedocument.drawingml.chart+xml"/>
  <Override PartName="/ppt/charts/chart24.xml" ContentType="application/vnd.openxmlformats-officedocument.drawingml.chart+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drawings/drawing8.xml" ContentType="application/vnd.openxmlformats-officedocument.drawingml.chartshapes+xml"/>
  <Override PartName="/ppt/charts/chart27.xml" ContentType="application/vnd.openxmlformats-officedocument.drawingml.chart+xml"/>
  <Override PartName="/ppt/drawings/drawing9.xml" ContentType="application/vnd.openxmlformats-officedocument.drawingml.chartshapes+xml"/>
  <Override PartName="/ppt/notesSlides/notesSlide24.xml" ContentType="application/vnd.openxmlformats-officedocument.presentationml.notesSlide+xml"/>
  <Override PartName="/ppt/charts/chart28.xml" ContentType="application/vnd.openxmlformats-officedocument.drawingml.chart+xml"/>
  <Override PartName="/ppt/drawings/drawing10.xml" ContentType="application/vnd.openxmlformats-officedocument.drawingml.chartshapes+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1"/>
  </p:notesMasterIdLst>
  <p:sldIdLst>
    <p:sldId id="256" r:id="rId2"/>
    <p:sldId id="264" r:id="rId3"/>
    <p:sldId id="463" r:id="rId4"/>
    <p:sldId id="322" r:id="rId5"/>
    <p:sldId id="319" r:id="rId6"/>
    <p:sldId id="330" r:id="rId7"/>
    <p:sldId id="337" r:id="rId8"/>
    <p:sldId id="466" r:id="rId9"/>
    <p:sldId id="471" r:id="rId10"/>
    <p:sldId id="467" r:id="rId11"/>
    <p:sldId id="468" r:id="rId12"/>
    <p:sldId id="469" r:id="rId13"/>
    <p:sldId id="494" r:id="rId14"/>
    <p:sldId id="472" r:id="rId15"/>
    <p:sldId id="473" r:id="rId16"/>
    <p:sldId id="412" r:id="rId17"/>
    <p:sldId id="340" r:id="rId18"/>
    <p:sldId id="413" r:id="rId19"/>
    <p:sldId id="452" r:id="rId20"/>
    <p:sldId id="341" r:id="rId21"/>
    <p:sldId id="449" r:id="rId22"/>
    <p:sldId id="338" r:id="rId23"/>
    <p:sldId id="409" r:id="rId24"/>
    <p:sldId id="414" r:id="rId25"/>
    <p:sldId id="411" r:id="rId26"/>
    <p:sldId id="317" r:id="rId27"/>
    <p:sldId id="459" r:id="rId28"/>
    <p:sldId id="496" r:id="rId29"/>
    <p:sldId id="493" r:id="rId30"/>
  </p:sldIdLst>
  <p:sldSz cx="9144000" cy="6858000" type="screen4x3"/>
  <p:notesSz cx="7099300" cy="10234613"/>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ura" initials="LI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B1CA"/>
    <a:srgbClr val="5FB5CD"/>
    <a:srgbClr val="ACD8E6"/>
    <a:srgbClr val="B0CA7C"/>
    <a:srgbClr val="0085C8"/>
    <a:srgbClr val="006699"/>
    <a:srgbClr val="73BED3"/>
    <a:srgbClr val="85FFC2"/>
    <a:srgbClr val="00D09A"/>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Estilo Médio 3 - Ênfas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Estilo Médio 3 - Ênfas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90" autoAdjust="0"/>
    <p:restoredTop sz="81882" autoAdjust="0"/>
  </p:normalViewPr>
  <p:slideViewPr>
    <p:cSldViewPr>
      <p:cViewPr varScale="1">
        <p:scale>
          <a:sx n="72" d="100"/>
          <a:sy n="72" d="100"/>
        </p:scale>
        <p:origin x="1914" y="6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p:scale>
          <a:sx n="75" d="100"/>
          <a:sy n="75" d="100"/>
        </p:scale>
        <p:origin x="-3954" y="-13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Users\LEITEA\Documents\TCU\FiscSaude%202015\Arquivos%20Base\Despesa%20Execu&#231;&#227;o%20-%20por%20Fun&#231;&#227;o.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_sarq_prod\unidades\SecexSaude\Fiscaliza&#231;&#245;es\Minist&#233;rio%20da%20Sa&#250;de\Relat&#243;rio%20Anual%20-%20Situa&#231;&#227;o%20da%20Sa&#250;de\2013\2.%20Execu&#231;&#227;o\Indicadores\2.%20Mortalidade%20Prematur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_sarq_prod\unidades\SecexSaude\Fiscaliza&#231;&#245;es\Minist&#233;rio%20da%20Sa&#250;de\Relat&#243;rio%20Anual%20-%20Situa&#231;&#227;o%20da%20Sa&#250;de\2013\2.%20Execu&#231;&#227;o\Indicadores\2.%20Mortalidade%20Prematura.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_sarq_prod\unidades\SecexSaude\Fiscaliza&#231;&#245;es\Minist&#233;rio%20da%20Sa&#250;de\Relat&#243;rio%20Anual%20-%20Situa&#231;&#227;o%20da%20Sa&#250;de\2013\2.%20Execu&#231;&#227;o\Indicadores\3.%20Mortalidade%20por%20doen&#231;as%20cardivascular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_sarq_prod\unidades\SecexSaude\Fiscaliza&#231;&#245;es\Minist&#233;rio%20da%20Sa&#250;de\Relat&#243;rio%20Anual%20-%20Situa&#231;&#227;o%20da%20Sa&#250;de\2013\2.%20Execu&#231;&#227;o\Indicadores\3.%20Mortalidade%20por%20doen&#231;as%20cardivasculare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_sarq_prod\unidades\SecexSaude\Fiscaliza&#231;&#245;es\Minist&#233;rio%20da%20Sa&#250;de\Relat&#243;rio%20Anual%20-%20Situa&#231;&#227;o%20da%20Sa&#250;de\2013\2.%20Execu&#231;&#227;o\Indicadores\4.%20Mortalidade%20por%20neoplasias.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_sarq_prod\unidades\SecexSaude\Fiscaliza&#231;&#245;es\Minist&#233;rio%20da%20Sa&#250;de\Relat&#243;rio%20Anual%20-%20Situa&#231;&#227;o%20da%20Sa&#250;de\2013\2.%20Execu&#231;&#227;o\Indicadores\6.%20Mortalidade%20Infantil.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_sarq_prod\unidades\SecexSaude\Fiscaliza&#231;&#245;es\Minist&#233;rio%20da%20Sa&#250;de\Relat&#243;rio%20Anual%20-%20Situa&#231;&#227;o%20da%20Sa&#250;de\2013\2.%20Execu&#231;&#227;o\Indicadores\6.%20Mortalidade%20Infantil.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_sarq_prod\unidades\SecexSaude\Fiscaliza&#231;&#245;es\Minist&#233;rio%20da%20Sa&#250;de\Relat&#243;rio%20Anual%20-%20Situa&#231;&#227;o%20da%20Sa&#250;de\2013\2.%20Execu&#231;&#227;o\Indicadores\6.%20Mortalidade%20Infantil.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_sarq_prod\unidades\SecexSaude\Fiscaliza&#231;&#245;es\Minist&#233;rio%20da%20Sa&#250;de\Relat&#243;rio%20Anual%20-%20Situa&#231;&#227;o%20da%20Sa&#250;de\2013\2.%20Execu&#231;&#227;o\Indicadores\2.1%20Consumo%20de%20Tabaco.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Pasta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Users\LEITEA\Documents\TCU\FiscSaude%202015\Arquivos%20Base\Despesa%20Execu&#231;&#227;o%20-%20por%20Fun&#231;&#227;o.xls"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_sarq_prod\unidades\SecexSaude\Fiscaliza&#231;&#245;es\Minist&#233;rio%20da%20Sa&#250;de\Relat&#243;rio%20Anual%20-%20Situa&#231;&#227;o%20da%20Sa&#250;de\2013\2.%20Execu&#231;&#227;o\Indicadores\2.2%20Consumo%20de%20&#193;lcool.xlsx"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_sarq_prod\unidades\SecexSaude\Fiscaliza&#231;&#245;es\Minist&#233;rio%20da%20Sa&#250;de\Relat&#243;rio%20Anual%20-%20Situa&#231;&#227;o%20da%20Sa&#250;de\2013\2.%20Execu&#231;&#227;o\Indicadores\3.2%20Interna&#231;&#245;es%20Hospitalares.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_sarq_prod\unidades\SecexSaude\Fiscaliza&#231;&#245;es\Minist&#233;rio%20da%20Sa&#250;de\Relat&#243;rio%20Anual%20-%20Situa&#231;&#227;o%20da%20Sa&#250;de\2013\2.%20Execu&#231;&#227;o\Indicadores\3.1%20Consultas%20M&#233;dica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_sarq_prod\unidades\SecexSaude\Assessoria\Relat&#243;rio%20Sist&#234;mico%20da%20Sa&#250;de\Gr&#225;ficos%20para%20slides%20apresenta&#231;&#227;o%20Plen&#225;rio.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_sarq_prod\unidades\SecexSaude\Assessoria\Relat&#243;rio%20Sist&#234;mico%20da%20Sa&#250;de\Gr&#225;ficos%20para%20slides%20apresenta&#231;&#227;o%20Plen&#225;rio.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_sarq_prod\unidades\SecexSaude\Fiscaliza&#231;&#245;es\Minist&#233;rio%20da%20Sa&#250;de\Relat&#243;rio%20Anual%20-%20Situa&#231;&#227;o%20da%20Sa&#250;de\2013\2.%20Execu&#231;&#227;o\Indicadores\4.1%20M&#233;dicos.xlsx"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_sarq_prod\unidades\SecexSaude\Fiscaliza&#231;&#245;es\Minist&#233;rio%20da%20Sa&#250;de\Relat&#243;rio%20Anual%20-%20Situa&#231;&#227;o%20da%20Sa&#250;de\2013\2.%20Execu&#231;&#227;o\Indicadores\4.1%20M&#233;dicos.xlsx"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_sarq_prod\unidades\SecexSaude\Fiscaliza&#231;&#245;es\Minist&#233;rio%20da%20Sa&#250;de\Relat&#243;rio%20Anual%20-%20Situa&#231;&#227;o%20da%20Sa&#250;de\2013\2.%20Execu&#231;&#227;o\Indicadores\4.1%20M&#233;dicos.xlsx" TargetMode="Externa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_sarq_prod\unidades\SecexSaude\Fiscaliza&#231;&#245;es\Minist&#233;rio%20da%20Sa&#250;de\Relat&#243;rio%20Anual%20-%20Situa&#231;&#227;o%20da%20Sa&#250;de\2013\2.%20Execu&#231;&#227;o\Indicadores\4.1%20M&#233;dic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_sarq_prod\unidades\SecexSaude\Fiscaliza&#231;&#245;es\Minist&#233;rio%20da%20Sa&#250;de\Relat&#243;rio%20Anual%20-%20Situa&#231;&#227;o%20da%20Sa&#250;de\2013\2.%20Execu&#231;&#227;o\Indicadores\1.%20Esperan&#231;a%20de%20vida%20ao%20nasce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_sarq_prod\unidades\SecexSaude\Fiscaliza&#231;&#245;es\Minist&#233;rio%20da%20Sa&#250;de\Relat&#243;rio%20Anual%20-%20Situa&#231;&#227;o%20da%20Sa&#250;de\2013\2.%20Execu&#231;&#227;o\Indicadores\1.%20Esperan&#231;a%20de%20vida%20ao%20nasce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Users\lisauramp\AppData\Local\Microsoft\Windows\Temporary%20Internet%20Files\Content.Outlook\8R3HAUSN\Esperan&#231;a%20de%20Vida%20ao%20Nascer.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_sarq_prod\unidades\SecexSaude\Assessoria\Relat&#243;rio%20Sist&#234;mico%20da%20Sa&#250;de\Gr&#225;ficos%20para%20slides%20apresenta&#231;&#227;o%20Plen&#225;rio.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_sarq_prod\unidades\SecexSaude\Fiscaliza&#231;&#245;es\Minist&#233;rio%20da%20Sa&#250;de\Relat&#243;rio%20Anual%20-%20Situa&#231;&#227;o%20da%20Sa&#250;de\2013\2.%20Execu&#231;&#227;o\Indicadores\5.%20Mortalidade%20por%20causas%20externa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_sarq_prod\unidades\SecexSaude\Assessoria\Relat&#243;rio%20Sist&#234;mico%20da%20Sa&#250;de\Gr&#225;ficos%20para%20slides%20apresenta&#231;&#227;o%20Plen&#225;rio.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_sarq_prod\unidades\SecexSaude\Fiscaliza&#231;&#245;es\Minist&#233;rio%20da%20Sa&#250;de\Relat&#243;rio%20Anual%20-%20Situa&#231;&#227;o%20da%20Sa&#250;de\2013\2.%20Execu&#231;&#227;o\Indicadores\2.%20Mortalidade%20Prematur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15141319611335"/>
          <c:y val="5.2804831165502664E-2"/>
          <c:w val="0.79807867431851842"/>
          <c:h val="0.80260530785696693"/>
        </c:manualLayout>
      </c:layout>
      <c:lineChart>
        <c:grouping val="standard"/>
        <c:varyColors val="0"/>
        <c:ser>
          <c:idx val="1"/>
          <c:order val="0"/>
          <c:tx>
            <c:strRef>
              <c:f>Órgão!$O$12</c:f>
              <c:strCache>
                <c:ptCount val="1"/>
                <c:pt idx="0">
                  <c:v>Transferidos a estados e DF</c:v>
                </c:pt>
              </c:strCache>
            </c:strRef>
          </c:tx>
          <c:spPr>
            <a:ln w="22225"/>
          </c:spPr>
          <c:marker>
            <c:symbol val="circle"/>
            <c:size val="4"/>
          </c:marker>
          <c:dLbls>
            <c:dLbl>
              <c:idx val="0"/>
              <c:layout>
                <c:manualLayout>
                  <c:x val="-3.8821397422617657E-2"/>
                  <c:y val="-3.75662236580751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4.2284308370083179E-2"/>
                  <c:y val="-2.16417379637107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ysClr val="windowText" lastClr="000000"/>
                    </a:solidFill>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Órgão!$N$13:$N$25</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Órgão!$O$13:$O$25</c:f>
              <c:numCache>
                <c:formatCode>#,##0.00</c:formatCode>
                <c:ptCount val="13"/>
                <c:pt idx="0">
                  <c:v>2987704713</c:v>
                </c:pt>
                <c:pt idx="1">
                  <c:v>4436069070</c:v>
                </c:pt>
                <c:pt idx="2">
                  <c:v>7170842610</c:v>
                </c:pt>
                <c:pt idx="3">
                  <c:v>8764014913</c:v>
                </c:pt>
                <c:pt idx="4">
                  <c:v>10463340158</c:v>
                </c:pt>
                <c:pt idx="5">
                  <c:v>11122265335</c:v>
                </c:pt>
                <c:pt idx="6">
                  <c:v>12778792875</c:v>
                </c:pt>
                <c:pt idx="7">
                  <c:v>14785281892</c:v>
                </c:pt>
                <c:pt idx="8">
                  <c:v>15276564858</c:v>
                </c:pt>
                <c:pt idx="9">
                  <c:v>14794948693</c:v>
                </c:pt>
                <c:pt idx="10">
                  <c:v>15257066126.17</c:v>
                </c:pt>
                <c:pt idx="11">
                  <c:v>15494985938.91</c:v>
                </c:pt>
                <c:pt idx="12">
                  <c:v>16433580114.369999</c:v>
                </c:pt>
              </c:numCache>
            </c:numRef>
          </c:val>
          <c:smooth val="0"/>
        </c:ser>
        <c:ser>
          <c:idx val="2"/>
          <c:order val="1"/>
          <c:tx>
            <c:strRef>
              <c:f>Órgão!$P$12</c:f>
              <c:strCache>
                <c:ptCount val="1"/>
                <c:pt idx="0">
                  <c:v>Transferidos a municípios</c:v>
                </c:pt>
              </c:strCache>
            </c:strRef>
          </c:tx>
          <c:spPr>
            <a:ln w="22225"/>
          </c:spPr>
          <c:marker>
            <c:symbol val="circle"/>
            <c:size val="4"/>
          </c:marker>
          <c:dLbls>
            <c:dLbl>
              <c:idx val="0"/>
              <c:layout>
                <c:manualLayout>
                  <c:x val="-3.2747997043547798E-2"/>
                  <c:y val="-1.7156606515969554E-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4.2284308370083179E-2"/>
                  <c:y val="-2.16417379637107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ysClr val="windowText" lastClr="000000"/>
                    </a:solidFill>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Órgão!$N$13:$N$25</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Órgão!$P$13:$P$25</c:f>
              <c:numCache>
                <c:formatCode>#,##0.00</c:formatCode>
                <c:ptCount val="13"/>
                <c:pt idx="0">
                  <c:v>9338188635</c:v>
                </c:pt>
                <c:pt idx="1">
                  <c:v>10168118661</c:v>
                </c:pt>
                <c:pt idx="2">
                  <c:v>12839786647</c:v>
                </c:pt>
                <c:pt idx="3">
                  <c:v>13974760708</c:v>
                </c:pt>
                <c:pt idx="4">
                  <c:v>15979842260</c:v>
                </c:pt>
                <c:pt idx="5">
                  <c:v>19593080721</c:v>
                </c:pt>
                <c:pt idx="6">
                  <c:v>21632522192</c:v>
                </c:pt>
                <c:pt idx="7">
                  <c:v>24176261552</c:v>
                </c:pt>
                <c:pt idx="8">
                  <c:v>27124604188</c:v>
                </c:pt>
                <c:pt idx="9">
                  <c:v>33879081074</c:v>
                </c:pt>
                <c:pt idx="10">
                  <c:v>34865465438</c:v>
                </c:pt>
                <c:pt idx="11">
                  <c:v>36745096908.309998</c:v>
                </c:pt>
                <c:pt idx="12">
                  <c:v>41398702989.119965</c:v>
                </c:pt>
              </c:numCache>
            </c:numRef>
          </c:val>
          <c:smooth val="0"/>
        </c:ser>
        <c:ser>
          <c:idx val="3"/>
          <c:order val="2"/>
          <c:tx>
            <c:strRef>
              <c:f>Órgão!$Q$12</c:f>
              <c:strCache>
                <c:ptCount val="1"/>
                <c:pt idx="0">
                  <c:v>Outras transferências</c:v>
                </c:pt>
              </c:strCache>
            </c:strRef>
          </c:tx>
          <c:spPr>
            <a:ln w="22225"/>
          </c:spPr>
          <c:marker>
            <c:symbol val="circle"/>
            <c:size val="4"/>
          </c:marker>
          <c:dLbls>
            <c:dLbl>
              <c:idx val="0"/>
              <c:layout>
                <c:manualLayout>
                  <c:x val="-3.7140593274897243E-2"/>
                  <c:y val="-3.26393035655286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3.7140484343010503E-2"/>
                  <c:y val="-2.83084063801591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ysClr val="windowText" lastClr="000000"/>
                    </a:solidFill>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Órgão!$N$13:$N$25</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Órgão!$Q$13:$Q$25</c:f>
              <c:numCache>
                <c:formatCode>#,##0.00</c:formatCode>
                <c:ptCount val="13"/>
                <c:pt idx="0">
                  <c:v>454293405</c:v>
                </c:pt>
                <c:pt idx="1">
                  <c:v>417996529</c:v>
                </c:pt>
                <c:pt idx="2">
                  <c:v>864843849</c:v>
                </c:pt>
                <c:pt idx="3">
                  <c:v>804467985</c:v>
                </c:pt>
                <c:pt idx="4">
                  <c:v>910784696</c:v>
                </c:pt>
                <c:pt idx="5">
                  <c:v>843918474</c:v>
                </c:pt>
                <c:pt idx="6">
                  <c:v>788938539</c:v>
                </c:pt>
                <c:pt idx="7">
                  <c:v>807718073</c:v>
                </c:pt>
                <c:pt idx="8">
                  <c:v>718020587.67999995</c:v>
                </c:pt>
                <c:pt idx="9">
                  <c:v>912017347</c:v>
                </c:pt>
                <c:pt idx="10">
                  <c:v>671968071</c:v>
                </c:pt>
                <c:pt idx="11">
                  <c:v>1529462027.8199999</c:v>
                </c:pt>
                <c:pt idx="12">
                  <c:v>2818809532.7800002</c:v>
                </c:pt>
              </c:numCache>
            </c:numRef>
          </c:val>
          <c:smooth val="0"/>
        </c:ser>
        <c:ser>
          <c:idx val="4"/>
          <c:order val="3"/>
          <c:tx>
            <c:strRef>
              <c:f>Órgão!$R$12</c:f>
              <c:strCache>
                <c:ptCount val="1"/>
                <c:pt idx="0">
                  <c:v>Aplicações diretas</c:v>
                </c:pt>
              </c:strCache>
            </c:strRef>
          </c:tx>
          <c:spPr>
            <a:ln w="22225"/>
          </c:spPr>
          <c:marker>
            <c:symbol val="circle"/>
            <c:size val="4"/>
          </c:marker>
          <c:dLbls>
            <c:dLbl>
              <c:idx val="0"/>
              <c:layout>
                <c:manualLayout>
                  <c:x val="-3.5372480379575466E-2"/>
                  <c:y val="-3.90154721396944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4.2284308370083179E-2"/>
                  <c:y val="-2.16417379637107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ysClr val="windowText" lastClr="000000"/>
                    </a:solidFill>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Órgão!$N$13:$N$25</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Órgão!$R$13:$R$25</c:f>
              <c:numCache>
                <c:formatCode>#,##0.00</c:formatCode>
                <c:ptCount val="13"/>
                <c:pt idx="0">
                  <c:v>11678767558</c:v>
                </c:pt>
                <c:pt idx="1">
                  <c:v>11345690336</c:v>
                </c:pt>
                <c:pt idx="2">
                  <c:v>11391895587</c:v>
                </c:pt>
                <c:pt idx="3">
                  <c:v>11972414909</c:v>
                </c:pt>
                <c:pt idx="4">
                  <c:v>11480364274</c:v>
                </c:pt>
                <c:pt idx="5">
                  <c:v>11704650270</c:v>
                </c:pt>
                <c:pt idx="6">
                  <c:v>12305350823</c:v>
                </c:pt>
                <c:pt idx="7">
                  <c:v>15195248951</c:v>
                </c:pt>
                <c:pt idx="8">
                  <c:v>16348537327</c:v>
                </c:pt>
                <c:pt idx="9">
                  <c:v>21279168003</c:v>
                </c:pt>
                <c:pt idx="10">
                  <c:v>21107628289</c:v>
                </c:pt>
                <c:pt idx="11">
                  <c:v>23512730841.720001</c:v>
                </c:pt>
                <c:pt idx="12">
                  <c:v>26006644624.609997</c:v>
                </c:pt>
              </c:numCache>
            </c:numRef>
          </c:val>
          <c:smooth val="0"/>
        </c:ser>
        <c:dLbls>
          <c:showLegendKey val="0"/>
          <c:showVal val="0"/>
          <c:showCatName val="0"/>
          <c:showSerName val="0"/>
          <c:showPercent val="0"/>
          <c:showBubbleSize val="0"/>
        </c:dLbls>
        <c:dropLines>
          <c:spPr>
            <a:ln>
              <a:noFill/>
            </a:ln>
          </c:spPr>
        </c:dropLines>
        <c:marker val="1"/>
        <c:smooth val="0"/>
        <c:axId val="630767200"/>
        <c:axId val="630766808"/>
      </c:lineChart>
      <c:dateAx>
        <c:axId val="630767200"/>
        <c:scaling>
          <c:orientation val="minMax"/>
        </c:scaling>
        <c:delete val="0"/>
        <c:axPos val="b"/>
        <c:numFmt formatCode="General" sourceLinked="0"/>
        <c:majorTickMark val="none"/>
        <c:minorTickMark val="none"/>
        <c:tickLblPos val="nextTo"/>
        <c:txPr>
          <a:bodyPr rot="-5400000" vert="horz"/>
          <a:lstStyle/>
          <a:p>
            <a:pPr>
              <a:defRPr sz="1000"/>
            </a:pPr>
            <a:endParaRPr lang="pt-BR"/>
          </a:p>
        </c:txPr>
        <c:crossAx val="630766808"/>
        <c:crosses val="autoZero"/>
        <c:auto val="0"/>
        <c:lblOffset val="100"/>
        <c:baseTimeUnit val="days"/>
      </c:dateAx>
      <c:valAx>
        <c:axId val="630766808"/>
        <c:scaling>
          <c:orientation val="minMax"/>
        </c:scaling>
        <c:delete val="0"/>
        <c:axPos val="l"/>
        <c:majorGridlines>
          <c:spPr>
            <a:ln>
              <a:solidFill>
                <a:schemeClr val="bg1">
                  <a:lumMod val="50000"/>
                  <a:alpha val="25000"/>
                </a:schemeClr>
              </a:solidFill>
            </a:ln>
          </c:spPr>
        </c:majorGridlines>
        <c:numFmt formatCode="0" sourceLinked="0"/>
        <c:majorTickMark val="none"/>
        <c:minorTickMark val="none"/>
        <c:tickLblPos val="nextTo"/>
        <c:txPr>
          <a:bodyPr rot="0" vert="horz"/>
          <a:lstStyle/>
          <a:p>
            <a:pPr>
              <a:defRPr sz="1200"/>
            </a:pPr>
            <a:endParaRPr lang="pt-BR"/>
          </a:p>
        </c:txPr>
        <c:crossAx val="630767200"/>
        <c:crosses val="autoZero"/>
        <c:crossBetween val="between"/>
        <c:dispUnits>
          <c:builtInUnit val="billions"/>
        </c:dispUnits>
      </c:valAx>
      <c:spPr>
        <a:solidFill>
          <a:schemeClr val="bg1">
            <a:lumMod val="95000"/>
          </a:schemeClr>
        </a:solidFill>
      </c:spPr>
    </c:plotArea>
    <c:plotVisOnly val="1"/>
    <c:dispBlanksAs val="gap"/>
    <c:showDLblsOverMax val="0"/>
  </c:chart>
  <c:spPr>
    <a:ln>
      <a:solidFill>
        <a:schemeClr val="bg1">
          <a:lumMod val="85000"/>
        </a:schemeClr>
      </a:solidFill>
    </a:ln>
  </c:spPr>
  <c:txPr>
    <a:bodyPr/>
    <a:lstStyle/>
    <a:p>
      <a:pPr>
        <a:defRPr sz="900">
          <a:solidFill>
            <a:schemeClr val="tx1">
              <a:lumMod val="75000"/>
              <a:lumOff val="25000"/>
            </a:schemeClr>
          </a:solidFill>
        </a:defRPr>
      </a:pPr>
      <a:endParaRPr lang="pt-B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84152706014201E-2"/>
          <c:y val="6.3514300583452185E-2"/>
          <c:w val="0.61725247184881793"/>
          <c:h val="0.84326640419947563"/>
        </c:manualLayout>
      </c:layout>
      <c:barChart>
        <c:barDir val="bar"/>
        <c:grouping val="clustered"/>
        <c:varyColors val="0"/>
        <c:ser>
          <c:idx val="0"/>
          <c:order val="0"/>
          <c:invertIfNegative val="0"/>
          <c:dPt>
            <c:idx val="2"/>
            <c:invertIfNegative val="0"/>
            <c:bubble3D val="0"/>
            <c:spPr>
              <a:solidFill>
                <a:srgbClr val="00B050"/>
              </a:solidFill>
            </c:spPr>
          </c:dPt>
          <c:dLbls>
            <c:dLbl>
              <c:idx val="2"/>
              <c:layout/>
              <c:tx>
                <c:rich>
                  <a:bodyPr/>
                  <a:lstStyle/>
                  <a:p>
                    <a:pPr>
                      <a:defRPr b="1"/>
                    </a:pPr>
                    <a:r>
                      <a:rPr lang="en-US" b="1" dirty="0" smtClean="0"/>
                      <a:t>4.434</a:t>
                    </a:r>
                    <a:endParaRPr lang="en-US" b="1" dirty="0"/>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'Comparação inter'!$C$6:$C$41</c:f>
              <c:strCache>
                <c:ptCount val="36"/>
                <c:pt idx="0">
                  <c:v>Rússia</c:v>
                </c:pt>
                <c:pt idx="1">
                  <c:v>México</c:v>
                </c:pt>
                <c:pt idx="2">
                  <c:v>Brasil</c:v>
                </c:pt>
                <c:pt idx="3">
                  <c:v>Hungria</c:v>
                </c:pt>
                <c:pt idx="4">
                  <c:v>Estados Unidos</c:v>
                </c:pt>
                <c:pt idx="5">
                  <c:v>Polônia</c:v>
                </c:pt>
                <c:pt idx="6">
                  <c:v>República Eslovaca</c:v>
                </c:pt>
                <c:pt idx="7">
                  <c:v>Estônia</c:v>
                </c:pt>
                <c:pt idx="8">
                  <c:v>Chile</c:v>
                </c:pt>
                <c:pt idx="9">
                  <c:v>Nova Zelândia</c:v>
                </c:pt>
                <c:pt idx="10">
                  <c:v>Dinamarca</c:v>
                </c:pt>
                <c:pt idx="11">
                  <c:v>República Tcheca</c:v>
                </c:pt>
                <c:pt idx="12">
                  <c:v>Reino Unido</c:v>
                </c:pt>
                <c:pt idx="13">
                  <c:v>Bélgica</c:v>
                </c:pt>
                <c:pt idx="14">
                  <c:v>Canadá</c:v>
                </c:pt>
                <c:pt idx="15">
                  <c:v>Irlanda</c:v>
                </c:pt>
                <c:pt idx="16">
                  <c:v>OCDE</c:v>
                </c:pt>
                <c:pt idx="17">
                  <c:v>Holanda</c:v>
                </c:pt>
                <c:pt idx="18">
                  <c:v>Portugal</c:v>
                </c:pt>
                <c:pt idx="19">
                  <c:v>Finlândia</c:v>
                </c:pt>
                <c:pt idx="20">
                  <c:v>França</c:v>
                </c:pt>
                <c:pt idx="21">
                  <c:v>Alemanha</c:v>
                </c:pt>
                <c:pt idx="22">
                  <c:v>Áustria</c:v>
                </c:pt>
                <c:pt idx="23">
                  <c:v>Coréia</c:v>
                </c:pt>
                <c:pt idx="24">
                  <c:v>Noruega</c:v>
                </c:pt>
                <c:pt idx="25">
                  <c:v>Austrália</c:v>
                </c:pt>
                <c:pt idx="26">
                  <c:v>Eslovênia</c:v>
                </c:pt>
                <c:pt idx="27">
                  <c:v>Israel</c:v>
                </c:pt>
                <c:pt idx="28">
                  <c:v>Suécia</c:v>
                </c:pt>
                <c:pt idx="29">
                  <c:v>Grécia</c:v>
                </c:pt>
                <c:pt idx="30">
                  <c:v>Suíça</c:v>
                </c:pt>
                <c:pt idx="31">
                  <c:v>Itália</c:v>
                </c:pt>
                <c:pt idx="32">
                  <c:v>Espanha</c:v>
                </c:pt>
                <c:pt idx="33">
                  <c:v>Luxemburgo</c:v>
                </c:pt>
                <c:pt idx="34">
                  <c:v>Japão</c:v>
                </c:pt>
                <c:pt idx="35">
                  <c:v>Islândia</c:v>
                </c:pt>
              </c:strCache>
            </c:strRef>
          </c:cat>
          <c:val>
            <c:numRef>
              <c:f>'Comparação inter'!$D$6:$D$41</c:f>
              <c:numCache>
                <c:formatCode>General</c:formatCode>
                <c:ptCount val="36"/>
                <c:pt idx="0">
                  <c:v>7056</c:v>
                </c:pt>
                <c:pt idx="1">
                  <c:v>4995</c:v>
                </c:pt>
                <c:pt idx="2">
                  <c:v>4431</c:v>
                </c:pt>
                <c:pt idx="3">
                  <c:v>3948</c:v>
                </c:pt>
                <c:pt idx="4">
                  <c:v>3563.2</c:v>
                </c:pt>
                <c:pt idx="5">
                  <c:v>3237.9</c:v>
                </c:pt>
                <c:pt idx="6">
                  <c:v>3215</c:v>
                </c:pt>
                <c:pt idx="7">
                  <c:v>3194.3</c:v>
                </c:pt>
                <c:pt idx="8">
                  <c:v>3071.9</c:v>
                </c:pt>
                <c:pt idx="9">
                  <c:v>2786.7</c:v>
                </c:pt>
                <c:pt idx="10">
                  <c:v>2598.6999999999998</c:v>
                </c:pt>
                <c:pt idx="11">
                  <c:v>2587.6</c:v>
                </c:pt>
                <c:pt idx="12">
                  <c:v>2585.1</c:v>
                </c:pt>
                <c:pt idx="13">
                  <c:v>2517.9</c:v>
                </c:pt>
                <c:pt idx="14">
                  <c:v>2504.6999999999998</c:v>
                </c:pt>
                <c:pt idx="15">
                  <c:v>2422.9</c:v>
                </c:pt>
                <c:pt idx="16">
                  <c:v>2419</c:v>
                </c:pt>
                <c:pt idx="17">
                  <c:v>2351.6999999999998</c:v>
                </c:pt>
                <c:pt idx="18">
                  <c:v>2350.6</c:v>
                </c:pt>
                <c:pt idx="19">
                  <c:v>2324.3000000000002</c:v>
                </c:pt>
                <c:pt idx="20">
                  <c:v>2283.8000000000002</c:v>
                </c:pt>
                <c:pt idx="21">
                  <c:v>2247</c:v>
                </c:pt>
                <c:pt idx="22">
                  <c:v>2229.6</c:v>
                </c:pt>
                <c:pt idx="23">
                  <c:v>2190.5</c:v>
                </c:pt>
                <c:pt idx="24">
                  <c:v>2159.3000000000002</c:v>
                </c:pt>
                <c:pt idx="25">
                  <c:v>2156.1999999999998</c:v>
                </c:pt>
                <c:pt idx="26">
                  <c:v>2139</c:v>
                </c:pt>
                <c:pt idx="27">
                  <c:v>2030.9</c:v>
                </c:pt>
                <c:pt idx="28">
                  <c:v>1987</c:v>
                </c:pt>
                <c:pt idx="29">
                  <c:v>1984.3</c:v>
                </c:pt>
                <c:pt idx="30">
                  <c:v>1933.8</c:v>
                </c:pt>
                <c:pt idx="31">
                  <c:v>1901.2</c:v>
                </c:pt>
                <c:pt idx="32">
                  <c:v>1870.8</c:v>
                </c:pt>
                <c:pt idx="33">
                  <c:v>1851.9</c:v>
                </c:pt>
                <c:pt idx="34">
                  <c:v>1826.6</c:v>
                </c:pt>
                <c:pt idx="35">
                  <c:v>1615.7</c:v>
                </c:pt>
              </c:numCache>
            </c:numRef>
          </c:val>
        </c:ser>
        <c:dLbls>
          <c:showLegendKey val="0"/>
          <c:showVal val="0"/>
          <c:showCatName val="0"/>
          <c:showSerName val="0"/>
          <c:showPercent val="0"/>
          <c:showBubbleSize val="0"/>
        </c:dLbls>
        <c:gapWidth val="150"/>
        <c:axId val="233878624"/>
        <c:axId val="233879016"/>
      </c:barChart>
      <c:catAx>
        <c:axId val="233878624"/>
        <c:scaling>
          <c:orientation val="minMax"/>
        </c:scaling>
        <c:delete val="0"/>
        <c:axPos val="r"/>
        <c:numFmt formatCode="General" sourceLinked="0"/>
        <c:majorTickMark val="out"/>
        <c:minorTickMark val="none"/>
        <c:tickLblPos val="nextTo"/>
        <c:txPr>
          <a:bodyPr/>
          <a:lstStyle/>
          <a:p>
            <a:pPr>
              <a:defRPr sz="800"/>
            </a:pPr>
            <a:endParaRPr lang="pt-BR"/>
          </a:p>
        </c:txPr>
        <c:crossAx val="233879016"/>
        <c:crosses val="autoZero"/>
        <c:auto val="1"/>
        <c:lblAlgn val="ctr"/>
        <c:lblOffset val="100"/>
        <c:noMultiLvlLbl val="0"/>
      </c:catAx>
      <c:valAx>
        <c:axId val="233879016"/>
        <c:scaling>
          <c:orientation val="maxMin"/>
          <c:max val="10000"/>
        </c:scaling>
        <c:delete val="0"/>
        <c:axPos val="b"/>
        <c:majorGridlines>
          <c:spPr>
            <a:ln>
              <a:solidFill>
                <a:schemeClr val="bg1">
                  <a:lumMod val="75000"/>
                </a:schemeClr>
              </a:solidFill>
              <a:prstDash val="sysDot"/>
            </a:ln>
          </c:spPr>
        </c:majorGridlines>
        <c:numFmt formatCode="#,##0" sourceLinked="0"/>
        <c:majorTickMark val="out"/>
        <c:minorTickMark val="none"/>
        <c:tickLblPos val="nextTo"/>
        <c:txPr>
          <a:bodyPr/>
          <a:lstStyle/>
          <a:p>
            <a:pPr>
              <a:defRPr sz="800"/>
            </a:pPr>
            <a:endParaRPr lang="pt-BR"/>
          </a:p>
        </c:txPr>
        <c:crossAx val="233878624"/>
        <c:crosses val="autoZero"/>
        <c:crossBetween val="between"/>
        <c:majorUnit val="2000"/>
      </c:valAx>
      <c:spPr>
        <a:solidFill>
          <a:srgbClr val="EBF6F9"/>
        </a:solidFill>
      </c:spPr>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75158588827632"/>
          <c:y val="2.1339545859519936E-2"/>
          <c:w val="0.63539859969820445"/>
          <c:h val="0.87257747598063951"/>
        </c:manualLayout>
      </c:layout>
      <c:barChart>
        <c:barDir val="bar"/>
        <c:grouping val="clustered"/>
        <c:varyColors val="0"/>
        <c:ser>
          <c:idx val="0"/>
          <c:order val="0"/>
          <c:invertIfNegative val="0"/>
          <c:dPt>
            <c:idx val="10"/>
            <c:invertIfNegative val="0"/>
            <c:bubble3D val="0"/>
            <c:spPr>
              <a:solidFill>
                <a:schemeClr val="accent1"/>
              </a:solidFill>
            </c:spPr>
          </c:dPt>
          <c:dPt>
            <c:idx val="17"/>
            <c:invertIfNegative val="0"/>
            <c:bubble3D val="0"/>
            <c:spPr>
              <a:solidFill>
                <a:srgbClr val="00B050"/>
              </a:solidFill>
            </c:spPr>
          </c:dPt>
          <c:dLbls>
            <c:dLbl>
              <c:idx val="17"/>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Consolidação!$B$6:$B$33</c:f>
              <c:strCache>
                <c:ptCount val="28"/>
                <c:pt idx="0">
                  <c:v>Maranhão</c:v>
                </c:pt>
                <c:pt idx="1">
                  <c:v>Alagoas</c:v>
                </c:pt>
                <c:pt idx="2">
                  <c:v>Piauí</c:v>
                </c:pt>
                <c:pt idx="3">
                  <c:v>Roraima</c:v>
                </c:pt>
                <c:pt idx="4">
                  <c:v>Paraíba</c:v>
                </c:pt>
                <c:pt idx="5">
                  <c:v>Pará</c:v>
                </c:pt>
                <c:pt idx="6">
                  <c:v>Amazonas</c:v>
                </c:pt>
                <c:pt idx="7">
                  <c:v>Rondônia</c:v>
                </c:pt>
                <c:pt idx="8">
                  <c:v>Pernambuco</c:v>
                </c:pt>
                <c:pt idx="9">
                  <c:v>Tocantins</c:v>
                </c:pt>
                <c:pt idx="10">
                  <c:v>Bahia</c:v>
                </c:pt>
                <c:pt idx="11">
                  <c:v>Sergipe</c:v>
                </c:pt>
                <c:pt idx="12">
                  <c:v>Ceará</c:v>
                </c:pt>
                <c:pt idx="13">
                  <c:v>Amapá</c:v>
                </c:pt>
                <c:pt idx="14">
                  <c:v>Acre</c:v>
                </c:pt>
                <c:pt idx="15">
                  <c:v>Mato Grosso</c:v>
                </c:pt>
                <c:pt idx="16">
                  <c:v>Goiás</c:v>
                </c:pt>
                <c:pt idx="17">
                  <c:v>Brasil</c:v>
                </c:pt>
                <c:pt idx="18">
                  <c:v>Mato Grosso do Sul</c:v>
                </c:pt>
                <c:pt idx="19">
                  <c:v>Rio de Janeiro</c:v>
                </c:pt>
                <c:pt idx="20">
                  <c:v>Espírito Santo</c:v>
                </c:pt>
                <c:pt idx="21">
                  <c:v>Rio Grande do Norte</c:v>
                </c:pt>
                <c:pt idx="22">
                  <c:v>Paraná</c:v>
                </c:pt>
                <c:pt idx="23">
                  <c:v>Minas Gerais</c:v>
                </c:pt>
                <c:pt idx="24">
                  <c:v>Rio Grande do Sul</c:v>
                </c:pt>
                <c:pt idx="25">
                  <c:v>Distrito Federal</c:v>
                </c:pt>
                <c:pt idx="26">
                  <c:v>São Paulo</c:v>
                </c:pt>
                <c:pt idx="27">
                  <c:v>Santa Catarina</c:v>
                </c:pt>
              </c:strCache>
            </c:strRef>
          </c:cat>
          <c:val>
            <c:numRef>
              <c:f>Consolidação!$C$6:$C$33</c:f>
              <c:numCache>
                <c:formatCode>_-* #,##0_-;\-* #,##0_-;_-* "-"??_-;_-@_-</c:formatCode>
                <c:ptCount val="28"/>
                <c:pt idx="0">
                  <c:v>10366</c:v>
                </c:pt>
                <c:pt idx="1">
                  <c:v>10162</c:v>
                </c:pt>
                <c:pt idx="2">
                  <c:v>9744</c:v>
                </c:pt>
                <c:pt idx="3">
                  <c:v>9368</c:v>
                </c:pt>
                <c:pt idx="4">
                  <c:v>9207</c:v>
                </c:pt>
                <c:pt idx="5">
                  <c:v>9141</c:v>
                </c:pt>
                <c:pt idx="6">
                  <c:v>9139</c:v>
                </c:pt>
                <c:pt idx="7">
                  <c:v>9094</c:v>
                </c:pt>
                <c:pt idx="8">
                  <c:v>8986</c:v>
                </c:pt>
                <c:pt idx="9">
                  <c:v>8929</c:v>
                </c:pt>
                <c:pt idx="10">
                  <c:v>8848</c:v>
                </c:pt>
                <c:pt idx="11">
                  <c:v>8702</c:v>
                </c:pt>
                <c:pt idx="12">
                  <c:v>8355</c:v>
                </c:pt>
                <c:pt idx="13">
                  <c:v>8082</c:v>
                </c:pt>
                <c:pt idx="14">
                  <c:v>8000</c:v>
                </c:pt>
                <c:pt idx="15">
                  <c:v>7898</c:v>
                </c:pt>
                <c:pt idx="16">
                  <c:v>7635</c:v>
                </c:pt>
                <c:pt idx="17">
                  <c:v>7253</c:v>
                </c:pt>
                <c:pt idx="18">
                  <c:v>7217</c:v>
                </c:pt>
                <c:pt idx="19">
                  <c:v>7188</c:v>
                </c:pt>
                <c:pt idx="20">
                  <c:v>7082</c:v>
                </c:pt>
                <c:pt idx="21">
                  <c:v>6919</c:v>
                </c:pt>
                <c:pt idx="22">
                  <c:v>6430</c:v>
                </c:pt>
                <c:pt idx="23">
                  <c:v>6369</c:v>
                </c:pt>
                <c:pt idx="24">
                  <c:v>5979</c:v>
                </c:pt>
                <c:pt idx="25">
                  <c:v>5659</c:v>
                </c:pt>
                <c:pt idx="26">
                  <c:v>5586</c:v>
                </c:pt>
                <c:pt idx="27">
                  <c:v>5255</c:v>
                </c:pt>
              </c:numCache>
            </c:numRef>
          </c:val>
        </c:ser>
        <c:dLbls>
          <c:showLegendKey val="0"/>
          <c:showVal val="0"/>
          <c:showCatName val="0"/>
          <c:showSerName val="0"/>
          <c:showPercent val="0"/>
          <c:showBubbleSize val="0"/>
        </c:dLbls>
        <c:gapWidth val="150"/>
        <c:axId val="233879800"/>
        <c:axId val="233880192"/>
      </c:barChart>
      <c:catAx>
        <c:axId val="233879800"/>
        <c:scaling>
          <c:orientation val="minMax"/>
        </c:scaling>
        <c:delete val="0"/>
        <c:axPos val="l"/>
        <c:numFmt formatCode="General" sourceLinked="0"/>
        <c:majorTickMark val="out"/>
        <c:minorTickMark val="none"/>
        <c:tickLblPos val="nextTo"/>
        <c:txPr>
          <a:bodyPr/>
          <a:lstStyle/>
          <a:p>
            <a:pPr>
              <a:defRPr sz="800"/>
            </a:pPr>
            <a:endParaRPr lang="pt-BR"/>
          </a:p>
        </c:txPr>
        <c:crossAx val="233880192"/>
        <c:crossesAt val="0"/>
        <c:auto val="1"/>
        <c:lblAlgn val="ctr"/>
        <c:lblOffset val="100"/>
        <c:noMultiLvlLbl val="0"/>
      </c:catAx>
      <c:valAx>
        <c:axId val="233880192"/>
        <c:scaling>
          <c:orientation val="minMax"/>
          <c:max val="12000"/>
          <c:min val="0"/>
        </c:scaling>
        <c:delete val="0"/>
        <c:axPos val="b"/>
        <c:majorGridlines>
          <c:spPr>
            <a:ln>
              <a:solidFill>
                <a:schemeClr val="bg1">
                  <a:lumMod val="75000"/>
                </a:schemeClr>
              </a:solidFill>
              <a:prstDash val="sysDot"/>
            </a:ln>
          </c:spPr>
        </c:majorGridlines>
        <c:numFmt formatCode="_-* #,##0_-;\-* #,##0_-;_-* &quot;-&quot;??_-;_-@_-" sourceLinked="1"/>
        <c:majorTickMark val="out"/>
        <c:minorTickMark val="none"/>
        <c:tickLblPos val="low"/>
        <c:txPr>
          <a:bodyPr/>
          <a:lstStyle/>
          <a:p>
            <a:pPr>
              <a:defRPr sz="800"/>
            </a:pPr>
            <a:endParaRPr lang="pt-BR"/>
          </a:p>
        </c:txPr>
        <c:crossAx val="233879800"/>
        <c:crosses val="autoZero"/>
        <c:crossBetween val="between"/>
        <c:majorUnit val="5000"/>
      </c:valAx>
      <c:spPr>
        <a:solidFill>
          <a:schemeClr val="bg1">
            <a:lumMod val="95000"/>
          </a:schemeClr>
        </a:solidFill>
      </c:spPr>
    </c:plotArea>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42475660862507"/>
          <c:y val="2.2369744176950982E-2"/>
          <c:w val="0.83005028970754957"/>
          <c:h val="0.52094546966045963"/>
        </c:manualLayout>
      </c:layout>
      <c:barChart>
        <c:barDir val="col"/>
        <c:grouping val="stacked"/>
        <c:varyColors val="0"/>
        <c:ser>
          <c:idx val="1"/>
          <c:order val="1"/>
          <c:tx>
            <c:v>Homens</c:v>
          </c:tx>
          <c:invertIfNegative val="0"/>
          <c:dPt>
            <c:idx val="21"/>
            <c:invertIfNegative val="0"/>
            <c:bubble3D val="0"/>
            <c:spPr>
              <a:solidFill>
                <a:srgbClr val="009242"/>
              </a:solidFill>
            </c:spPr>
          </c:dPt>
          <c:dLbls>
            <c:dLbl>
              <c:idx val="21"/>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'Comparação inter'!$A$89:$A$124</c:f>
              <c:strCache>
                <c:ptCount val="36"/>
                <c:pt idx="0">
                  <c:v>Rússia</c:v>
                </c:pt>
                <c:pt idx="1">
                  <c:v>República Eslovaca</c:v>
                </c:pt>
                <c:pt idx="2">
                  <c:v>Estônia</c:v>
                </c:pt>
                <c:pt idx="3">
                  <c:v>Hungria</c:v>
                </c:pt>
                <c:pt idx="4">
                  <c:v>República Checa</c:v>
                </c:pt>
                <c:pt idx="5">
                  <c:v>Finlândia</c:v>
                </c:pt>
                <c:pt idx="6">
                  <c:v>Áustria</c:v>
                </c:pt>
                <c:pt idx="7">
                  <c:v>Nova Zelândia</c:v>
                </c:pt>
                <c:pt idx="8">
                  <c:v>Irlanda</c:v>
                </c:pt>
                <c:pt idx="9">
                  <c:v>Islândia</c:v>
                </c:pt>
                <c:pt idx="10">
                  <c:v>México</c:v>
                </c:pt>
                <c:pt idx="11">
                  <c:v>Polônia</c:v>
                </c:pt>
                <c:pt idx="12">
                  <c:v>Estados Unidos</c:v>
                </c:pt>
                <c:pt idx="13">
                  <c:v>Suécia</c:v>
                </c:pt>
                <c:pt idx="14">
                  <c:v>Alemanha</c:v>
                </c:pt>
                <c:pt idx="15">
                  <c:v>Reino Unido</c:v>
                </c:pt>
                <c:pt idx="16">
                  <c:v>Canadá</c:v>
                </c:pt>
                <c:pt idx="17">
                  <c:v>Eslovenia</c:v>
                </c:pt>
                <c:pt idx="18">
                  <c:v>Austrália</c:v>
                </c:pt>
                <c:pt idx="19">
                  <c:v>Noruega</c:v>
                </c:pt>
                <c:pt idx="20">
                  <c:v>África do Sul</c:v>
                </c:pt>
                <c:pt idx="21">
                  <c:v>Brasil</c:v>
                </c:pt>
                <c:pt idx="22">
                  <c:v>Suíça</c:v>
                </c:pt>
                <c:pt idx="23">
                  <c:v>Itália</c:v>
                </c:pt>
                <c:pt idx="24">
                  <c:v>Grécia</c:v>
                </c:pt>
                <c:pt idx="25">
                  <c:v>Dinamarca</c:v>
                </c:pt>
                <c:pt idx="26">
                  <c:v>Bélgica</c:v>
                </c:pt>
                <c:pt idx="27">
                  <c:v>Israel</c:v>
                </c:pt>
                <c:pt idx="28">
                  <c:v>Luxemburgo</c:v>
                </c:pt>
                <c:pt idx="29">
                  <c:v>Chile</c:v>
                </c:pt>
                <c:pt idx="30">
                  <c:v>Espanha</c:v>
                </c:pt>
                <c:pt idx="31">
                  <c:v>Holanda</c:v>
                </c:pt>
                <c:pt idx="32">
                  <c:v>Portugal</c:v>
                </c:pt>
                <c:pt idx="33">
                  <c:v>França</c:v>
                </c:pt>
                <c:pt idx="34">
                  <c:v>Japão</c:v>
                </c:pt>
                <c:pt idx="35">
                  <c:v>Coréia</c:v>
                </c:pt>
              </c:strCache>
            </c:strRef>
          </c:cat>
          <c:val>
            <c:numRef>
              <c:f>'Comparação inter'!$C$89:$C$124</c:f>
              <c:numCache>
                <c:formatCode>General</c:formatCode>
                <c:ptCount val="36"/>
                <c:pt idx="0">
                  <c:v>681.4</c:v>
                </c:pt>
                <c:pt idx="1">
                  <c:v>497.2</c:v>
                </c:pt>
                <c:pt idx="2">
                  <c:v>427.2</c:v>
                </c:pt>
                <c:pt idx="3">
                  <c:v>401.4</c:v>
                </c:pt>
                <c:pt idx="4">
                  <c:v>318.39999999999969</c:v>
                </c:pt>
                <c:pt idx="5">
                  <c:v>265.2</c:v>
                </c:pt>
                <c:pt idx="6">
                  <c:v>201</c:v>
                </c:pt>
                <c:pt idx="7">
                  <c:v>193</c:v>
                </c:pt>
                <c:pt idx="8">
                  <c:v>186.4</c:v>
                </c:pt>
                <c:pt idx="9">
                  <c:v>183.1</c:v>
                </c:pt>
                <c:pt idx="10">
                  <c:v>182.2</c:v>
                </c:pt>
                <c:pt idx="11">
                  <c:v>182.1</c:v>
                </c:pt>
                <c:pt idx="12">
                  <c:v>170.7</c:v>
                </c:pt>
                <c:pt idx="13">
                  <c:v>169.6</c:v>
                </c:pt>
                <c:pt idx="14">
                  <c:v>164.6</c:v>
                </c:pt>
                <c:pt idx="15">
                  <c:v>158.80000000000001</c:v>
                </c:pt>
                <c:pt idx="16">
                  <c:v>146</c:v>
                </c:pt>
                <c:pt idx="17">
                  <c:v>136.9</c:v>
                </c:pt>
                <c:pt idx="18">
                  <c:v>133.1</c:v>
                </c:pt>
                <c:pt idx="19">
                  <c:v>132.19999999999999</c:v>
                </c:pt>
                <c:pt idx="20">
                  <c:v>128.30000000000001</c:v>
                </c:pt>
                <c:pt idx="21">
                  <c:v>126.4</c:v>
                </c:pt>
                <c:pt idx="22">
                  <c:v>122.3</c:v>
                </c:pt>
                <c:pt idx="23">
                  <c:v>115.9</c:v>
                </c:pt>
                <c:pt idx="24">
                  <c:v>115.1</c:v>
                </c:pt>
                <c:pt idx="25">
                  <c:v>111.3</c:v>
                </c:pt>
                <c:pt idx="26">
                  <c:v>110.2</c:v>
                </c:pt>
                <c:pt idx="27">
                  <c:v>106.7</c:v>
                </c:pt>
                <c:pt idx="28">
                  <c:v>100.1</c:v>
                </c:pt>
                <c:pt idx="29">
                  <c:v>96.9</c:v>
                </c:pt>
                <c:pt idx="30">
                  <c:v>92.8</c:v>
                </c:pt>
                <c:pt idx="31">
                  <c:v>86.9</c:v>
                </c:pt>
                <c:pt idx="32">
                  <c:v>79.400000000000006</c:v>
                </c:pt>
                <c:pt idx="33">
                  <c:v>72.099999999999994</c:v>
                </c:pt>
                <c:pt idx="34">
                  <c:v>56.5</c:v>
                </c:pt>
                <c:pt idx="35">
                  <c:v>55.1</c:v>
                </c:pt>
              </c:numCache>
            </c:numRef>
          </c:val>
        </c:ser>
        <c:ser>
          <c:idx val="0"/>
          <c:order val="0"/>
          <c:tx>
            <c:v>Mulheres</c:v>
          </c:tx>
          <c:invertIfNegative val="0"/>
          <c:dPt>
            <c:idx val="21"/>
            <c:invertIfNegative val="0"/>
            <c:bubble3D val="0"/>
            <c:spPr>
              <a:solidFill>
                <a:srgbClr val="00C85A"/>
              </a:solidFill>
            </c:spPr>
          </c:dPt>
          <c:dLbls>
            <c:dLbl>
              <c:idx val="21"/>
              <c:layout>
                <c:manualLayout>
                  <c:x val="3.1778250865019081E-3"/>
                  <c:y val="-7.906209654865953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'Comparação inter'!$A$89:$A$124</c:f>
              <c:strCache>
                <c:ptCount val="36"/>
                <c:pt idx="0">
                  <c:v>Rússia</c:v>
                </c:pt>
                <c:pt idx="1">
                  <c:v>República Eslovaca</c:v>
                </c:pt>
                <c:pt idx="2">
                  <c:v>Estônia</c:v>
                </c:pt>
                <c:pt idx="3">
                  <c:v>Hungria</c:v>
                </c:pt>
                <c:pt idx="4">
                  <c:v>República Checa</c:v>
                </c:pt>
                <c:pt idx="5">
                  <c:v>Finlândia</c:v>
                </c:pt>
                <c:pt idx="6">
                  <c:v>Áustria</c:v>
                </c:pt>
                <c:pt idx="7">
                  <c:v>Nova Zelândia</c:v>
                </c:pt>
                <c:pt idx="8">
                  <c:v>Irlanda</c:v>
                </c:pt>
                <c:pt idx="9">
                  <c:v>Islândia</c:v>
                </c:pt>
                <c:pt idx="10">
                  <c:v>México</c:v>
                </c:pt>
                <c:pt idx="11">
                  <c:v>Polônia</c:v>
                </c:pt>
                <c:pt idx="12">
                  <c:v>Estados Unidos</c:v>
                </c:pt>
                <c:pt idx="13">
                  <c:v>Suécia</c:v>
                </c:pt>
                <c:pt idx="14">
                  <c:v>Alemanha</c:v>
                </c:pt>
                <c:pt idx="15">
                  <c:v>Reino Unido</c:v>
                </c:pt>
                <c:pt idx="16">
                  <c:v>Canadá</c:v>
                </c:pt>
                <c:pt idx="17">
                  <c:v>Eslovenia</c:v>
                </c:pt>
                <c:pt idx="18">
                  <c:v>Austrália</c:v>
                </c:pt>
                <c:pt idx="19">
                  <c:v>Noruega</c:v>
                </c:pt>
                <c:pt idx="20">
                  <c:v>África do Sul</c:v>
                </c:pt>
                <c:pt idx="21">
                  <c:v>Brasil</c:v>
                </c:pt>
                <c:pt idx="22">
                  <c:v>Suíça</c:v>
                </c:pt>
                <c:pt idx="23">
                  <c:v>Itália</c:v>
                </c:pt>
                <c:pt idx="24">
                  <c:v>Grécia</c:v>
                </c:pt>
                <c:pt idx="25">
                  <c:v>Dinamarca</c:v>
                </c:pt>
                <c:pt idx="26">
                  <c:v>Bélgica</c:v>
                </c:pt>
                <c:pt idx="27">
                  <c:v>Israel</c:v>
                </c:pt>
                <c:pt idx="28">
                  <c:v>Luxemburgo</c:v>
                </c:pt>
                <c:pt idx="29">
                  <c:v>Chile</c:v>
                </c:pt>
                <c:pt idx="30">
                  <c:v>Espanha</c:v>
                </c:pt>
                <c:pt idx="31">
                  <c:v>Holanda</c:v>
                </c:pt>
                <c:pt idx="32">
                  <c:v>Portugal</c:v>
                </c:pt>
                <c:pt idx="33">
                  <c:v>França</c:v>
                </c:pt>
                <c:pt idx="34">
                  <c:v>Japão</c:v>
                </c:pt>
                <c:pt idx="35">
                  <c:v>Coréia</c:v>
                </c:pt>
              </c:strCache>
            </c:strRef>
          </c:cat>
          <c:val>
            <c:numRef>
              <c:f>'Comparação inter'!$B$89:$B$124</c:f>
              <c:numCache>
                <c:formatCode>General</c:formatCode>
                <c:ptCount val="36"/>
                <c:pt idx="0">
                  <c:v>386.6</c:v>
                </c:pt>
                <c:pt idx="1">
                  <c:v>343.1</c:v>
                </c:pt>
                <c:pt idx="2">
                  <c:v>236.2</c:v>
                </c:pt>
                <c:pt idx="3">
                  <c:v>265.10000000000002</c:v>
                </c:pt>
                <c:pt idx="4">
                  <c:v>203.6</c:v>
                </c:pt>
                <c:pt idx="5">
                  <c:v>132.6</c:v>
                </c:pt>
                <c:pt idx="6">
                  <c:v>114.3</c:v>
                </c:pt>
                <c:pt idx="7">
                  <c:v>111</c:v>
                </c:pt>
                <c:pt idx="8">
                  <c:v>96.7</c:v>
                </c:pt>
                <c:pt idx="9">
                  <c:v>93.3</c:v>
                </c:pt>
                <c:pt idx="10">
                  <c:v>119</c:v>
                </c:pt>
                <c:pt idx="11">
                  <c:v>93.4</c:v>
                </c:pt>
                <c:pt idx="12">
                  <c:v>93.4</c:v>
                </c:pt>
                <c:pt idx="13">
                  <c:v>88.2</c:v>
                </c:pt>
                <c:pt idx="14">
                  <c:v>93.2</c:v>
                </c:pt>
                <c:pt idx="15">
                  <c:v>77.2</c:v>
                </c:pt>
                <c:pt idx="16">
                  <c:v>78.099999999999994</c:v>
                </c:pt>
                <c:pt idx="17">
                  <c:v>65.5</c:v>
                </c:pt>
                <c:pt idx="18">
                  <c:v>77.8</c:v>
                </c:pt>
                <c:pt idx="19">
                  <c:v>68.2</c:v>
                </c:pt>
                <c:pt idx="20">
                  <c:v>62.6</c:v>
                </c:pt>
                <c:pt idx="21">
                  <c:v>77.5</c:v>
                </c:pt>
                <c:pt idx="22">
                  <c:v>64.099999999999994</c:v>
                </c:pt>
                <c:pt idx="23">
                  <c:v>62.3</c:v>
                </c:pt>
                <c:pt idx="24">
                  <c:v>57.4</c:v>
                </c:pt>
                <c:pt idx="25">
                  <c:v>63</c:v>
                </c:pt>
                <c:pt idx="26">
                  <c:v>50.2</c:v>
                </c:pt>
                <c:pt idx="27">
                  <c:v>58.8</c:v>
                </c:pt>
                <c:pt idx="28">
                  <c:v>43.3</c:v>
                </c:pt>
                <c:pt idx="29">
                  <c:v>48.5</c:v>
                </c:pt>
                <c:pt idx="30">
                  <c:v>43.1</c:v>
                </c:pt>
                <c:pt idx="31">
                  <c:v>41.3</c:v>
                </c:pt>
                <c:pt idx="32">
                  <c:v>44.6</c:v>
                </c:pt>
                <c:pt idx="33">
                  <c:v>30.5</c:v>
                </c:pt>
                <c:pt idx="34">
                  <c:v>27</c:v>
                </c:pt>
                <c:pt idx="35">
                  <c:v>34.1</c:v>
                </c:pt>
              </c:numCache>
            </c:numRef>
          </c:val>
        </c:ser>
        <c:dLbls>
          <c:showLegendKey val="0"/>
          <c:showVal val="0"/>
          <c:showCatName val="0"/>
          <c:showSerName val="0"/>
          <c:showPercent val="0"/>
          <c:showBubbleSize val="0"/>
        </c:dLbls>
        <c:gapWidth val="75"/>
        <c:overlap val="100"/>
        <c:axId val="233880976"/>
        <c:axId val="233881368"/>
      </c:barChart>
      <c:catAx>
        <c:axId val="233880976"/>
        <c:scaling>
          <c:orientation val="minMax"/>
        </c:scaling>
        <c:delete val="0"/>
        <c:axPos val="b"/>
        <c:numFmt formatCode="General" sourceLinked="0"/>
        <c:majorTickMark val="out"/>
        <c:minorTickMark val="none"/>
        <c:tickLblPos val="nextTo"/>
        <c:txPr>
          <a:bodyPr/>
          <a:lstStyle/>
          <a:p>
            <a:pPr>
              <a:defRPr sz="800"/>
            </a:pPr>
            <a:endParaRPr lang="pt-BR"/>
          </a:p>
        </c:txPr>
        <c:crossAx val="233881368"/>
        <c:crosses val="autoZero"/>
        <c:auto val="1"/>
        <c:lblAlgn val="ctr"/>
        <c:lblOffset val="100"/>
        <c:noMultiLvlLbl val="0"/>
      </c:catAx>
      <c:valAx>
        <c:axId val="233881368"/>
        <c:scaling>
          <c:orientation val="minMax"/>
          <c:max val="500"/>
        </c:scaling>
        <c:delete val="0"/>
        <c:axPos val="l"/>
        <c:majorGridlines>
          <c:spPr>
            <a:ln>
              <a:solidFill>
                <a:schemeClr val="bg1">
                  <a:lumMod val="75000"/>
                </a:schemeClr>
              </a:solidFill>
              <a:prstDash val="sysDash"/>
            </a:ln>
          </c:spPr>
        </c:majorGridlines>
        <c:numFmt formatCode="General" sourceLinked="1"/>
        <c:majorTickMark val="out"/>
        <c:minorTickMark val="none"/>
        <c:tickLblPos val="nextTo"/>
        <c:txPr>
          <a:bodyPr/>
          <a:lstStyle/>
          <a:p>
            <a:pPr>
              <a:defRPr sz="800"/>
            </a:pPr>
            <a:endParaRPr lang="pt-BR"/>
          </a:p>
        </c:txPr>
        <c:crossAx val="233880976"/>
        <c:crosses val="autoZero"/>
        <c:crossBetween val="between"/>
      </c:valAx>
      <c:spPr>
        <a:solidFill>
          <a:srgbClr val="DBEEF4"/>
        </a:solidFill>
      </c:spPr>
    </c:plotArea>
    <c:legend>
      <c:legendPos val="b"/>
      <c:layout>
        <c:manualLayout>
          <c:xMode val="edge"/>
          <c:yMode val="edge"/>
          <c:x val="0.8366446520957167"/>
          <c:y val="0.89615425872220955"/>
          <c:w val="0.16184613121064625"/>
          <c:h val="0.10262940133088659"/>
        </c:manualLayout>
      </c:layout>
      <c:overlay val="0"/>
      <c:txPr>
        <a:bodyPr/>
        <a:lstStyle/>
        <a:p>
          <a:pPr>
            <a:defRPr sz="900"/>
          </a:pPr>
          <a:endParaRPr lang="pt-BR"/>
        </a:p>
      </c:txPr>
    </c:legend>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12412412412409"/>
          <c:y val="1.8687664041994751E-2"/>
          <c:w val="0.82887587587587819"/>
          <c:h val="0.51982183908046065"/>
        </c:manualLayout>
      </c:layout>
      <c:barChart>
        <c:barDir val="col"/>
        <c:grouping val="stacked"/>
        <c:varyColors val="0"/>
        <c:ser>
          <c:idx val="1"/>
          <c:order val="1"/>
          <c:tx>
            <c:v>Homens</c:v>
          </c:tx>
          <c:invertIfNegative val="0"/>
          <c:dPt>
            <c:idx val="6"/>
            <c:invertIfNegative val="0"/>
            <c:bubble3D val="0"/>
            <c:spPr>
              <a:solidFill>
                <a:srgbClr val="009242"/>
              </a:solidFill>
            </c:spPr>
          </c:dPt>
          <c:dLbls>
            <c:dLbl>
              <c:idx val="6"/>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'Comparação inter'!$A$130:$A$165</c:f>
              <c:strCache>
                <c:ptCount val="36"/>
                <c:pt idx="0">
                  <c:v>Rússia</c:v>
                </c:pt>
                <c:pt idx="1">
                  <c:v>África do Sul</c:v>
                </c:pt>
                <c:pt idx="2">
                  <c:v>Hungria</c:v>
                </c:pt>
                <c:pt idx="3">
                  <c:v>República Eslovaca</c:v>
                </c:pt>
                <c:pt idx="4">
                  <c:v>Portugal</c:v>
                </c:pt>
                <c:pt idx="5">
                  <c:v>República Checa</c:v>
                </c:pt>
                <c:pt idx="6">
                  <c:v>Brasil</c:v>
                </c:pt>
                <c:pt idx="7">
                  <c:v>Polônia</c:v>
                </c:pt>
                <c:pt idx="8">
                  <c:v>Eslovenia</c:v>
                </c:pt>
                <c:pt idx="9">
                  <c:v>Coréia</c:v>
                </c:pt>
                <c:pt idx="10">
                  <c:v>Estônia</c:v>
                </c:pt>
                <c:pt idx="11">
                  <c:v>Grécia</c:v>
                </c:pt>
                <c:pt idx="12">
                  <c:v>Chile</c:v>
                </c:pt>
                <c:pt idx="13">
                  <c:v>Japão</c:v>
                </c:pt>
                <c:pt idx="14">
                  <c:v>Itália</c:v>
                </c:pt>
                <c:pt idx="15">
                  <c:v>Luxemburgo</c:v>
                </c:pt>
                <c:pt idx="16">
                  <c:v>Finlândia</c:v>
                </c:pt>
                <c:pt idx="17">
                  <c:v>México</c:v>
                </c:pt>
                <c:pt idx="18">
                  <c:v>Dinamarca</c:v>
                </c:pt>
                <c:pt idx="19">
                  <c:v>Reino Unido</c:v>
                </c:pt>
                <c:pt idx="20">
                  <c:v>Islândia</c:v>
                </c:pt>
                <c:pt idx="21">
                  <c:v>Suécia</c:v>
                </c:pt>
                <c:pt idx="22">
                  <c:v>Noruega</c:v>
                </c:pt>
                <c:pt idx="23">
                  <c:v>Bélgica</c:v>
                </c:pt>
                <c:pt idx="24">
                  <c:v>Nova Zelândia</c:v>
                </c:pt>
                <c:pt idx="25">
                  <c:v>Alemanha</c:v>
                </c:pt>
                <c:pt idx="26">
                  <c:v>Espanha</c:v>
                </c:pt>
                <c:pt idx="27">
                  <c:v>Irlanda</c:v>
                </c:pt>
                <c:pt idx="28">
                  <c:v>Áustria</c:v>
                </c:pt>
                <c:pt idx="29">
                  <c:v>Holanda</c:v>
                </c:pt>
                <c:pt idx="30">
                  <c:v>Austrália</c:v>
                </c:pt>
                <c:pt idx="31">
                  <c:v>França</c:v>
                </c:pt>
                <c:pt idx="32">
                  <c:v>Suíça</c:v>
                </c:pt>
                <c:pt idx="33">
                  <c:v>Israel</c:v>
                </c:pt>
                <c:pt idx="34">
                  <c:v>Canadá</c:v>
                </c:pt>
                <c:pt idx="35">
                  <c:v>Estados Unidos</c:v>
                </c:pt>
              </c:strCache>
            </c:strRef>
          </c:cat>
          <c:val>
            <c:numRef>
              <c:f>'Comparação inter'!$C$130:$C$165</c:f>
              <c:numCache>
                <c:formatCode>General</c:formatCode>
                <c:ptCount val="36"/>
                <c:pt idx="0">
                  <c:v>370.7</c:v>
                </c:pt>
                <c:pt idx="1">
                  <c:v>183.1</c:v>
                </c:pt>
                <c:pt idx="2">
                  <c:v>158</c:v>
                </c:pt>
                <c:pt idx="3">
                  <c:v>157.4</c:v>
                </c:pt>
                <c:pt idx="4">
                  <c:v>128.1</c:v>
                </c:pt>
                <c:pt idx="5">
                  <c:v>124.2</c:v>
                </c:pt>
                <c:pt idx="6">
                  <c:v>121.7</c:v>
                </c:pt>
                <c:pt idx="7">
                  <c:v>116.5</c:v>
                </c:pt>
                <c:pt idx="8">
                  <c:v>110.3</c:v>
                </c:pt>
                <c:pt idx="9">
                  <c:v>109</c:v>
                </c:pt>
                <c:pt idx="10">
                  <c:v>108.4</c:v>
                </c:pt>
                <c:pt idx="11">
                  <c:v>103.3</c:v>
                </c:pt>
                <c:pt idx="12">
                  <c:v>94.9</c:v>
                </c:pt>
                <c:pt idx="13">
                  <c:v>81.599999999999994</c:v>
                </c:pt>
                <c:pt idx="14">
                  <c:v>76.5</c:v>
                </c:pt>
                <c:pt idx="15">
                  <c:v>76.400000000000006</c:v>
                </c:pt>
                <c:pt idx="16">
                  <c:v>74.400000000000006</c:v>
                </c:pt>
                <c:pt idx="17">
                  <c:v>72.099999999999994</c:v>
                </c:pt>
                <c:pt idx="18">
                  <c:v>70.599999999999994</c:v>
                </c:pt>
                <c:pt idx="19">
                  <c:v>68.2</c:v>
                </c:pt>
                <c:pt idx="20">
                  <c:v>66.7</c:v>
                </c:pt>
                <c:pt idx="21">
                  <c:v>65.099999999999994</c:v>
                </c:pt>
                <c:pt idx="22">
                  <c:v>62.5</c:v>
                </c:pt>
                <c:pt idx="23">
                  <c:v>62.2</c:v>
                </c:pt>
                <c:pt idx="24">
                  <c:v>61.5</c:v>
                </c:pt>
                <c:pt idx="25">
                  <c:v>59</c:v>
                </c:pt>
                <c:pt idx="26">
                  <c:v>59</c:v>
                </c:pt>
                <c:pt idx="27">
                  <c:v>58.3</c:v>
                </c:pt>
                <c:pt idx="28">
                  <c:v>53</c:v>
                </c:pt>
                <c:pt idx="29">
                  <c:v>52.8</c:v>
                </c:pt>
                <c:pt idx="30">
                  <c:v>50.8</c:v>
                </c:pt>
                <c:pt idx="31">
                  <c:v>46.6</c:v>
                </c:pt>
                <c:pt idx="32">
                  <c:v>45.7</c:v>
                </c:pt>
                <c:pt idx="33">
                  <c:v>45</c:v>
                </c:pt>
                <c:pt idx="34">
                  <c:v>44.8</c:v>
                </c:pt>
                <c:pt idx="35">
                  <c:v>44.1</c:v>
                </c:pt>
              </c:numCache>
            </c:numRef>
          </c:val>
        </c:ser>
        <c:ser>
          <c:idx val="0"/>
          <c:order val="0"/>
          <c:tx>
            <c:v>Mulheres</c:v>
          </c:tx>
          <c:invertIfNegative val="0"/>
          <c:dPt>
            <c:idx val="6"/>
            <c:invertIfNegative val="0"/>
            <c:bubble3D val="0"/>
            <c:spPr>
              <a:solidFill>
                <a:srgbClr val="00C85A"/>
              </a:solidFill>
            </c:spPr>
          </c:dPt>
          <c:dLbls>
            <c:dLbl>
              <c:idx val="6"/>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'Comparação inter'!$A$130:$A$165</c:f>
              <c:strCache>
                <c:ptCount val="36"/>
                <c:pt idx="0">
                  <c:v>Rússia</c:v>
                </c:pt>
                <c:pt idx="1">
                  <c:v>África do Sul</c:v>
                </c:pt>
                <c:pt idx="2">
                  <c:v>Hungria</c:v>
                </c:pt>
                <c:pt idx="3">
                  <c:v>República Eslovaca</c:v>
                </c:pt>
                <c:pt idx="4">
                  <c:v>Portugal</c:v>
                </c:pt>
                <c:pt idx="5">
                  <c:v>República Checa</c:v>
                </c:pt>
                <c:pt idx="6">
                  <c:v>Brasil</c:v>
                </c:pt>
                <c:pt idx="7">
                  <c:v>Polônia</c:v>
                </c:pt>
                <c:pt idx="8">
                  <c:v>Eslovenia</c:v>
                </c:pt>
                <c:pt idx="9">
                  <c:v>Coréia</c:v>
                </c:pt>
                <c:pt idx="10">
                  <c:v>Estônia</c:v>
                </c:pt>
                <c:pt idx="11">
                  <c:v>Grécia</c:v>
                </c:pt>
                <c:pt idx="12">
                  <c:v>Chile</c:v>
                </c:pt>
                <c:pt idx="13">
                  <c:v>Japão</c:v>
                </c:pt>
                <c:pt idx="14">
                  <c:v>Itália</c:v>
                </c:pt>
                <c:pt idx="15">
                  <c:v>Luxemburgo</c:v>
                </c:pt>
                <c:pt idx="16">
                  <c:v>Finlândia</c:v>
                </c:pt>
                <c:pt idx="17">
                  <c:v>México</c:v>
                </c:pt>
                <c:pt idx="18">
                  <c:v>Dinamarca</c:v>
                </c:pt>
                <c:pt idx="19">
                  <c:v>Reino Unido</c:v>
                </c:pt>
                <c:pt idx="20">
                  <c:v>Islândia</c:v>
                </c:pt>
                <c:pt idx="21">
                  <c:v>Suécia</c:v>
                </c:pt>
                <c:pt idx="22">
                  <c:v>Noruega</c:v>
                </c:pt>
                <c:pt idx="23">
                  <c:v>Bélgica</c:v>
                </c:pt>
                <c:pt idx="24">
                  <c:v>Nova Zelândia</c:v>
                </c:pt>
                <c:pt idx="25">
                  <c:v>Alemanha</c:v>
                </c:pt>
                <c:pt idx="26">
                  <c:v>Espanha</c:v>
                </c:pt>
                <c:pt idx="27">
                  <c:v>Irlanda</c:v>
                </c:pt>
                <c:pt idx="28">
                  <c:v>Áustria</c:v>
                </c:pt>
                <c:pt idx="29">
                  <c:v>Holanda</c:v>
                </c:pt>
                <c:pt idx="30">
                  <c:v>Austrália</c:v>
                </c:pt>
                <c:pt idx="31">
                  <c:v>França</c:v>
                </c:pt>
                <c:pt idx="32">
                  <c:v>Suíça</c:v>
                </c:pt>
                <c:pt idx="33">
                  <c:v>Israel</c:v>
                </c:pt>
                <c:pt idx="34">
                  <c:v>Canadá</c:v>
                </c:pt>
                <c:pt idx="35">
                  <c:v>Estados Unidos</c:v>
                </c:pt>
              </c:strCache>
            </c:strRef>
          </c:cat>
          <c:val>
            <c:numRef>
              <c:f>'Comparação inter'!$B$130:$B$165</c:f>
              <c:numCache>
                <c:formatCode>General</c:formatCode>
                <c:ptCount val="36"/>
                <c:pt idx="0">
                  <c:v>282.89999999999969</c:v>
                </c:pt>
                <c:pt idx="1">
                  <c:v>169.6</c:v>
                </c:pt>
                <c:pt idx="2">
                  <c:v>113.6</c:v>
                </c:pt>
                <c:pt idx="3">
                  <c:v>122</c:v>
                </c:pt>
                <c:pt idx="4">
                  <c:v>103.8</c:v>
                </c:pt>
                <c:pt idx="5">
                  <c:v>110.1</c:v>
                </c:pt>
                <c:pt idx="6">
                  <c:v>93.7</c:v>
                </c:pt>
                <c:pt idx="7">
                  <c:v>89.8</c:v>
                </c:pt>
                <c:pt idx="8">
                  <c:v>79.7</c:v>
                </c:pt>
                <c:pt idx="9">
                  <c:v>72.3</c:v>
                </c:pt>
                <c:pt idx="10">
                  <c:v>82.9</c:v>
                </c:pt>
                <c:pt idx="11">
                  <c:v>117.7</c:v>
                </c:pt>
                <c:pt idx="12">
                  <c:v>69.8</c:v>
                </c:pt>
                <c:pt idx="13">
                  <c:v>49</c:v>
                </c:pt>
                <c:pt idx="14">
                  <c:v>64.2</c:v>
                </c:pt>
                <c:pt idx="15">
                  <c:v>65</c:v>
                </c:pt>
                <c:pt idx="16">
                  <c:v>61.2</c:v>
                </c:pt>
                <c:pt idx="17">
                  <c:v>62.4</c:v>
                </c:pt>
                <c:pt idx="18">
                  <c:v>57.9</c:v>
                </c:pt>
                <c:pt idx="19">
                  <c:v>66</c:v>
                </c:pt>
                <c:pt idx="20">
                  <c:v>53.9</c:v>
                </c:pt>
                <c:pt idx="21">
                  <c:v>57.8</c:v>
                </c:pt>
                <c:pt idx="22">
                  <c:v>53.8</c:v>
                </c:pt>
                <c:pt idx="23">
                  <c:v>53</c:v>
                </c:pt>
                <c:pt idx="24">
                  <c:v>68.8</c:v>
                </c:pt>
                <c:pt idx="25">
                  <c:v>54.1</c:v>
                </c:pt>
                <c:pt idx="26">
                  <c:v>49.5</c:v>
                </c:pt>
                <c:pt idx="27">
                  <c:v>60.6</c:v>
                </c:pt>
                <c:pt idx="28">
                  <c:v>49.3</c:v>
                </c:pt>
                <c:pt idx="29">
                  <c:v>50.1</c:v>
                </c:pt>
                <c:pt idx="30">
                  <c:v>53.5</c:v>
                </c:pt>
                <c:pt idx="31">
                  <c:v>36.5</c:v>
                </c:pt>
                <c:pt idx="32">
                  <c:v>36.9</c:v>
                </c:pt>
                <c:pt idx="33">
                  <c:v>39.700000000000003</c:v>
                </c:pt>
                <c:pt idx="34">
                  <c:v>40.700000000000003</c:v>
                </c:pt>
                <c:pt idx="35">
                  <c:v>41.9</c:v>
                </c:pt>
              </c:numCache>
            </c:numRef>
          </c:val>
        </c:ser>
        <c:dLbls>
          <c:showLegendKey val="0"/>
          <c:showVal val="0"/>
          <c:showCatName val="0"/>
          <c:showSerName val="0"/>
          <c:showPercent val="0"/>
          <c:showBubbleSize val="0"/>
        </c:dLbls>
        <c:gapWidth val="75"/>
        <c:overlap val="100"/>
        <c:axId val="233882152"/>
        <c:axId val="234199016"/>
      </c:barChart>
      <c:catAx>
        <c:axId val="233882152"/>
        <c:scaling>
          <c:orientation val="minMax"/>
        </c:scaling>
        <c:delete val="0"/>
        <c:axPos val="b"/>
        <c:numFmt formatCode="General" sourceLinked="0"/>
        <c:majorTickMark val="out"/>
        <c:minorTickMark val="none"/>
        <c:tickLblPos val="nextTo"/>
        <c:txPr>
          <a:bodyPr/>
          <a:lstStyle/>
          <a:p>
            <a:pPr>
              <a:defRPr sz="800"/>
            </a:pPr>
            <a:endParaRPr lang="pt-BR"/>
          </a:p>
        </c:txPr>
        <c:crossAx val="234199016"/>
        <c:crosses val="autoZero"/>
        <c:auto val="1"/>
        <c:lblAlgn val="ctr"/>
        <c:lblOffset val="100"/>
        <c:noMultiLvlLbl val="0"/>
      </c:catAx>
      <c:valAx>
        <c:axId val="234199016"/>
        <c:scaling>
          <c:orientation val="minMax"/>
          <c:max val="250"/>
        </c:scaling>
        <c:delete val="0"/>
        <c:axPos val="l"/>
        <c:majorGridlines>
          <c:spPr>
            <a:ln>
              <a:solidFill>
                <a:schemeClr val="bg1">
                  <a:lumMod val="75000"/>
                </a:schemeClr>
              </a:solidFill>
              <a:prstDash val="sysDash"/>
            </a:ln>
          </c:spPr>
        </c:majorGridlines>
        <c:numFmt formatCode="General" sourceLinked="1"/>
        <c:majorTickMark val="out"/>
        <c:minorTickMark val="none"/>
        <c:tickLblPos val="nextTo"/>
        <c:txPr>
          <a:bodyPr/>
          <a:lstStyle/>
          <a:p>
            <a:pPr>
              <a:defRPr sz="800"/>
            </a:pPr>
            <a:endParaRPr lang="pt-BR"/>
          </a:p>
        </c:txPr>
        <c:crossAx val="233882152"/>
        <c:crosses val="autoZero"/>
        <c:crossBetween val="between"/>
      </c:valAx>
      <c:spPr>
        <a:solidFill>
          <a:schemeClr val="bg1">
            <a:lumMod val="95000"/>
          </a:schemeClr>
        </a:solidFill>
      </c:spPr>
    </c:plotArea>
    <c:legend>
      <c:legendPos val="b"/>
      <c:layout>
        <c:manualLayout>
          <c:xMode val="edge"/>
          <c:yMode val="edge"/>
          <c:x val="0.83652627627627663"/>
          <c:y val="0.89143486590038257"/>
          <c:w val="0.16186411411411411"/>
          <c:h val="0.10264080459770096"/>
        </c:manualLayout>
      </c:layout>
      <c:overlay val="0"/>
      <c:txPr>
        <a:bodyPr/>
        <a:lstStyle/>
        <a:p>
          <a:pPr>
            <a:defRPr sz="900"/>
          </a:pPr>
          <a:endParaRPr lang="pt-BR"/>
        </a:p>
      </c:txPr>
    </c:legend>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094985875706406E-2"/>
          <c:y val="1.9517523544851093E-2"/>
          <c:w val="0.94349658662900193"/>
          <c:h val="0.66902777777777933"/>
        </c:manualLayout>
      </c:layout>
      <c:barChart>
        <c:barDir val="col"/>
        <c:grouping val="stacked"/>
        <c:varyColors val="0"/>
        <c:ser>
          <c:idx val="1"/>
          <c:order val="1"/>
          <c:tx>
            <c:v>Homens</c:v>
          </c:tx>
          <c:invertIfNegative val="0"/>
          <c:dPt>
            <c:idx val="34"/>
            <c:invertIfNegative val="0"/>
            <c:bubble3D val="0"/>
            <c:spPr>
              <a:solidFill>
                <a:srgbClr val="009A46"/>
              </a:solidFill>
            </c:spPr>
          </c:dPt>
          <c:dLbls>
            <c:dLbl>
              <c:idx val="34"/>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'Comparação Intern'!$A$45:$A$80</c:f>
              <c:strCache>
                <c:ptCount val="36"/>
                <c:pt idx="0">
                  <c:v>Hungria</c:v>
                </c:pt>
                <c:pt idx="1">
                  <c:v>Estônia</c:v>
                </c:pt>
                <c:pt idx="2">
                  <c:v>Eslovenia</c:v>
                </c:pt>
                <c:pt idx="3">
                  <c:v>República Eslovaca</c:v>
                </c:pt>
                <c:pt idx="4">
                  <c:v>Polônia</c:v>
                </c:pt>
                <c:pt idx="5">
                  <c:v>República Checa</c:v>
                </c:pt>
                <c:pt idx="6">
                  <c:v>Rússia</c:v>
                </c:pt>
                <c:pt idx="7">
                  <c:v>Holanda</c:v>
                </c:pt>
                <c:pt idx="8">
                  <c:v>França</c:v>
                </c:pt>
                <c:pt idx="9">
                  <c:v>Coréia</c:v>
                </c:pt>
                <c:pt idx="10">
                  <c:v>Dinamarca</c:v>
                </c:pt>
                <c:pt idx="11">
                  <c:v>Bélgica</c:v>
                </c:pt>
                <c:pt idx="12">
                  <c:v>Luxemburgo</c:v>
                </c:pt>
                <c:pt idx="13">
                  <c:v>Espanha</c:v>
                </c:pt>
                <c:pt idx="14">
                  <c:v>Itália</c:v>
                </c:pt>
                <c:pt idx="15">
                  <c:v>Portugal</c:v>
                </c:pt>
                <c:pt idx="16">
                  <c:v>Reino Unido</c:v>
                </c:pt>
                <c:pt idx="17">
                  <c:v>Irlanda</c:v>
                </c:pt>
                <c:pt idx="18">
                  <c:v>Japão</c:v>
                </c:pt>
                <c:pt idx="19">
                  <c:v>Áustria</c:v>
                </c:pt>
                <c:pt idx="20">
                  <c:v>Noruega</c:v>
                </c:pt>
                <c:pt idx="21">
                  <c:v>South Africa</c:v>
                </c:pt>
                <c:pt idx="22">
                  <c:v>Alemanha</c:v>
                </c:pt>
                <c:pt idx="23">
                  <c:v>Chile</c:v>
                </c:pt>
                <c:pt idx="24">
                  <c:v>Canadá</c:v>
                </c:pt>
                <c:pt idx="25">
                  <c:v>Austrália</c:v>
                </c:pt>
                <c:pt idx="26">
                  <c:v>Islândia</c:v>
                </c:pt>
                <c:pt idx="27">
                  <c:v>Nova Zelândia</c:v>
                </c:pt>
                <c:pt idx="28">
                  <c:v>Grécia</c:v>
                </c:pt>
                <c:pt idx="29">
                  <c:v>Suíça</c:v>
                </c:pt>
                <c:pt idx="30">
                  <c:v>Estados Unidos</c:v>
                </c:pt>
                <c:pt idx="31">
                  <c:v>Finlândia</c:v>
                </c:pt>
                <c:pt idx="32">
                  <c:v>Suécia</c:v>
                </c:pt>
                <c:pt idx="33">
                  <c:v>Israel</c:v>
                </c:pt>
                <c:pt idx="34">
                  <c:v>Brasil</c:v>
                </c:pt>
                <c:pt idx="35">
                  <c:v>México</c:v>
                </c:pt>
              </c:strCache>
            </c:strRef>
          </c:cat>
          <c:val>
            <c:numRef>
              <c:f>'Comparação Intern'!$C$45:$C$80</c:f>
              <c:numCache>
                <c:formatCode>General</c:formatCode>
                <c:ptCount val="36"/>
                <c:pt idx="0">
                  <c:v>418.7</c:v>
                </c:pt>
                <c:pt idx="1">
                  <c:v>385.9</c:v>
                </c:pt>
                <c:pt idx="2">
                  <c:v>364</c:v>
                </c:pt>
                <c:pt idx="3">
                  <c:v>363.1</c:v>
                </c:pt>
                <c:pt idx="4">
                  <c:v>356.7</c:v>
                </c:pt>
                <c:pt idx="5">
                  <c:v>347.5</c:v>
                </c:pt>
                <c:pt idx="6">
                  <c:v>319.89999999999969</c:v>
                </c:pt>
                <c:pt idx="7">
                  <c:v>317.60000000000002</c:v>
                </c:pt>
                <c:pt idx="8">
                  <c:v>311.3</c:v>
                </c:pt>
                <c:pt idx="9">
                  <c:v>307.7</c:v>
                </c:pt>
                <c:pt idx="10">
                  <c:v>300.5</c:v>
                </c:pt>
                <c:pt idx="11">
                  <c:v>299.10000000000002</c:v>
                </c:pt>
                <c:pt idx="12">
                  <c:v>298.89999999999969</c:v>
                </c:pt>
                <c:pt idx="13">
                  <c:v>297</c:v>
                </c:pt>
                <c:pt idx="14">
                  <c:v>294.7</c:v>
                </c:pt>
                <c:pt idx="15">
                  <c:v>291.3</c:v>
                </c:pt>
                <c:pt idx="16">
                  <c:v>281.10000000000002</c:v>
                </c:pt>
                <c:pt idx="17">
                  <c:v>277.8</c:v>
                </c:pt>
                <c:pt idx="18">
                  <c:v>275</c:v>
                </c:pt>
                <c:pt idx="19">
                  <c:v>273.3</c:v>
                </c:pt>
                <c:pt idx="20">
                  <c:v>272</c:v>
                </c:pt>
                <c:pt idx="21">
                  <c:v>270.8</c:v>
                </c:pt>
                <c:pt idx="22">
                  <c:v>270.7</c:v>
                </c:pt>
                <c:pt idx="23">
                  <c:v>268.10000000000002</c:v>
                </c:pt>
                <c:pt idx="24">
                  <c:v>266</c:v>
                </c:pt>
                <c:pt idx="25">
                  <c:v>264</c:v>
                </c:pt>
                <c:pt idx="26">
                  <c:v>263.39999999999969</c:v>
                </c:pt>
                <c:pt idx="27">
                  <c:v>261.60000000000002</c:v>
                </c:pt>
                <c:pt idx="28">
                  <c:v>261.3</c:v>
                </c:pt>
                <c:pt idx="29">
                  <c:v>247.3</c:v>
                </c:pt>
                <c:pt idx="30">
                  <c:v>244.5</c:v>
                </c:pt>
                <c:pt idx="31">
                  <c:v>242.3</c:v>
                </c:pt>
                <c:pt idx="32">
                  <c:v>235.4</c:v>
                </c:pt>
                <c:pt idx="33">
                  <c:v>225.8</c:v>
                </c:pt>
                <c:pt idx="34">
                  <c:v>204.8</c:v>
                </c:pt>
                <c:pt idx="35">
                  <c:v>146.5</c:v>
                </c:pt>
              </c:numCache>
            </c:numRef>
          </c:val>
        </c:ser>
        <c:ser>
          <c:idx val="0"/>
          <c:order val="0"/>
          <c:tx>
            <c:v>Mulheres</c:v>
          </c:tx>
          <c:invertIfNegative val="0"/>
          <c:dPt>
            <c:idx val="34"/>
            <c:invertIfNegative val="0"/>
            <c:bubble3D val="0"/>
            <c:spPr>
              <a:solidFill>
                <a:srgbClr val="00D05E"/>
              </a:solidFill>
            </c:spPr>
          </c:dPt>
          <c:dLbls>
            <c:dLbl>
              <c:idx val="34"/>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'Comparação Intern'!$A$45:$A$80</c:f>
              <c:strCache>
                <c:ptCount val="36"/>
                <c:pt idx="0">
                  <c:v>Hungria</c:v>
                </c:pt>
                <c:pt idx="1">
                  <c:v>Estônia</c:v>
                </c:pt>
                <c:pt idx="2">
                  <c:v>Eslovenia</c:v>
                </c:pt>
                <c:pt idx="3">
                  <c:v>República Eslovaca</c:v>
                </c:pt>
                <c:pt idx="4">
                  <c:v>Polônia</c:v>
                </c:pt>
                <c:pt idx="5">
                  <c:v>República Checa</c:v>
                </c:pt>
                <c:pt idx="6">
                  <c:v>Rússia</c:v>
                </c:pt>
                <c:pt idx="7">
                  <c:v>Holanda</c:v>
                </c:pt>
                <c:pt idx="8">
                  <c:v>França</c:v>
                </c:pt>
                <c:pt idx="9">
                  <c:v>Coréia</c:v>
                </c:pt>
                <c:pt idx="10">
                  <c:v>Dinamarca</c:v>
                </c:pt>
                <c:pt idx="11">
                  <c:v>Bélgica</c:v>
                </c:pt>
                <c:pt idx="12">
                  <c:v>Luxemburgo</c:v>
                </c:pt>
                <c:pt idx="13">
                  <c:v>Espanha</c:v>
                </c:pt>
                <c:pt idx="14">
                  <c:v>Itália</c:v>
                </c:pt>
                <c:pt idx="15">
                  <c:v>Portugal</c:v>
                </c:pt>
                <c:pt idx="16">
                  <c:v>Reino Unido</c:v>
                </c:pt>
                <c:pt idx="17">
                  <c:v>Irlanda</c:v>
                </c:pt>
                <c:pt idx="18">
                  <c:v>Japão</c:v>
                </c:pt>
                <c:pt idx="19">
                  <c:v>Áustria</c:v>
                </c:pt>
                <c:pt idx="20">
                  <c:v>Noruega</c:v>
                </c:pt>
                <c:pt idx="21">
                  <c:v>South Africa</c:v>
                </c:pt>
                <c:pt idx="22">
                  <c:v>Alemanha</c:v>
                </c:pt>
                <c:pt idx="23">
                  <c:v>Chile</c:v>
                </c:pt>
                <c:pt idx="24">
                  <c:v>Canadá</c:v>
                </c:pt>
                <c:pt idx="25">
                  <c:v>Austrália</c:v>
                </c:pt>
                <c:pt idx="26">
                  <c:v>Islândia</c:v>
                </c:pt>
                <c:pt idx="27">
                  <c:v>Nova Zelândia</c:v>
                </c:pt>
                <c:pt idx="28">
                  <c:v>Grécia</c:v>
                </c:pt>
                <c:pt idx="29">
                  <c:v>Suíça</c:v>
                </c:pt>
                <c:pt idx="30">
                  <c:v>Estados Unidos</c:v>
                </c:pt>
                <c:pt idx="31">
                  <c:v>Finlândia</c:v>
                </c:pt>
                <c:pt idx="32">
                  <c:v>Suécia</c:v>
                </c:pt>
                <c:pt idx="33">
                  <c:v>Israel</c:v>
                </c:pt>
                <c:pt idx="34">
                  <c:v>Brasil</c:v>
                </c:pt>
                <c:pt idx="35">
                  <c:v>México</c:v>
                </c:pt>
              </c:strCache>
            </c:strRef>
          </c:cat>
          <c:val>
            <c:numRef>
              <c:f>'Comparação Intern'!$B$45:$B$80</c:f>
              <c:numCache>
                <c:formatCode>General</c:formatCode>
                <c:ptCount val="36"/>
                <c:pt idx="0">
                  <c:v>220.6</c:v>
                </c:pt>
                <c:pt idx="1">
                  <c:v>168.3</c:v>
                </c:pt>
                <c:pt idx="2">
                  <c:v>194.2</c:v>
                </c:pt>
                <c:pt idx="3">
                  <c:v>177.5</c:v>
                </c:pt>
                <c:pt idx="4">
                  <c:v>189.2</c:v>
                </c:pt>
                <c:pt idx="5">
                  <c:v>191.9</c:v>
                </c:pt>
                <c:pt idx="6">
                  <c:v>159</c:v>
                </c:pt>
                <c:pt idx="7">
                  <c:v>200.2</c:v>
                </c:pt>
                <c:pt idx="8">
                  <c:v>156.30000000000001</c:v>
                </c:pt>
                <c:pt idx="9">
                  <c:v>128</c:v>
                </c:pt>
                <c:pt idx="10">
                  <c:v>218.7</c:v>
                </c:pt>
                <c:pt idx="11">
                  <c:v>172.8</c:v>
                </c:pt>
                <c:pt idx="12">
                  <c:v>160.69999999999999</c:v>
                </c:pt>
                <c:pt idx="13">
                  <c:v>136.5</c:v>
                </c:pt>
                <c:pt idx="14">
                  <c:v>163</c:v>
                </c:pt>
                <c:pt idx="15">
                  <c:v>141</c:v>
                </c:pt>
                <c:pt idx="16">
                  <c:v>196.5</c:v>
                </c:pt>
                <c:pt idx="17">
                  <c:v>193.8</c:v>
                </c:pt>
                <c:pt idx="18">
                  <c:v>134</c:v>
                </c:pt>
                <c:pt idx="19">
                  <c:v>168.4</c:v>
                </c:pt>
                <c:pt idx="20">
                  <c:v>181.3</c:v>
                </c:pt>
                <c:pt idx="21">
                  <c:v>154</c:v>
                </c:pt>
                <c:pt idx="22">
                  <c:v>170.6</c:v>
                </c:pt>
                <c:pt idx="23">
                  <c:v>179.4</c:v>
                </c:pt>
                <c:pt idx="24">
                  <c:v>185.2</c:v>
                </c:pt>
                <c:pt idx="25">
                  <c:v>162.30000000000001</c:v>
                </c:pt>
                <c:pt idx="26">
                  <c:v>180.2</c:v>
                </c:pt>
                <c:pt idx="27">
                  <c:v>190.7</c:v>
                </c:pt>
                <c:pt idx="28">
                  <c:v>144</c:v>
                </c:pt>
                <c:pt idx="29">
                  <c:v>147.9</c:v>
                </c:pt>
                <c:pt idx="30">
                  <c:v>167</c:v>
                </c:pt>
                <c:pt idx="31">
                  <c:v>152.9</c:v>
                </c:pt>
                <c:pt idx="32">
                  <c:v>169.9</c:v>
                </c:pt>
                <c:pt idx="33">
                  <c:v>172.5</c:v>
                </c:pt>
                <c:pt idx="34">
                  <c:v>135.69999999999999</c:v>
                </c:pt>
                <c:pt idx="35">
                  <c:v>116.7</c:v>
                </c:pt>
              </c:numCache>
            </c:numRef>
          </c:val>
        </c:ser>
        <c:dLbls>
          <c:showLegendKey val="0"/>
          <c:showVal val="0"/>
          <c:showCatName val="0"/>
          <c:showSerName val="0"/>
          <c:showPercent val="0"/>
          <c:showBubbleSize val="0"/>
        </c:dLbls>
        <c:gapWidth val="75"/>
        <c:overlap val="100"/>
        <c:axId val="234199800"/>
        <c:axId val="234200192"/>
      </c:barChart>
      <c:catAx>
        <c:axId val="234199800"/>
        <c:scaling>
          <c:orientation val="minMax"/>
        </c:scaling>
        <c:delete val="0"/>
        <c:axPos val="b"/>
        <c:numFmt formatCode="General" sourceLinked="0"/>
        <c:majorTickMark val="out"/>
        <c:minorTickMark val="none"/>
        <c:tickLblPos val="nextTo"/>
        <c:txPr>
          <a:bodyPr/>
          <a:lstStyle/>
          <a:p>
            <a:pPr>
              <a:defRPr sz="800"/>
            </a:pPr>
            <a:endParaRPr lang="pt-BR"/>
          </a:p>
        </c:txPr>
        <c:crossAx val="234200192"/>
        <c:crosses val="autoZero"/>
        <c:auto val="1"/>
        <c:lblAlgn val="ctr"/>
        <c:lblOffset val="100"/>
        <c:noMultiLvlLbl val="0"/>
      </c:catAx>
      <c:valAx>
        <c:axId val="234200192"/>
        <c:scaling>
          <c:orientation val="minMax"/>
          <c:max val="500"/>
          <c:min val="0"/>
        </c:scaling>
        <c:delete val="0"/>
        <c:axPos val="l"/>
        <c:majorGridlines>
          <c:spPr>
            <a:ln>
              <a:solidFill>
                <a:sysClr val="window" lastClr="FFFFFF">
                  <a:lumMod val="75000"/>
                </a:sysClr>
              </a:solidFill>
              <a:prstDash val="sysDot"/>
            </a:ln>
          </c:spPr>
        </c:majorGridlines>
        <c:numFmt formatCode="General" sourceLinked="1"/>
        <c:majorTickMark val="out"/>
        <c:minorTickMark val="none"/>
        <c:tickLblPos val="nextTo"/>
        <c:txPr>
          <a:bodyPr/>
          <a:lstStyle/>
          <a:p>
            <a:pPr>
              <a:defRPr sz="800"/>
            </a:pPr>
            <a:endParaRPr lang="pt-BR"/>
          </a:p>
        </c:txPr>
        <c:crossAx val="234199800"/>
        <c:crosses val="autoZero"/>
        <c:crossBetween val="between"/>
      </c:valAx>
      <c:spPr>
        <a:solidFill>
          <a:srgbClr val="DBEEF4"/>
        </a:solidFill>
      </c:spPr>
    </c:plotArea>
    <c:legend>
      <c:legendPos val="b"/>
      <c:layout>
        <c:manualLayout>
          <c:xMode val="edge"/>
          <c:yMode val="edge"/>
          <c:x val="0.74571692561205249"/>
          <c:y val="0.9183028233151187"/>
          <c:w val="0.23650506120527304"/>
          <c:h val="6.6272996357012809E-2"/>
        </c:manualLayout>
      </c:layout>
      <c:overlay val="0"/>
      <c:txPr>
        <a:bodyPr/>
        <a:lstStyle/>
        <a:p>
          <a:pPr>
            <a:defRPr sz="1400"/>
          </a:pPr>
          <a:endParaRPr lang="pt-BR"/>
        </a:p>
      </c:txPr>
    </c:legend>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22858354537788"/>
          <c:y val="7.5973620944441184E-2"/>
          <c:w val="0.59250883517104858"/>
          <c:h val="0.83393228787578022"/>
        </c:manualLayout>
      </c:layout>
      <c:barChart>
        <c:barDir val="bar"/>
        <c:grouping val="stacked"/>
        <c:varyColors val="0"/>
        <c:ser>
          <c:idx val="0"/>
          <c:order val="0"/>
          <c:invertIfNegative val="0"/>
          <c:dPt>
            <c:idx val="3"/>
            <c:invertIfNegative val="0"/>
            <c:bubble3D val="0"/>
            <c:spPr>
              <a:solidFill>
                <a:srgbClr val="00B050"/>
              </a:solidFill>
            </c:spPr>
          </c:dPt>
          <c:dLbls>
            <c:dLbl>
              <c:idx val="3"/>
              <c:layout>
                <c:manualLayout>
                  <c:x val="0.11223344556677926"/>
                  <c:y val="-4.4817927170868648E-3"/>
                </c:manualLayout>
              </c:layout>
              <c:spPr/>
              <c:txPr>
                <a:bodyPr/>
                <a:lstStyle/>
                <a:p>
                  <a:pPr>
                    <a:defRPr sz="1000" b="1"/>
                  </a:pPr>
                  <a:endParaRPr lang="pt-B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OCDE!$C$2:$C$40</c:f>
              <c:strCache>
                <c:ptCount val="39"/>
                <c:pt idx="0">
                  <c:v>Índia</c:v>
                </c:pt>
                <c:pt idx="1">
                  <c:v>África do Sul</c:v>
                </c:pt>
                <c:pt idx="2">
                  <c:v>Indonésia</c:v>
                </c:pt>
                <c:pt idx="3">
                  <c:v>Brasil</c:v>
                </c:pt>
                <c:pt idx="4">
                  <c:v>México</c:v>
                </c:pt>
                <c:pt idx="5">
                  <c:v>Turquia</c:v>
                </c:pt>
                <c:pt idx="6">
                  <c:v>China</c:v>
                </c:pt>
                <c:pt idx="7">
                  <c:v>Rússia</c:v>
                </c:pt>
                <c:pt idx="8">
                  <c:v>Chile</c:v>
                </c:pt>
                <c:pt idx="9">
                  <c:v>Estados Unidos</c:v>
                </c:pt>
                <c:pt idx="10">
                  <c:v>República Eslovaca</c:v>
                </c:pt>
                <c:pt idx="11">
                  <c:v>Nova Zelândia</c:v>
                </c:pt>
                <c:pt idx="12">
                  <c:v>Hungria</c:v>
                </c:pt>
                <c:pt idx="13">
                  <c:v>Polônia</c:v>
                </c:pt>
                <c:pt idx="14">
                  <c:v>Canadá</c:v>
                </c:pt>
                <c:pt idx="15">
                  <c:v>Reino Unido</c:v>
                </c:pt>
                <c:pt idx="16">
                  <c:v>Austrália</c:v>
                </c:pt>
                <c:pt idx="17">
                  <c:v>Áustria</c:v>
                </c:pt>
                <c:pt idx="18">
                  <c:v>Grécia</c:v>
                </c:pt>
                <c:pt idx="19">
                  <c:v>Irlanda</c:v>
                </c:pt>
                <c:pt idx="20">
                  <c:v>Holanda</c:v>
                </c:pt>
                <c:pt idx="21">
                  <c:v>Suíça</c:v>
                </c:pt>
                <c:pt idx="22">
                  <c:v>Israel</c:v>
                </c:pt>
                <c:pt idx="23">
                  <c:v>Bélgica</c:v>
                </c:pt>
                <c:pt idx="24">
                  <c:v>França</c:v>
                </c:pt>
                <c:pt idx="25">
                  <c:v>Dinamarca</c:v>
                </c:pt>
                <c:pt idx="26">
                  <c:v>Alemanha</c:v>
                </c:pt>
                <c:pt idx="27">
                  <c:v>Itália</c:v>
                </c:pt>
                <c:pt idx="28">
                  <c:v>Luxemburgo</c:v>
                </c:pt>
                <c:pt idx="29">
                  <c:v>Estônia</c:v>
                </c:pt>
                <c:pt idx="30">
                  <c:v>Espanha</c:v>
                </c:pt>
                <c:pt idx="31">
                  <c:v>Noruega</c:v>
                </c:pt>
                <c:pt idx="32">
                  <c:v>República Checa</c:v>
                </c:pt>
                <c:pt idx="33">
                  <c:v>Portugal</c:v>
                </c:pt>
                <c:pt idx="34">
                  <c:v>Eslovenia</c:v>
                </c:pt>
                <c:pt idx="35">
                  <c:v>Suécia</c:v>
                </c:pt>
                <c:pt idx="36">
                  <c:v>Finlândia</c:v>
                </c:pt>
                <c:pt idx="37">
                  <c:v>Japão</c:v>
                </c:pt>
                <c:pt idx="38">
                  <c:v>Islândia</c:v>
                </c:pt>
              </c:strCache>
            </c:strRef>
          </c:cat>
          <c:val>
            <c:numRef>
              <c:f>OCDE!$X$2:$X$40</c:f>
              <c:numCache>
                <c:formatCode>General</c:formatCode>
                <c:ptCount val="39"/>
                <c:pt idx="0">
                  <c:v>48.6</c:v>
                </c:pt>
                <c:pt idx="1">
                  <c:v>35.5</c:v>
                </c:pt>
                <c:pt idx="2">
                  <c:v>25.8</c:v>
                </c:pt>
                <c:pt idx="3">
                  <c:v>15</c:v>
                </c:pt>
                <c:pt idx="4">
                  <c:v>14.1</c:v>
                </c:pt>
                <c:pt idx="5">
                  <c:v>7.8</c:v>
                </c:pt>
                <c:pt idx="6">
                  <c:v>7.7</c:v>
                </c:pt>
                <c:pt idx="7">
                  <c:v>7.5</c:v>
                </c:pt>
                <c:pt idx="8">
                  <c:v>7.4</c:v>
                </c:pt>
                <c:pt idx="9">
                  <c:v>6.2</c:v>
                </c:pt>
                <c:pt idx="10">
                  <c:v>5.7</c:v>
                </c:pt>
                <c:pt idx="11">
                  <c:v>5.5</c:v>
                </c:pt>
                <c:pt idx="12">
                  <c:v>5.3</c:v>
                </c:pt>
                <c:pt idx="13">
                  <c:v>5</c:v>
                </c:pt>
                <c:pt idx="14">
                  <c:v>4.9000000000000004</c:v>
                </c:pt>
                <c:pt idx="15">
                  <c:v>4.2</c:v>
                </c:pt>
                <c:pt idx="16">
                  <c:v>4.0999999999999996</c:v>
                </c:pt>
                <c:pt idx="17">
                  <c:v>3.9</c:v>
                </c:pt>
                <c:pt idx="18">
                  <c:v>3.8</c:v>
                </c:pt>
                <c:pt idx="19">
                  <c:v>3.8</c:v>
                </c:pt>
                <c:pt idx="20">
                  <c:v>3.8</c:v>
                </c:pt>
                <c:pt idx="21">
                  <c:v>3.8</c:v>
                </c:pt>
                <c:pt idx="22">
                  <c:v>3.7</c:v>
                </c:pt>
                <c:pt idx="23">
                  <c:v>3.6</c:v>
                </c:pt>
                <c:pt idx="24">
                  <c:v>3.6</c:v>
                </c:pt>
                <c:pt idx="25">
                  <c:v>3.4</c:v>
                </c:pt>
                <c:pt idx="26">
                  <c:v>3.4</c:v>
                </c:pt>
                <c:pt idx="27">
                  <c:v>3.4</c:v>
                </c:pt>
                <c:pt idx="28">
                  <c:v>3.4</c:v>
                </c:pt>
                <c:pt idx="29">
                  <c:v>3.3</c:v>
                </c:pt>
                <c:pt idx="30">
                  <c:v>3.2</c:v>
                </c:pt>
                <c:pt idx="31">
                  <c:v>2.8</c:v>
                </c:pt>
                <c:pt idx="32">
                  <c:v>2.7</c:v>
                </c:pt>
                <c:pt idx="33">
                  <c:v>2.5</c:v>
                </c:pt>
                <c:pt idx="34">
                  <c:v>2.5</c:v>
                </c:pt>
                <c:pt idx="35">
                  <c:v>2.5</c:v>
                </c:pt>
                <c:pt idx="36">
                  <c:v>2.2999999999999998</c:v>
                </c:pt>
                <c:pt idx="37">
                  <c:v>2.2999999999999998</c:v>
                </c:pt>
                <c:pt idx="38">
                  <c:v>2.2000000000000002</c:v>
                </c:pt>
              </c:numCache>
            </c:numRef>
          </c:val>
        </c:ser>
        <c:dLbls>
          <c:showLegendKey val="0"/>
          <c:showVal val="0"/>
          <c:showCatName val="0"/>
          <c:showSerName val="0"/>
          <c:showPercent val="0"/>
          <c:showBubbleSize val="0"/>
        </c:dLbls>
        <c:gapWidth val="75"/>
        <c:overlap val="100"/>
        <c:axId val="234201368"/>
        <c:axId val="234201760"/>
      </c:barChart>
      <c:catAx>
        <c:axId val="234201368"/>
        <c:scaling>
          <c:orientation val="minMax"/>
        </c:scaling>
        <c:delete val="0"/>
        <c:axPos val="r"/>
        <c:numFmt formatCode="General" sourceLinked="0"/>
        <c:majorTickMark val="out"/>
        <c:minorTickMark val="none"/>
        <c:tickLblPos val="nextTo"/>
        <c:txPr>
          <a:bodyPr/>
          <a:lstStyle/>
          <a:p>
            <a:pPr>
              <a:defRPr sz="800"/>
            </a:pPr>
            <a:endParaRPr lang="pt-BR"/>
          </a:p>
        </c:txPr>
        <c:crossAx val="234201760"/>
        <c:crosses val="autoZero"/>
        <c:auto val="1"/>
        <c:lblAlgn val="ctr"/>
        <c:lblOffset val="100"/>
        <c:noMultiLvlLbl val="0"/>
      </c:catAx>
      <c:valAx>
        <c:axId val="234201760"/>
        <c:scaling>
          <c:orientation val="maxMin"/>
        </c:scaling>
        <c:delete val="0"/>
        <c:axPos val="b"/>
        <c:majorGridlines>
          <c:spPr>
            <a:ln>
              <a:solidFill>
                <a:sysClr val="window" lastClr="FFFFFF">
                  <a:lumMod val="75000"/>
                </a:sysClr>
              </a:solidFill>
              <a:prstDash val="sysDot"/>
            </a:ln>
          </c:spPr>
        </c:majorGridlines>
        <c:numFmt formatCode="General" sourceLinked="1"/>
        <c:majorTickMark val="out"/>
        <c:minorTickMark val="none"/>
        <c:tickLblPos val="nextTo"/>
        <c:txPr>
          <a:bodyPr/>
          <a:lstStyle/>
          <a:p>
            <a:pPr>
              <a:defRPr sz="800"/>
            </a:pPr>
            <a:endParaRPr lang="pt-BR"/>
          </a:p>
        </c:txPr>
        <c:crossAx val="234201368"/>
        <c:crosses val="autoZero"/>
        <c:crossBetween val="between"/>
      </c:valAx>
      <c:spPr>
        <a:solidFill>
          <a:schemeClr val="accent5">
            <a:lumMod val="20000"/>
            <a:lumOff val="80000"/>
          </a:schemeClr>
        </a:solidFill>
      </c:spPr>
    </c:plotArea>
    <c:plotVisOnly val="1"/>
    <c:dispBlanksAs val="gap"/>
    <c:showDLblsOverMax val="0"/>
  </c:chart>
  <c:spPr>
    <a:ln>
      <a:noFill/>
    </a:ln>
  </c:sp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35043822448405"/>
          <c:y val="7.6632098765432088E-2"/>
          <c:w val="0.78550431156347722"/>
          <c:h val="0.83615820105820104"/>
        </c:manualLayout>
      </c:layout>
      <c:barChart>
        <c:barDir val="bar"/>
        <c:grouping val="stacked"/>
        <c:varyColors val="0"/>
        <c:ser>
          <c:idx val="0"/>
          <c:order val="0"/>
          <c:invertIfNegative val="0"/>
          <c:dPt>
            <c:idx val="3"/>
            <c:invertIfNegative val="0"/>
            <c:bubble3D val="0"/>
            <c:spPr>
              <a:solidFill>
                <a:srgbClr val="00B050"/>
              </a:solidFill>
            </c:spPr>
          </c:dPt>
          <c:dLbls>
            <c:dLbl>
              <c:idx val="3"/>
              <c:layout>
                <c:manualLayout>
                  <c:x val="0.3171806167400894"/>
                  <c:y val="4.4817927170868648E-3"/>
                </c:manualLayout>
              </c:layout>
              <c:spPr/>
              <c:txPr>
                <a:bodyPr anchor="t"/>
                <a:lstStyle/>
                <a:p>
                  <a:pPr>
                    <a:defRPr b="1"/>
                  </a:pPr>
                  <a:endParaRPr lang="pt-B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OCDE!$C$2:$C$40</c:f>
              <c:strCache>
                <c:ptCount val="39"/>
                <c:pt idx="0">
                  <c:v>Índia</c:v>
                </c:pt>
                <c:pt idx="1">
                  <c:v>África do Sul</c:v>
                </c:pt>
                <c:pt idx="2">
                  <c:v>Indonésia</c:v>
                </c:pt>
                <c:pt idx="3">
                  <c:v>Brasil</c:v>
                </c:pt>
                <c:pt idx="4">
                  <c:v>México</c:v>
                </c:pt>
                <c:pt idx="5">
                  <c:v>Turquia</c:v>
                </c:pt>
                <c:pt idx="6">
                  <c:v>China</c:v>
                </c:pt>
                <c:pt idx="7">
                  <c:v>Rússia</c:v>
                </c:pt>
                <c:pt idx="8">
                  <c:v>Chile</c:v>
                </c:pt>
                <c:pt idx="9">
                  <c:v>Estados Unidos</c:v>
                </c:pt>
                <c:pt idx="10">
                  <c:v>República Eslovaca</c:v>
                </c:pt>
                <c:pt idx="11">
                  <c:v>Nova Zelândia</c:v>
                </c:pt>
                <c:pt idx="12">
                  <c:v>Hungria</c:v>
                </c:pt>
                <c:pt idx="13">
                  <c:v>Polônia</c:v>
                </c:pt>
                <c:pt idx="14">
                  <c:v>Canadá</c:v>
                </c:pt>
                <c:pt idx="15">
                  <c:v>Reino Unido</c:v>
                </c:pt>
                <c:pt idx="16">
                  <c:v>Austrália</c:v>
                </c:pt>
                <c:pt idx="17">
                  <c:v>Áustria</c:v>
                </c:pt>
                <c:pt idx="18">
                  <c:v>Grécia</c:v>
                </c:pt>
                <c:pt idx="19">
                  <c:v>Irlanda</c:v>
                </c:pt>
                <c:pt idx="20">
                  <c:v>Holanda</c:v>
                </c:pt>
                <c:pt idx="21">
                  <c:v>Suíça</c:v>
                </c:pt>
                <c:pt idx="22">
                  <c:v>Israel</c:v>
                </c:pt>
                <c:pt idx="23">
                  <c:v>Bélgica</c:v>
                </c:pt>
                <c:pt idx="24">
                  <c:v>França</c:v>
                </c:pt>
                <c:pt idx="25">
                  <c:v>Dinamarca</c:v>
                </c:pt>
                <c:pt idx="26">
                  <c:v>Alemanha</c:v>
                </c:pt>
                <c:pt idx="27">
                  <c:v>Itália</c:v>
                </c:pt>
                <c:pt idx="28">
                  <c:v>Luxemburgo</c:v>
                </c:pt>
                <c:pt idx="29">
                  <c:v>Estônia</c:v>
                </c:pt>
                <c:pt idx="30">
                  <c:v>Espanha</c:v>
                </c:pt>
                <c:pt idx="31">
                  <c:v>Noruega</c:v>
                </c:pt>
                <c:pt idx="32">
                  <c:v>República Checa</c:v>
                </c:pt>
                <c:pt idx="33">
                  <c:v>Portugal</c:v>
                </c:pt>
                <c:pt idx="34">
                  <c:v>Eslovenia</c:v>
                </c:pt>
                <c:pt idx="35">
                  <c:v>Suécia</c:v>
                </c:pt>
                <c:pt idx="36">
                  <c:v>Finlândia</c:v>
                </c:pt>
                <c:pt idx="37">
                  <c:v>Japão</c:v>
                </c:pt>
                <c:pt idx="38">
                  <c:v>Islândia</c:v>
                </c:pt>
              </c:strCache>
            </c:strRef>
          </c:cat>
          <c:val>
            <c:numRef>
              <c:f>OCDE!$AB$2:$AB$40</c:f>
              <c:numCache>
                <c:formatCode>0.0%</c:formatCode>
                <c:ptCount val="39"/>
                <c:pt idx="0">
                  <c:v>2.0000000000000011E-2</c:v>
                </c:pt>
                <c:pt idx="1">
                  <c:v>1.3174273858921164E-2</c:v>
                </c:pt>
                <c:pt idx="2">
                  <c:v>2.6155268022181211E-2</c:v>
                </c:pt>
                <c:pt idx="3">
                  <c:v>3.4631147540984099E-2</c:v>
                </c:pt>
                <c:pt idx="4">
                  <c:v>2.8307692307692308E-2</c:v>
                </c:pt>
                <c:pt idx="5">
                  <c:v>4.2427184466019417E-2</c:v>
                </c:pt>
                <c:pt idx="6">
                  <c:v>2.5477707006369903E-2</c:v>
                </c:pt>
                <c:pt idx="7">
                  <c:v>2.8323699421965342E-2</c:v>
                </c:pt>
                <c:pt idx="8">
                  <c:v>2.6875000000000357E-2</c:v>
                </c:pt>
                <c:pt idx="9">
                  <c:v>1.6304347826086953E-2</c:v>
                </c:pt>
                <c:pt idx="10">
                  <c:v>2.6250000000000002E-2</c:v>
                </c:pt>
                <c:pt idx="11">
                  <c:v>1.7261904761904763E-2</c:v>
                </c:pt>
                <c:pt idx="12">
                  <c:v>3.2094594594594593E-2</c:v>
                </c:pt>
                <c:pt idx="13">
                  <c:v>3.7113402061855691E-2</c:v>
                </c:pt>
                <c:pt idx="14">
                  <c:v>1.3970588235294247E-2</c:v>
                </c:pt>
                <c:pt idx="15">
                  <c:v>2.3417721518987345E-2</c:v>
                </c:pt>
                <c:pt idx="16">
                  <c:v>2.5000000000000001E-2</c:v>
                </c:pt>
                <c:pt idx="17">
                  <c:v>2.5000000000000001E-2</c:v>
                </c:pt>
                <c:pt idx="18">
                  <c:v>3.0412371134020642E-2</c:v>
                </c:pt>
                <c:pt idx="19">
                  <c:v>2.682926829268293E-2</c:v>
                </c:pt>
                <c:pt idx="20">
                  <c:v>2.3239436619718352E-2</c:v>
                </c:pt>
                <c:pt idx="21">
                  <c:v>2.2058823529411856E-2</c:v>
                </c:pt>
                <c:pt idx="22">
                  <c:v>3.1313131313131314E-2</c:v>
                </c:pt>
                <c:pt idx="23">
                  <c:v>2.7500000000000011E-2</c:v>
                </c:pt>
                <c:pt idx="24">
                  <c:v>2.5342465753424671E-2</c:v>
                </c:pt>
                <c:pt idx="25">
                  <c:v>2.7333333333333411E-2</c:v>
                </c:pt>
                <c:pt idx="26">
                  <c:v>2.571428571428571E-2</c:v>
                </c:pt>
                <c:pt idx="27">
                  <c:v>2.9012345679012657E-2</c:v>
                </c:pt>
                <c:pt idx="28">
                  <c:v>2.6712328767123601E-2</c:v>
                </c:pt>
                <c:pt idx="29">
                  <c:v>3.6585365853658611E-2</c:v>
                </c:pt>
                <c:pt idx="30">
                  <c:v>2.8947368421052652E-2</c:v>
                </c:pt>
                <c:pt idx="31">
                  <c:v>2.9710144927536229E-2</c:v>
                </c:pt>
                <c:pt idx="32">
                  <c:v>3.7500000000000006E-2</c:v>
                </c:pt>
                <c:pt idx="33">
                  <c:v>3.8532110091743142E-2</c:v>
                </c:pt>
                <c:pt idx="34">
                  <c:v>3.5119047619047619E-2</c:v>
                </c:pt>
                <c:pt idx="35">
                  <c:v>2.9166666666666664E-2</c:v>
                </c:pt>
                <c:pt idx="36">
                  <c:v>2.9464285714285714E-2</c:v>
                </c:pt>
                <c:pt idx="37">
                  <c:v>2.5000000000000001E-2</c:v>
                </c:pt>
                <c:pt idx="38">
                  <c:v>3.135593220338985E-2</c:v>
                </c:pt>
              </c:numCache>
            </c:numRef>
          </c:val>
        </c:ser>
        <c:dLbls>
          <c:showLegendKey val="0"/>
          <c:showVal val="0"/>
          <c:showCatName val="0"/>
          <c:showSerName val="0"/>
          <c:showPercent val="0"/>
          <c:showBubbleSize val="0"/>
        </c:dLbls>
        <c:gapWidth val="75"/>
        <c:overlap val="100"/>
        <c:axId val="234202544"/>
        <c:axId val="204709704"/>
      </c:barChart>
      <c:catAx>
        <c:axId val="234202544"/>
        <c:scaling>
          <c:orientation val="minMax"/>
        </c:scaling>
        <c:delete val="1"/>
        <c:axPos val="l"/>
        <c:numFmt formatCode="General" sourceLinked="0"/>
        <c:majorTickMark val="out"/>
        <c:minorTickMark val="none"/>
        <c:tickLblPos val="none"/>
        <c:crossAx val="204709704"/>
        <c:crosses val="autoZero"/>
        <c:auto val="1"/>
        <c:lblAlgn val="ctr"/>
        <c:lblOffset val="100"/>
        <c:noMultiLvlLbl val="0"/>
      </c:catAx>
      <c:valAx>
        <c:axId val="204709704"/>
        <c:scaling>
          <c:orientation val="minMax"/>
        </c:scaling>
        <c:delete val="0"/>
        <c:axPos val="b"/>
        <c:majorGridlines>
          <c:spPr>
            <a:ln>
              <a:solidFill>
                <a:sysClr val="window" lastClr="FFFFFF">
                  <a:lumMod val="75000"/>
                </a:sysClr>
              </a:solidFill>
              <a:prstDash val="sysDot"/>
            </a:ln>
          </c:spPr>
        </c:majorGridlines>
        <c:numFmt formatCode="0.0%" sourceLinked="1"/>
        <c:majorTickMark val="out"/>
        <c:minorTickMark val="none"/>
        <c:tickLblPos val="nextTo"/>
        <c:txPr>
          <a:bodyPr/>
          <a:lstStyle/>
          <a:p>
            <a:pPr>
              <a:defRPr sz="800"/>
            </a:pPr>
            <a:endParaRPr lang="pt-BR"/>
          </a:p>
        </c:txPr>
        <c:crossAx val="234202544"/>
        <c:crosses val="autoZero"/>
        <c:crossBetween val="between"/>
      </c:valAx>
      <c:spPr>
        <a:solidFill>
          <a:schemeClr val="bg1">
            <a:lumMod val="95000"/>
          </a:schemeClr>
        </a:solidFill>
      </c:spPr>
    </c:plotArea>
    <c:plotVisOnly val="1"/>
    <c:dispBlanksAs val="gap"/>
    <c:showDLblsOverMax val="0"/>
  </c:chart>
  <c:spPr>
    <a:ln>
      <a:noFill/>
    </a:ln>
  </c:sp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77239621574633E-2"/>
          <c:y val="4.6685216979456497E-2"/>
          <c:w val="0.87650201281109963"/>
          <c:h val="0.59280484676257572"/>
        </c:manualLayout>
      </c:layout>
      <c:lineChart>
        <c:grouping val="standard"/>
        <c:varyColors val="0"/>
        <c:ser>
          <c:idx val="0"/>
          <c:order val="0"/>
          <c:tx>
            <c:strRef>
              <c:f>'Brasil Estados'!$A$39</c:f>
              <c:strCache>
                <c:ptCount val="1"/>
                <c:pt idx="0">
                  <c:v>Centro-Oeste</c:v>
                </c:pt>
              </c:strCache>
            </c:strRef>
          </c:tx>
          <c:marker>
            <c:symbol val="none"/>
          </c:marker>
          <c:cat>
            <c:strRef>
              <c:f>'Brasil Estados'!$B$4:$O$4</c:f>
              <c:strCach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strCache>
            </c:strRef>
          </c:cat>
          <c:val>
            <c:numRef>
              <c:f>'Brasil Estados'!$B$39:$O$39</c:f>
              <c:numCache>
                <c:formatCode>General</c:formatCode>
                <c:ptCount val="14"/>
                <c:pt idx="0">
                  <c:v>24.36</c:v>
                </c:pt>
                <c:pt idx="1">
                  <c:v>23.32</c:v>
                </c:pt>
                <c:pt idx="2">
                  <c:v>21.86</c:v>
                </c:pt>
                <c:pt idx="3">
                  <c:v>20.919999999999987</c:v>
                </c:pt>
                <c:pt idx="4">
                  <c:v>20.650000000000031</c:v>
                </c:pt>
                <c:pt idx="5">
                  <c:v>19.29</c:v>
                </c:pt>
                <c:pt idx="6">
                  <c:v>18.7</c:v>
                </c:pt>
                <c:pt idx="7">
                  <c:v>18.54</c:v>
                </c:pt>
                <c:pt idx="8">
                  <c:v>17.71</c:v>
                </c:pt>
                <c:pt idx="9">
                  <c:v>17.059999999999999</c:v>
                </c:pt>
                <c:pt idx="10">
                  <c:v>16.510000000000005</c:v>
                </c:pt>
                <c:pt idx="11">
                  <c:v>16.989999999999789</c:v>
                </c:pt>
                <c:pt idx="12">
                  <c:v>16.439999999999987</c:v>
                </c:pt>
                <c:pt idx="13">
                  <c:v>15.93</c:v>
                </c:pt>
              </c:numCache>
            </c:numRef>
          </c:val>
          <c:smooth val="0"/>
        </c:ser>
        <c:ser>
          <c:idx val="1"/>
          <c:order val="1"/>
          <c:tx>
            <c:strRef>
              <c:f>'Brasil Estados'!$A$41</c:f>
              <c:strCache>
                <c:ptCount val="1"/>
                <c:pt idx="0">
                  <c:v>Sul</c:v>
                </c:pt>
              </c:strCache>
            </c:strRef>
          </c:tx>
          <c:marker>
            <c:symbol val="none"/>
          </c:marker>
          <c:cat>
            <c:strRef>
              <c:f>'Brasil Estados'!$B$4:$O$4</c:f>
              <c:strCach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strCache>
            </c:strRef>
          </c:cat>
          <c:val>
            <c:numRef>
              <c:f>'Brasil Estados'!$B$41:$O$41</c:f>
              <c:numCache>
                <c:formatCode>General</c:formatCode>
                <c:ptCount val="14"/>
                <c:pt idx="0">
                  <c:v>17.54</c:v>
                </c:pt>
                <c:pt idx="1">
                  <c:v>18.72</c:v>
                </c:pt>
                <c:pt idx="2">
                  <c:v>17.170000000000005</c:v>
                </c:pt>
                <c:pt idx="3">
                  <c:v>17.03</c:v>
                </c:pt>
                <c:pt idx="4">
                  <c:v>16.399999999999999</c:v>
                </c:pt>
                <c:pt idx="5">
                  <c:v>16.05</c:v>
                </c:pt>
                <c:pt idx="6">
                  <c:v>15.78</c:v>
                </c:pt>
                <c:pt idx="7">
                  <c:v>14.98</c:v>
                </c:pt>
                <c:pt idx="8">
                  <c:v>13.8</c:v>
                </c:pt>
                <c:pt idx="9">
                  <c:v>13.34</c:v>
                </c:pt>
                <c:pt idx="10">
                  <c:v>12.94</c:v>
                </c:pt>
                <c:pt idx="11">
                  <c:v>12.65</c:v>
                </c:pt>
                <c:pt idx="12">
                  <c:v>12</c:v>
                </c:pt>
                <c:pt idx="13">
                  <c:v>11.58</c:v>
                </c:pt>
              </c:numCache>
            </c:numRef>
          </c:val>
          <c:smooth val="0"/>
        </c:ser>
        <c:ser>
          <c:idx val="2"/>
          <c:order val="2"/>
          <c:tx>
            <c:strRef>
              <c:f>'Brasil Estados'!$A$38</c:f>
              <c:strCache>
                <c:ptCount val="1"/>
                <c:pt idx="0">
                  <c:v>Nordeste</c:v>
                </c:pt>
              </c:strCache>
            </c:strRef>
          </c:tx>
          <c:marker>
            <c:symbol val="none"/>
          </c:marker>
          <c:cat>
            <c:strRef>
              <c:f>'Brasil Estados'!$B$4:$O$4</c:f>
              <c:strCach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strCache>
            </c:strRef>
          </c:cat>
          <c:val>
            <c:numRef>
              <c:f>'Brasil Estados'!$B$38:$O$38</c:f>
              <c:numCache>
                <c:formatCode>General</c:formatCode>
                <c:ptCount val="14"/>
                <c:pt idx="0">
                  <c:v>50.36</c:v>
                </c:pt>
                <c:pt idx="1">
                  <c:v>47.11</c:v>
                </c:pt>
                <c:pt idx="2">
                  <c:v>44.309999999999995</c:v>
                </c:pt>
                <c:pt idx="3">
                  <c:v>41.57</c:v>
                </c:pt>
                <c:pt idx="4">
                  <c:v>39.33</c:v>
                </c:pt>
                <c:pt idx="5">
                  <c:v>36.94</c:v>
                </c:pt>
                <c:pt idx="6">
                  <c:v>34.809999999999995</c:v>
                </c:pt>
                <c:pt idx="7">
                  <c:v>32.68</c:v>
                </c:pt>
                <c:pt idx="8">
                  <c:v>31.16</c:v>
                </c:pt>
                <c:pt idx="9">
                  <c:v>29.759999999999987</c:v>
                </c:pt>
                <c:pt idx="10">
                  <c:v>28.67</c:v>
                </c:pt>
                <c:pt idx="11">
                  <c:v>21.650000000000031</c:v>
                </c:pt>
                <c:pt idx="12">
                  <c:v>20.3</c:v>
                </c:pt>
                <c:pt idx="13">
                  <c:v>19.09</c:v>
                </c:pt>
              </c:numCache>
            </c:numRef>
          </c:val>
          <c:smooth val="0"/>
        </c:ser>
        <c:ser>
          <c:idx val="3"/>
          <c:order val="3"/>
          <c:tx>
            <c:strRef>
              <c:f>'Brasil Estados'!$A$40</c:f>
              <c:strCache>
                <c:ptCount val="1"/>
                <c:pt idx="0">
                  <c:v>Sudeste</c:v>
                </c:pt>
              </c:strCache>
            </c:strRef>
          </c:tx>
          <c:marker>
            <c:symbol val="none"/>
          </c:marker>
          <c:cat>
            <c:strRef>
              <c:f>'Brasil Estados'!$B$4:$O$4</c:f>
              <c:strCach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strCache>
            </c:strRef>
          </c:cat>
          <c:val>
            <c:numRef>
              <c:f>'Brasil Estados'!$B$40:$O$40</c:f>
              <c:numCache>
                <c:formatCode>General</c:formatCode>
                <c:ptCount val="14"/>
                <c:pt idx="0">
                  <c:v>23.06</c:v>
                </c:pt>
                <c:pt idx="1">
                  <c:v>21.610000000000031</c:v>
                </c:pt>
                <c:pt idx="2">
                  <c:v>19.959999999999987</c:v>
                </c:pt>
                <c:pt idx="3">
                  <c:v>19.149999999999999</c:v>
                </c:pt>
                <c:pt idx="4">
                  <c:v>18.309999999999999</c:v>
                </c:pt>
                <c:pt idx="5">
                  <c:v>17.32</c:v>
                </c:pt>
                <c:pt idx="6">
                  <c:v>17.010000000000005</c:v>
                </c:pt>
                <c:pt idx="7">
                  <c:v>16.279999999999987</c:v>
                </c:pt>
                <c:pt idx="8">
                  <c:v>15.38</c:v>
                </c:pt>
                <c:pt idx="9">
                  <c:v>15.03</c:v>
                </c:pt>
                <c:pt idx="10">
                  <c:v>14.57</c:v>
                </c:pt>
                <c:pt idx="11">
                  <c:v>14.16</c:v>
                </c:pt>
                <c:pt idx="12">
                  <c:v>13.89</c:v>
                </c:pt>
                <c:pt idx="13">
                  <c:v>13.43</c:v>
                </c:pt>
              </c:numCache>
            </c:numRef>
          </c:val>
          <c:smooth val="0"/>
        </c:ser>
        <c:ser>
          <c:idx val="4"/>
          <c:order val="4"/>
          <c:tx>
            <c:strRef>
              <c:f>'Brasil Estados'!$A$37</c:f>
              <c:strCache>
                <c:ptCount val="1"/>
                <c:pt idx="0">
                  <c:v>Norte</c:v>
                </c:pt>
              </c:strCache>
            </c:strRef>
          </c:tx>
          <c:spPr>
            <a:ln>
              <a:solidFill>
                <a:srgbClr val="00B050"/>
              </a:solidFill>
              <a:prstDash val="solid"/>
            </a:ln>
          </c:spPr>
          <c:marker>
            <c:symbol val="none"/>
          </c:marker>
          <c:cat>
            <c:strRef>
              <c:f>'Brasil Estados'!$B$4:$O$4</c:f>
              <c:strCach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strCache>
            </c:strRef>
          </c:cat>
          <c:val>
            <c:numRef>
              <c:f>'Brasil Estados'!$B$37:$O$37</c:f>
              <c:numCache>
                <c:formatCode>General</c:formatCode>
                <c:ptCount val="14"/>
                <c:pt idx="0">
                  <c:v>32.190000000000012</c:v>
                </c:pt>
                <c:pt idx="1">
                  <c:v>31.07</c:v>
                </c:pt>
                <c:pt idx="2">
                  <c:v>29.779999999999987</c:v>
                </c:pt>
                <c:pt idx="3">
                  <c:v>28.62</c:v>
                </c:pt>
                <c:pt idx="4">
                  <c:v>27.67</c:v>
                </c:pt>
                <c:pt idx="5">
                  <c:v>26.59</c:v>
                </c:pt>
                <c:pt idx="6">
                  <c:v>25.59</c:v>
                </c:pt>
                <c:pt idx="7">
                  <c:v>24.47</c:v>
                </c:pt>
                <c:pt idx="8">
                  <c:v>23.58</c:v>
                </c:pt>
                <c:pt idx="9">
                  <c:v>22.75</c:v>
                </c:pt>
                <c:pt idx="10">
                  <c:v>22.14</c:v>
                </c:pt>
                <c:pt idx="11">
                  <c:v>23.06</c:v>
                </c:pt>
                <c:pt idx="12">
                  <c:v>22.279999999999987</c:v>
                </c:pt>
                <c:pt idx="13">
                  <c:v>20.97</c:v>
                </c:pt>
              </c:numCache>
            </c:numRef>
          </c:val>
          <c:smooth val="0"/>
        </c:ser>
        <c:dLbls>
          <c:showLegendKey val="0"/>
          <c:showVal val="0"/>
          <c:showCatName val="0"/>
          <c:showSerName val="0"/>
          <c:showPercent val="0"/>
          <c:showBubbleSize val="0"/>
        </c:dLbls>
        <c:smooth val="0"/>
        <c:axId val="204710488"/>
        <c:axId val="204710880"/>
      </c:lineChart>
      <c:catAx>
        <c:axId val="204710488"/>
        <c:scaling>
          <c:orientation val="minMax"/>
        </c:scaling>
        <c:delete val="0"/>
        <c:axPos val="b"/>
        <c:numFmt formatCode="General" sourceLinked="1"/>
        <c:majorTickMark val="out"/>
        <c:minorTickMark val="none"/>
        <c:tickLblPos val="nextTo"/>
        <c:txPr>
          <a:bodyPr/>
          <a:lstStyle/>
          <a:p>
            <a:pPr>
              <a:defRPr sz="800"/>
            </a:pPr>
            <a:endParaRPr lang="pt-BR"/>
          </a:p>
        </c:txPr>
        <c:crossAx val="204710880"/>
        <c:crosses val="autoZero"/>
        <c:auto val="1"/>
        <c:lblAlgn val="ctr"/>
        <c:lblOffset val="100"/>
        <c:tickLblSkip val="2"/>
        <c:noMultiLvlLbl val="0"/>
      </c:catAx>
      <c:valAx>
        <c:axId val="204710880"/>
        <c:scaling>
          <c:orientation val="minMax"/>
          <c:min val="10"/>
        </c:scaling>
        <c:delete val="0"/>
        <c:axPos val="l"/>
        <c:majorGridlines>
          <c:spPr>
            <a:ln>
              <a:solidFill>
                <a:schemeClr val="bg1">
                  <a:lumMod val="75000"/>
                </a:schemeClr>
              </a:solidFill>
              <a:prstDash val="sysDash"/>
            </a:ln>
          </c:spPr>
        </c:majorGridlines>
        <c:numFmt formatCode="General" sourceLinked="1"/>
        <c:majorTickMark val="out"/>
        <c:minorTickMark val="none"/>
        <c:tickLblPos val="nextTo"/>
        <c:txPr>
          <a:bodyPr/>
          <a:lstStyle/>
          <a:p>
            <a:pPr>
              <a:defRPr sz="800"/>
            </a:pPr>
            <a:endParaRPr lang="pt-BR"/>
          </a:p>
        </c:txPr>
        <c:crossAx val="204710488"/>
        <c:crosses val="autoZero"/>
        <c:crossBetween val="between"/>
      </c:valAx>
      <c:spPr>
        <a:solidFill>
          <a:srgbClr val="DBEEF4"/>
        </a:solidFill>
      </c:spPr>
    </c:plotArea>
    <c:legend>
      <c:legendPos val="b"/>
      <c:layout>
        <c:manualLayout>
          <c:xMode val="edge"/>
          <c:yMode val="edge"/>
          <c:x val="0.64115384290790023"/>
          <c:y val="0.74784480887258176"/>
          <c:w val="0.33065951127312032"/>
          <c:h val="0.25215519112742485"/>
        </c:manualLayout>
      </c:layout>
      <c:overlay val="0"/>
      <c:txPr>
        <a:bodyPr/>
        <a:lstStyle/>
        <a:p>
          <a:pPr>
            <a:defRPr sz="900"/>
          </a:pPr>
          <a:endParaRPr lang="pt-BR"/>
        </a:p>
      </c:txPr>
    </c:legend>
    <c:plotVisOnly val="1"/>
    <c:dispBlanksAs val="gap"/>
    <c:showDLblsOverMax val="0"/>
  </c:chart>
  <c:spPr>
    <a:ln>
      <a:noFill/>
    </a:ln>
  </c:sp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07806164558679E-2"/>
          <c:y val="9.4172048718629983E-2"/>
          <c:w val="0.88045936480645193"/>
          <c:h val="0.68859614458305052"/>
        </c:manualLayout>
      </c:layout>
      <c:barChart>
        <c:barDir val="col"/>
        <c:grouping val="clustered"/>
        <c:varyColors val="0"/>
        <c:ser>
          <c:idx val="1"/>
          <c:order val="1"/>
          <c:tx>
            <c:v>Homens</c:v>
          </c:tx>
          <c:invertIfNegative val="0"/>
          <c:dPt>
            <c:idx val="25"/>
            <c:invertIfNegative val="0"/>
            <c:bubble3D val="0"/>
            <c:spPr>
              <a:solidFill>
                <a:srgbClr val="009242"/>
              </a:solidFill>
            </c:spPr>
          </c:dPt>
          <c:dLbls>
            <c:dLbl>
              <c:idx val="25"/>
              <c:layout/>
              <c:tx>
                <c:rich>
                  <a:bodyPr/>
                  <a:lstStyle/>
                  <a:p>
                    <a:r>
                      <a:rPr lang="en-US" dirty="0" smtClean="0"/>
                      <a:t>19%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OMS!$A$2:$A$35</c:f>
              <c:strCache>
                <c:ptCount val="34"/>
                <c:pt idx="0">
                  <c:v>Rússia</c:v>
                </c:pt>
                <c:pt idx="1">
                  <c:v>China</c:v>
                </c:pt>
                <c:pt idx="2">
                  <c:v>Grécia</c:v>
                </c:pt>
                <c:pt idx="3">
                  <c:v>Áustria</c:v>
                </c:pt>
                <c:pt idx="4">
                  <c:v>Turquia</c:v>
                </c:pt>
                <c:pt idx="5">
                  <c:v>França</c:v>
                </c:pt>
                <c:pt idx="6">
                  <c:v>Hungria</c:v>
                </c:pt>
                <c:pt idx="7">
                  <c:v>Polônia</c:v>
                </c:pt>
                <c:pt idx="8">
                  <c:v>Chile</c:v>
                </c:pt>
                <c:pt idx="9">
                  <c:v>Israel</c:v>
                </c:pt>
                <c:pt idx="10">
                  <c:v>Japão</c:v>
                </c:pt>
                <c:pt idx="11">
                  <c:v>Espanha</c:v>
                </c:pt>
                <c:pt idx="12">
                  <c:v>Alemanha</c:v>
                </c:pt>
                <c:pt idx="13">
                  <c:v>República Checa</c:v>
                </c:pt>
                <c:pt idx="14">
                  <c:v>Itália</c:v>
                </c:pt>
                <c:pt idx="15">
                  <c:v>Portugal</c:v>
                </c:pt>
                <c:pt idx="16">
                  <c:v>Bélgica</c:v>
                </c:pt>
                <c:pt idx="17">
                  <c:v>África do Sul</c:v>
                </c:pt>
                <c:pt idx="18">
                  <c:v>Suíça</c:v>
                </c:pt>
                <c:pt idx="19">
                  <c:v>Argentina</c:v>
                </c:pt>
                <c:pt idx="20">
                  <c:v>Dinamarca</c:v>
                </c:pt>
                <c:pt idx="21">
                  <c:v>Holanda</c:v>
                </c:pt>
                <c:pt idx="22">
                  <c:v>Finlândia</c:v>
                </c:pt>
                <c:pt idx="23">
                  <c:v>Índia</c:v>
                </c:pt>
                <c:pt idx="24">
                  <c:v>Noruega</c:v>
                </c:pt>
                <c:pt idx="25">
                  <c:v>Brasil</c:v>
                </c:pt>
                <c:pt idx="26">
                  <c:v>Nova Zelândia</c:v>
                </c:pt>
                <c:pt idx="27">
                  <c:v>Austrália</c:v>
                </c:pt>
                <c:pt idx="28">
                  <c:v>EUA</c:v>
                </c:pt>
                <c:pt idx="29">
                  <c:v>Canadá</c:v>
                </c:pt>
                <c:pt idx="30">
                  <c:v>Islândia</c:v>
                </c:pt>
                <c:pt idx="31">
                  <c:v>Reino Unido</c:v>
                </c:pt>
                <c:pt idx="32">
                  <c:v>México</c:v>
                </c:pt>
                <c:pt idx="33">
                  <c:v>Suécia</c:v>
                </c:pt>
              </c:strCache>
            </c:strRef>
          </c:cat>
          <c:val>
            <c:numRef>
              <c:f>OMS!$F$2:$F$35</c:f>
              <c:numCache>
                <c:formatCode>General</c:formatCode>
                <c:ptCount val="34"/>
                <c:pt idx="0">
                  <c:v>52</c:v>
                </c:pt>
                <c:pt idx="1">
                  <c:v>42</c:v>
                </c:pt>
                <c:pt idx="2">
                  <c:v>42</c:v>
                </c:pt>
                <c:pt idx="3">
                  <c:v>41</c:v>
                </c:pt>
                <c:pt idx="4">
                  <c:v>37</c:v>
                </c:pt>
                <c:pt idx="5">
                  <c:v>34</c:v>
                </c:pt>
                <c:pt idx="6">
                  <c:v>33</c:v>
                </c:pt>
                <c:pt idx="7">
                  <c:v>32</c:v>
                </c:pt>
                <c:pt idx="8">
                  <c:v>31</c:v>
                </c:pt>
                <c:pt idx="9">
                  <c:v>31</c:v>
                </c:pt>
                <c:pt idx="10">
                  <c:v>31</c:v>
                </c:pt>
                <c:pt idx="11">
                  <c:v>29</c:v>
                </c:pt>
                <c:pt idx="12">
                  <c:v>28</c:v>
                </c:pt>
                <c:pt idx="13">
                  <c:v>27</c:v>
                </c:pt>
                <c:pt idx="14">
                  <c:v>27</c:v>
                </c:pt>
                <c:pt idx="15">
                  <c:v>26</c:v>
                </c:pt>
                <c:pt idx="16">
                  <c:v>23</c:v>
                </c:pt>
                <c:pt idx="17">
                  <c:v>23</c:v>
                </c:pt>
                <c:pt idx="18">
                  <c:v>22</c:v>
                </c:pt>
                <c:pt idx="19">
                  <c:v>22</c:v>
                </c:pt>
                <c:pt idx="20">
                  <c:v>21</c:v>
                </c:pt>
                <c:pt idx="21">
                  <c:v>21</c:v>
                </c:pt>
                <c:pt idx="22">
                  <c:v>20</c:v>
                </c:pt>
                <c:pt idx="23">
                  <c:v>20</c:v>
                </c:pt>
                <c:pt idx="24">
                  <c:v>19</c:v>
                </c:pt>
                <c:pt idx="25">
                  <c:v>19</c:v>
                </c:pt>
                <c:pt idx="26">
                  <c:v>18</c:v>
                </c:pt>
                <c:pt idx="27">
                  <c:v>17</c:v>
                </c:pt>
                <c:pt idx="28">
                  <c:v>16</c:v>
                </c:pt>
                <c:pt idx="29">
                  <c:v>15</c:v>
                </c:pt>
                <c:pt idx="30">
                  <c:v>14</c:v>
                </c:pt>
                <c:pt idx="31">
                  <c:v>13</c:v>
                </c:pt>
                <c:pt idx="32">
                  <c:v>11</c:v>
                </c:pt>
                <c:pt idx="33">
                  <c:v>10</c:v>
                </c:pt>
              </c:numCache>
            </c:numRef>
          </c:val>
        </c:ser>
        <c:ser>
          <c:idx val="0"/>
          <c:order val="0"/>
          <c:tx>
            <c:v>Mulheres</c:v>
          </c:tx>
          <c:invertIfNegative val="0"/>
          <c:dPt>
            <c:idx val="25"/>
            <c:invertIfNegative val="0"/>
            <c:bubble3D val="0"/>
            <c:spPr>
              <a:solidFill>
                <a:srgbClr val="00C85A"/>
              </a:solidFill>
            </c:spPr>
          </c:dPt>
          <c:dLbls>
            <c:dLbl>
              <c:idx val="25"/>
              <c:layout>
                <c:manualLayout>
                  <c:x val="2.7239984694131451E-3"/>
                  <c:y val="2.4968789013732734E-3"/>
                </c:manualLayout>
              </c:layout>
              <c:tx>
                <c:rich>
                  <a:bodyPr/>
                  <a:lstStyle/>
                  <a:p>
                    <a:r>
                      <a:rPr lang="en-US" dirty="0" smtClean="0"/>
                      <a:t>11%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OMS!$A$2:$A$35</c:f>
              <c:strCache>
                <c:ptCount val="34"/>
                <c:pt idx="0">
                  <c:v>Rússia</c:v>
                </c:pt>
                <c:pt idx="1">
                  <c:v>China</c:v>
                </c:pt>
                <c:pt idx="2">
                  <c:v>Grécia</c:v>
                </c:pt>
                <c:pt idx="3">
                  <c:v>Áustria</c:v>
                </c:pt>
                <c:pt idx="4">
                  <c:v>Turquia</c:v>
                </c:pt>
                <c:pt idx="5">
                  <c:v>França</c:v>
                </c:pt>
                <c:pt idx="6">
                  <c:v>Hungria</c:v>
                </c:pt>
                <c:pt idx="7">
                  <c:v>Polônia</c:v>
                </c:pt>
                <c:pt idx="8">
                  <c:v>Chile</c:v>
                </c:pt>
                <c:pt idx="9">
                  <c:v>Israel</c:v>
                </c:pt>
                <c:pt idx="10">
                  <c:v>Japão</c:v>
                </c:pt>
                <c:pt idx="11">
                  <c:v>Espanha</c:v>
                </c:pt>
                <c:pt idx="12">
                  <c:v>Alemanha</c:v>
                </c:pt>
                <c:pt idx="13">
                  <c:v>República Checa</c:v>
                </c:pt>
                <c:pt idx="14">
                  <c:v>Itália</c:v>
                </c:pt>
                <c:pt idx="15">
                  <c:v>Portugal</c:v>
                </c:pt>
                <c:pt idx="16">
                  <c:v>Bélgica</c:v>
                </c:pt>
                <c:pt idx="17">
                  <c:v>África do Sul</c:v>
                </c:pt>
                <c:pt idx="18">
                  <c:v>Suíça</c:v>
                </c:pt>
                <c:pt idx="19">
                  <c:v>Argentina</c:v>
                </c:pt>
                <c:pt idx="20">
                  <c:v>Dinamarca</c:v>
                </c:pt>
                <c:pt idx="21">
                  <c:v>Holanda</c:v>
                </c:pt>
                <c:pt idx="22">
                  <c:v>Finlândia</c:v>
                </c:pt>
                <c:pt idx="23">
                  <c:v>Índia</c:v>
                </c:pt>
                <c:pt idx="24">
                  <c:v>Noruega</c:v>
                </c:pt>
                <c:pt idx="25">
                  <c:v>Brasil</c:v>
                </c:pt>
                <c:pt idx="26">
                  <c:v>Nova Zelândia</c:v>
                </c:pt>
                <c:pt idx="27">
                  <c:v>Austrália</c:v>
                </c:pt>
                <c:pt idx="28">
                  <c:v>EUA</c:v>
                </c:pt>
                <c:pt idx="29">
                  <c:v>Canadá</c:v>
                </c:pt>
                <c:pt idx="30">
                  <c:v>Islândia</c:v>
                </c:pt>
                <c:pt idx="31">
                  <c:v>Reino Unido</c:v>
                </c:pt>
                <c:pt idx="32">
                  <c:v>México</c:v>
                </c:pt>
                <c:pt idx="33">
                  <c:v>Suécia</c:v>
                </c:pt>
              </c:strCache>
            </c:strRef>
          </c:cat>
          <c:val>
            <c:numRef>
              <c:f>OMS!$G$2:$G$35</c:f>
              <c:numCache>
                <c:formatCode>General</c:formatCode>
                <c:ptCount val="34"/>
                <c:pt idx="0">
                  <c:v>19</c:v>
                </c:pt>
                <c:pt idx="1">
                  <c:v>2</c:v>
                </c:pt>
                <c:pt idx="2">
                  <c:v>30</c:v>
                </c:pt>
                <c:pt idx="3">
                  <c:v>46</c:v>
                </c:pt>
                <c:pt idx="4">
                  <c:v>11</c:v>
                </c:pt>
                <c:pt idx="5">
                  <c:v>28</c:v>
                </c:pt>
                <c:pt idx="6">
                  <c:v>26</c:v>
                </c:pt>
                <c:pt idx="7">
                  <c:v>21</c:v>
                </c:pt>
                <c:pt idx="8">
                  <c:v>25</c:v>
                </c:pt>
                <c:pt idx="9">
                  <c:v>14</c:v>
                </c:pt>
                <c:pt idx="10">
                  <c:v>10</c:v>
                </c:pt>
                <c:pt idx="11">
                  <c:v>23</c:v>
                </c:pt>
                <c:pt idx="12">
                  <c:v>20</c:v>
                </c:pt>
                <c:pt idx="13">
                  <c:v>21</c:v>
                </c:pt>
                <c:pt idx="14">
                  <c:v>15</c:v>
                </c:pt>
                <c:pt idx="15">
                  <c:v>12</c:v>
                </c:pt>
                <c:pt idx="16">
                  <c:v>17</c:v>
                </c:pt>
                <c:pt idx="17">
                  <c:v>6</c:v>
                </c:pt>
                <c:pt idx="18">
                  <c:v>16</c:v>
                </c:pt>
                <c:pt idx="19">
                  <c:v>13</c:v>
                </c:pt>
                <c:pt idx="20">
                  <c:v>20</c:v>
                </c:pt>
                <c:pt idx="21">
                  <c:v>18</c:v>
                </c:pt>
                <c:pt idx="22">
                  <c:v>14</c:v>
                </c:pt>
                <c:pt idx="23">
                  <c:v>3</c:v>
                </c:pt>
                <c:pt idx="24">
                  <c:v>19</c:v>
                </c:pt>
                <c:pt idx="25">
                  <c:v>11</c:v>
                </c:pt>
                <c:pt idx="26">
                  <c:v>17</c:v>
                </c:pt>
                <c:pt idx="27">
                  <c:v>15</c:v>
                </c:pt>
                <c:pt idx="28">
                  <c:v>13</c:v>
                </c:pt>
                <c:pt idx="29">
                  <c:v>11</c:v>
                </c:pt>
                <c:pt idx="30">
                  <c:v>14</c:v>
                </c:pt>
                <c:pt idx="31">
                  <c:v>14</c:v>
                </c:pt>
                <c:pt idx="32">
                  <c:v>4</c:v>
                </c:pt>
                <c:pt idx="33">
                  <c:v>12</c:v>
                </c:pt>
              </c:numCache>
            </c:numRef>
          </c:val>
        </c:ser>
        <c:dLbls>
          <c:showLegendKey val="0"/>
          <c:showVal val="0"/>
          <c:showCatName val="0"/>
          <c:showSerName val="0"/>
          <c:showPercent val="0"/>
          <c:showBubbleSize val="0"/>
        </c:dLbls>
        <c:gapWidth val="75"/>
        <c:axId val="204711664"/>
        <c:axId val="204712056"/>
      </c:barChart>
      <c:catAx>
        <c:axId val="204711664"/>
        <c:scaling>
          <c:orientation val="minMax"/>
        </c:scaling>
        <c:delete val="0"/>
        <c:axPos val="b"/>
        <c:numFmt formatCode="General" sourceLinked="0"/>
        <c:majorTickMark val="out"/>
        <c:minorTickMark val="none"/>
        <c:tickLblPos val="nextTo"/>
        <c:txPr>
          <a:bodyPr/>
          <a:lstStyle/>
          <a:p>
            <a:pPr>
              <a:defRPr sz="800"/>
            </a:pPr>
            <a:endParaRPr lang="pt-BR"/>
          </a:p>
        </c:txPr>
        <c:crossAx val="204712056"/>
        <c:crosses val="autoZero"/>
        <c:auto val="1"/>
        <c:lblAlgn val="ctr"/>
        <c:lblOffset val="100"/>
        <c:noMultiLvlLbl val="0"/>
      </c:catAx>
      <c:valAx>
        <c:axId val="204712056"/>
        <c:scaling>
          <c:orientation val="minMax"/>
        </c:scaling>
        <c:delete val="0"/>
        <c:axPos val="l"/>
        <c:majorGridlines>
          <c:spPr>
            <a:ln>
              <a:solidFill>
                <a:schemeClr val="bg1">
                  <a:lumMod val="75000"/>
                </a:schemeClr>
              </a:solidFill>
              <a:prstDash val="sysDash"/>
            </a:ln>
          </c:spPr>
        </c:majorGridlines>
        <c:numFmt formatCode="General" sourceLinked="1"/>
        <c:majorTickMark val="out"/>
        <c:minorTickMark val="none"/>
        <c:tickLblPos val="nextTo"/>
        <c:txPr>
          <a:bodyPr/>
          <a:lstStyle/>
          <a:p>
            <a:pPr>
              <a:defRPr sz="800"/>
            </a:pPr>
            <a:endParaRPr lang="pt-BR"/>
          </a:p>
        </c:txPr>
        <c:crossAx val="204711664"/>
        <c:crosses val="autoZero"/>
        <c:crossBetween val="between"/>
      </c:valAx>
      <c:spPr>
        <a:solidFill>
          <a:srgbClr val="DBEEF4"/>
        </a:solidFill>
      </c:spPr>
    </c:plotArea>
    <c:legend>
      <c:legendPos val="b"/>
      <c:layout>
        <c:manualLayout>
          <c:xMode val="edge"/>
          <c:yMode val="edge"/>
          <c:x val="0.64303916311536324"/>
          <c:y val="0.9063222153410595"/>
          <c:w val="0.23668726181100003"/>
          <c:h val="4.1243327730101156E-2"/>
        </c:manualLayout>
      </c:layout>
      <c:overlay val="0"/>
      <c:txPr>
        <a:bodyPr/>
        <a:lstStyle/>
        <a:p>
          <a:pPr>
            <a:defRPr sz="1400"/>
          </a:pPr>
          <a:endParaRPr lang="pt-BR"/>
        </a:p>
      </c:txPr>
    </c:legend>
    <c:plotVisOnly val="1"/>
    <c:dispBlanksAs val="gap"/>
    <c:showDLblsOverMax val="0"/>
  </c:chart>
  <c:spPr>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53250559203193"/>
          <c:y val="1.866371966662073E-2"/>
          <c:w val="0.79446749440796605"/>
          <c:h val="0.65235772414176207"/>
        </c:manualLayout>
      </c:layout>
      <c:barChart>
        <c:barDir val="col"/>
        <c:grouping val="clustered"/>
        <c:varyColors val="0"/>
        <c:ser>
          <c:idx val="0"/>
          <c:order val="0"/>
          <c:tx>
            <c:v>Mulheres</c:v>
          </c:tx>
          <c:invertIfNegative val="0"/>
          <c:dPt>
            <c:idx val="30"/>
            <c:invertIfNegative val="0"/>
            <c:bubble3D val="0"/>
            <c:spPr>
              <a:solidFill>
                <a:srgbClr val="00B050"/>
              </a:solidFill>
            </c:spPr>
          </c:dPt>
          <c:dLbls>
            <c:dLbl>
              <c:idx val="30"/>
              <c:layout>
                <c:manualLayout>
                  <c:x val="4.9745190912452143E-2"/>
                  <c:y val="1.3227696922564118E-2"/>
                </c:manualLayout>
              </c:layout>
              <c:tx>
                <c:rich>
                  <a:bodyPr/>
                  <a:lstStyle/>
                  <a:p>
                    <a:r>
                      <a:rPr lang="en-US" dirty="0" smtClean="0"/>
                      <a:t>7,1 </a:t>
                    </a:r>
                    <a:r>
                      <a:rPr lang="en-US" dirty="0" err="1" smtClean="0"/>
                      <a:t>litros</a:t>
                    </a:r>
                    <a:r>
                      <a:rPr lang="en-US" dirty="0" smtClean="0"/>
                      <a:t> per capita</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Plan1!$C$3:$C$41</c:f>
              <c:strCache>
                <c:ptCount val="39"/>
                <c:pt idx="0">
                  <c:v>Luxemburgo</c:v>
                </c:pt>
                <c:pt idx="1">
                  <c:v>Áustria</c:v>
                </c:pt>
                <c:pt idx="2">
                  <c:v>França</c:v>
                </c:pt>
                <c:pt idx="3">
                  <c:v>Alemanha</c:v>
                </c:pt>
                <c:pt idx="4">
                  <c:v>Irlanda</c:v>
                </c:pt>
                <c:pt idx="5">
                  <c:v>Rússia</c:v>
                </c:pt>
                <c:pt idx="6">
                  <c:v>República Checa</c:v>
                </c:pt>
                <c:pt idx="7">
                  <c:v>Estônia</c:v>
                </c:pt>
                <c:pt idx="8">
                  <c:v>Portugal</c:v>
                </c:pt>
                <c:pt idx="9">
                  <c:v>Espanha</c:v>
                </c:pt>
                <c:pt idx="10">
                  <c:v>Bélgica</c:v>
                </c:pt>
                <c:pt idx="11">
                  <c:v>Hungria</c:v>
                </c:pt>
                <c:pt idx="12">
                  <c:v>Dinamarca</c:v>
                </c:pt>
                <c:pt idx="13">
                  <c:v>Eslovenia</c:v>
                </c:pt>
                <c:pt idx="14">
                  <c:v>Reino Unido</c:v>
                </c:pt>
                <c:pt idx="15">
                  <c:v>Austrália</c:v>
                </c:pt>
                <c:pt idx="16">
                  <c:v>Polônia</c:v>
                </c:pt>
                <c:pt idx="17">
                  <c:v>Suíça</c:v>
                </c:pt>
                <c:pt idx="18">
                  <c:v>Finlândia</c:v>
                </c:pt>
                <c:pt idx="19">
                  <c:v>República Eslovaca</c:v>
                </c:pt>
                <c:pt idx="20">
                  <c:v>Nova Zelândia</c:v>
                </c:pt>
                <c:pt idx="21">
                  <c:v>Holanda</c:v>
                </c:pt>
                <c:pt idx="22">
                  <c:v>Coréia</c:v>
                </c:pt>
                <c:pt idx="23">
                  <c:v>Chile</c:v>
                </c:pt>
                <c:pt idx="24">
                  <c:v>Estados Unidos</c:v>
                </c:pt>
                <c:pt idx="25">
                  <c:v>Canadá</c:v>
                </c:pt>
                <c:pt idx="26">
                  <c:v>Grécia</c:v>
                </c:pt>
                <c:pt idx="27">
                  <c:v>Islândia</c:v>
                </c:pt>
                <c:pt idx="28">
                  <c:v>Japão</c:v>
                </c:pt>
                <c:pt idx="29">
                  <c:v>Suécia</c:v>
                </c:pt>
                <c:pt idx="30">
                  <c:v>Brasil</c:v>
                </c:pt>
                <c:pt idx="31">
                  <c:v>Itália</c:v>
                </c:pt>
                <c:pt idx="32">
                  <c:v>Noruega</c:v>
                </c:pt>
                <c:pt idx="33">
                  <c:v>México</c:v>
                </c:pt>
                <c:pt idx="34">
                  <c:v>África do Sul</c:v>
                </c:pt>
                <c:pt idx="35">
                  <c:v>China</c:v>
                </c:pt>
                <c:pt idx="36">
                  <c:v>Israel</c:v>
                </c:pt>
                <c:pt idx="37">
                  <c:v>Turquia</c:v>
                </c:pt>
                <c:pt idx="38">
                  <c:v>Índia</c:v>
                </c:pt>
              </c:strCache>
            </c:strRef>
          </c:cat>
          <c:val>
            <c:numRef>
              <c:f>Plan1!$X$3:$X$41</c:f>
              <c:numCache>
                <c:formatCode>General</c:formatCode>
                <c:ptCount val="39"/>
                <c:pt idx="0">
                  <c:v>15.3</c:v>
                </c:pt>
                <c:pt idx="1">
                  <c:v>12.2</c:v>
                </c:pt>
                <c:pt idx="2">
                  <c:v>12</c:v>
                </c:pt>
                <c:pt idx="3">
                  <c:v>11.7</c:v>
                </c:pt>
                <c:pt idx="4">
                  <c:v>11.6</c:v>
                </c:pt>
                <c:pt idx="5">
                  <c:v>11.5</c:v>
                </c:pt>
                <c:pt idx="6">
                  <c:v>11.4</c:v>
                </c:pt>
                <c:pt idx="7">
                  <c:v>11.4</c:v>
                </c:pt>
                <c:pt idx="8">
                  <c:v>11.4</c:v>
                </c:pt>
                <c:pt idx="9">
                  <c:v>11.4</c:v>
                </c:pt>
                <c:pt idx="10">
                  <c:v>10.8</c:v>
                </c:pt>
                <c:pt idx="11">
                  <c:v>10.8</c:v>
                </c:pt>
                <c:pt idx="12">
                  <c:v>10.3</c:v>
                </c:pt>
                <c:pt idx="13">
                  <c:v>10.3</c:v>
                </c:pt>
                <c:pt idx="14">
                  <c:v>10.200000000000001</c:v>
                </c:pt>
                <c:pt idx="15">
                  <c:v>10</c:v>
                </c:pt>
                <c:pt idx="16">
                  <c:v>10</c:v>
                </c:pt>
                <c:pt idx="17">
                  <c:v>10</c:v>
                </c:pt>
                <c:pt idx="18">
                  <c:v>9.7000000000000011</c:v>
                </c:pt>
                <c:pt idx="19">
                  <c:v>9.7000000000000011</c:v>
                </c:pt>
                <c:pt idx="20">
                  <c:v>9.6</c:v>
                </c:pt>
                <c:pt idx="21">
                  <c:v>9.4</c:v>
                </c:pt>
                <c:pt idx="22">
                  <c:v>9</c:v>
                </c:pt>
                <c:pt idx="23">
                  <c:v>8.6</c:v>
                </c:pt>
                <c:pt idx="24">
                  <c:v>8.6</c:v>
                </c:pt>
                <c:pt idx="25">
                  <c:v>8.2000000000000011</c:v>
                </c:pt>
                <c:pt idx="26">
                  <c:v>8.2000000000000011</c:v>
                </c:pt>
                <c:pt idx="27">
                  <c:v>7.3</c:v>
                </c:pt>
                <c:pt idx="28">
                  <c:v>7.3</c:v>
                </c:pt>
                <c:pt idx="29">
                  <c:v>7.3</c:v>
                </c:pt>
                <c:pt idx="30">
                  <c:v>7.1</c:v>
                </c:pt>
                <c:pt idx="31">
                  <c:v>6.9</c:v>
                </c:pt>
                <c:pt idx="32">
                  <c:v>6.6</c:v>
                </c:pt>
                <c:pt idx="33">
                  <c:v>5.9</c:v>
                </c:pt>
                <c:pt idx="34">
                  <c:v>5.5</c:v>
                </c:pt>
                <c:pt idx="35">
                  <c:v>4.7</c:v>
                </c:pt>
                <c:pt idx="36">
                  <c:v>2.4</c:v>
                </c:pt>
                <c:pt idx="37">
                  <c:v>1.5</c:v>
                </c:pt>
                <c:pt idx="38">
                  <c:v>1</c:v>
                </c:pt>
              </c:numCache>
            </c:numRef>
          </c:val>
        </c:ser>
        <c:dLbls>
          <c:showLegendKey val="0"/>
          <c:showVal val="0"/>
          <c:showCatName val="0"/>
          <c:showSerName val="0"/>
          <c:showPercent val="0"/>
          <c:showBubbleSize val="0"/>
        </c:dLbls>
        <c:gapWidth val="75"/>
        <c:axId val="204712448"/>
        <c:axId val="204712840"/>
      </c:barChart>
      <c:catAx>
        <c:axId val="204712448"/>
        <c:scaling>
          <c:orientation val="minMax"/>
        </c:scaling>
        <c:delete val="0"/>
        <c:axPos val="b"/>
        <c:numFmt formatCode="General" sourceLinked="0"/>
        <c:majorTickMark val="out"/>
        <c:minorTickMark val="none"/>
        <c:tickLblPos val="nextTo"/>
        <c:txPr>
          <a:bodyPr/>
          <a:lstStyle/>
          <a:p>
            <a:pPr>
              <a:defRPr sz="800"/>
            </a:pPr>
            <a:endParaRPr lang="pt-BR"/>
          </a:p>
        </c:txPr>
        <c:crossAx val="204712840"/>
        <c:crosses val="autoZero"/>
        <c:auto val="1"/>
        <c:lblAlgn val="ctr"/>
        <c:lblOffset val="100"/>
        <c:noMultiLvlLbl val="0"/>
      </c:catAx>
      <c:valAx>
        <c:axId val="204712840"/>
        <c:scaling>
          <c:orientation val="minMax"/>
        </c:scaling>
        <c:delete val="0"/>
        <c:axPos val="l"/>
        <c:majorGridlines>
          <c:spPr>
            <a:ln>
              <a:solidFill>
                <a:schemeClr val="bg1">
                  <a:lumMod val="75000"/>
                </a:schemeClr>
              </a:solidFill>
              <a:prstDash val="sysDash"/>
            </a:ln>
          </c:spPr>
        </c:majorGridlines>
        <c:numFmt formatCode="General" sourceLinked="1"/>
        <c:majorTickMark val="out"/>
        <c:minorTickMark val="none"/>
        <c:tickLblPos val="nextTo"/>
        <c:txPr>
          <a:bodyPr/>
          <a:lstStyle/>
          <a:p>
            <a:pPr>
              <a:defRPr sz="800"/>
            </a:pPr>
            <a:endParaRPr lang="pt-BR"/>
          </a:p>
        </c:txPr>
        <c:crossAx val="204712448"/>
        <c:crosses val="autoZero"/>
        <c:crossBetween val="between"/>
      </c:valAx>
      <c:spPr>
        <a:solidFill>
          <a:schemeClr val="bg1">
            <a:lumMod val="95000"/>
          </a:schemeClr>
        </a:solidFill>
      </c:spPr>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633237548724269E-2"/>
          <c:y val="5.4629507711945628E-2"/>
          <c:w val="0.83709726142722729"/>
          <c:h val="0.80151216164136563"/>
        </c:manualLayout>
      </c:layout>
      <c:lineChart>
        <c:grouping val="standard"/>
        <c:varyColors val="0"/>
        <c:ser>
          <c:idx val="1"/>
          <c:order val="0"/>
          <c:tx>
            <c:strRef>
              <c:f>Plan4!$D$2</c:f>
              <c:strCache>
                <c:ptCount val="1"/>
                <c:pt idx="0">
                  <c:v>Transferidos a estados e DF</c:v>
                </c:pt>
              </c:strCache>
            </c:strRef>
          </c:tx>
          <c:spPr>
            <a:ln w="22225"/>
          </c:spPr>
          <c:marker>
            <c:symbol val="circle"/>
            <c:size val="4"/>
          </c:marker>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spPr>
              <a:noFill/>
              <a:ln>
                <a:noFill/>
              </a:ln>
              <a:effectLst/>
            </c:spPr>
            <c:txPr>
              <a:bodyPr rot="0" vert="horz"/>
              <a:lstStyle/>
              <a:p>
                <a:pPr>
                  <a:defRPr sz="1200" b="1">
                    <a:solidFill>
                      <a:sysClr val="windowText" lastClr="000000"/>
                    </a:solidFill>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Plan4!$B$3:$B$15</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Plan4!$D$3:$D$15</c:f>
              <c:numCache>
                <c:formatCode>0%</c:formatCode>
                <c:ptCount val="13"/>
                <c:pt idx="0">
                  <c:v>0.12215177619659441</c:v>
                </c:pt>
                <c:pt idx="1">
                  <c:v>0.16823764288809803</c:v>
                </c:pt>
                <c:pt idx="2">
                  <c:v>0.22223202264260314</c:v>
                </c:pt>
                <c:pt idx="3">
                  <c:v>0.24676481527995681</c:v>
                </c:pt>
                <c:pt idx="4">
                  <c:v>0.26943531107717805</c:v>
                </c:pt>
                <c:pt idx="5">
                  <c:v>0.25707949422552023</c:v>
                </c:pt>
                <c:pt idx="6">
                  <c:v>0.26899548018799929</c:v>
                </c:pt>
                <c:pt idx="7">
                  <c:v>0.26899688118950682</c:v>
                </c:pt>
                <c:pt idx="8">
                  <c:v>0.25688832647161458</c:v>
                </c:pt>
                <c:pt idx="9">
                  <c:v>0.20877589475419245</c:v>
                </c:pt>
                <c:pt idx="10">
                  <c:v>0.21219213626418024</c:v>
                </c:pt>
                <c:pt idx="11">
                  <c:v>0.20049857221724701</c:v>
                </c:pt>
                <c:pt idx="12">
                  <c:v>0.18963910785152147</c:v>
                </c:pt>
              </c:numCache>
            </c:numRef>
          </c:val>
          <c:smooth val="0"/>
        </c:ser>
        <c:ser>
          <c:idx val="2"/>
          <c:order val="1"/>
          <c:tx>
            <c:strRef>
              <c:f>Plan4!$F$2</c:f>
              <c:strCache>
                <c:ptCount val="1"/>
                <c:pt idx="0">
                  <c:v>Transferidos a municípios</c:v>
                </c:pt>
              </c:strCache>
            </c:strRef>
          </c:tx>
          <c:spPr>
            <a:ln w="22225"/>
          </c:spPr>
          <c:marker>
            <c:symbol val="circle"/>
            <c:size val="4"/>
          </c:marker>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spPr>
              <a:noFill/>
              <a:ln>
                <a:noFill/>
              </a:ln>
              <a:effectLst/>
            </c:spPr>
            <c:txPr>
              <a:bodyPr rot="0" vert="horz"/>
              <a:lstStyle/>
              <a:p>
                <a:pPr>
                  <a:defRPr sz="1200" b="1">
                    <a:solidFill>
                      <a:sysClr val="windowText" lastClr="000000"/>
                    </a:solidFill>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Plan4!$B$3:$B$15</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Plan4!$F$3:$F$15</c:f>
              <c:numCache>
                <c:formatCode>0%</c:formatCode>
                <c:ptCount val="13"/>
                <c:pt idx="0">
                  <c:v>0.38179018269805215</c:v>
                </c:pt>
                <c:pt idx="1">
                  <c:v>0.38562526622993348</c:v>
                </c:pt>
                <c:pt idx="2">
                  <c:v>0.39791861459671579</c:v>
                </c:pt>
                <c:pt idx="3">
                  <c:v>0.39348167237551784</c:v>
                </c:pt>
                <c:pt idx="4">
                  <c:v>0.4114875083168768</c:v>
                </c:pt>
                <c:pt idx="5">
                  <c:v>0.45287350466490839</c:v>
                </c:pt>
                <c:pt idx="6">
                  <c:v>0.45536779190613419</c:v>
                </c:pt>
                <c:pt idx="7">
                  <c:v>0.43985221274872027</c:v>
                </c:pt>
                <c:pt idx="8">
                  <c:v>0.45612310364468378</c:v>
                </c:pt>
                <c:pt idx="9">
                  <c:v>0.47807772851694452</c:v>
                </c:pt>
                <c:pt idx="10">
                  <c:v>0.4849017191086486</c:v>
                </c:pt>
                <c:pt idx="11">
                  <c:v>0.4754660310855881</c:v>
                </c:pt>
                <c:pt idx="12">
                  <c:v>0.47772993142266384</c:v>
                </c:pt>
              </c:numCache>
            </c:numRef>
          </c:val>
          <c:smooth val="0"/>
        </c:ser>
        <c:ser>
          <c:idx val="3"/>
          <c:order val="2"/>
          <c:tx>
            <c:strRef>
              <c:f>Plan4!$H$2</c:f>
              <c:strCache>
                <c:ptCount val="1"/>
                <c:pt idx="0">
                  <c:v>Outras transferências</c:v>
                </c:pt>
              </c:strCache>
            </c:strRef>
          </c:tx>
          <c:spPr>
            <a:ln w="22225"/>
          </c:spPr>
          <c:marker>
            <c:symbol val="circle"/>
            <c:size val="4"/>
          </c:marker>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spPr>
              <a:noFill/>
              <a:ln>
                <a:noFill/>
              </a:ln>
              <a:effectLst/>
            </c:spPr>
            <c:txPr>
              <a:bodyPr rot="0" vert="horz"/>
              <a:lstStyle/>
              <a:p>
                <a:pPr>
                  <a:defRPr sz="1200" b="1">
                    <a:solidFill>
                      <a:sysClr val="windowText" lastClr="000000"/>
                    </a:solidFill>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Plan4!$B$3:$B$15</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Plan4!$H$3:$H$15</c:f>
              <c:numCache>
                <c:formatCode>0%</c:formatCode>
                <c:ptCount val="13"/>
                <c:pt idx="0">
                  <c:v>1.8573705123431594E-2</c:v>
                </c:pt>
                <c:pt idx="1">
                  <c:v>1.5852492299982722E-2</c:v>
                </c:pt>
                <c:pt idx="2">
                  <c:v>2.6802428708344508E-2</c:v>
                </c:pt>
                <c:pt idx="3">
                  <c:v>2.2651078950436294E-2</c:v>
                </c:pt>
                <c:pt idx="4">
                  <c:v>2.345308039168242E-2</c:v>
                </c:pt>
                <c:pt idx="5">
                  <c:v>1.9506290124258474E-2</c:v>
                </c:pt>
                <c:pt idx="6">
                  <c:v>1.6607272941429812E-2</c:v>
                </c:pt>
                <c:pt idx="7">
                  <c:v>1.4695265474441886E-2</c:v>
                </c:pt>
                <c:pt idx="8">
                  <c:v>1.2074121954497342E-2</c:v>
                </c:pt>
                <c:pt idx="9">
                  <c:v>1.2869746398063417E-2</c:v>
                </c:pt>
                <c:pt idx="10">
                  <c:v>9.3455936618270386E-3</c:v>
                </c:pt>
                <c:pt idx="11">
                  <c:v>1.9790592521181538E-2</c:v>
                </c:pt>
                <c:pt idx="12">
                  <c:v>3.2526254956516773E-2</c:v>
                </c:pt>
              </c:numCache>
            </c:numRef>
          </c:val>
          <c:smooth val="0"/>
        </c:ser>
        <c:ser>
          <c:idx val="4"/>
          <c:order val="3"/>
          <c:tx>
            <c:strRef>
              <c:f>Plan4!$J$2</c:f>
              <c:strCache>
                <c:ptCount val="1"/>
                <c:pt idx="0">
                  <c:v>Aplicações diretas</c:v>
                </c:pt>
              </c:strCache>
            </c:strRef>
          </c:tx>
          <c:spPr>
            <a:ln w="22225"/>
          </c:spPr>
          <c:marker>
            <c:symbol val="circle"/>
            <c:size val="4"/>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2.777777777777787E-2"/>
                  <c:y val="-2.77777777777777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200" b="1">
                    <a:solidFill>
                      <a:sysClr val="windowText" lastClr="000000"/>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Plan4!$B$3:$B$15</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Plan4!$J$3:$J$15</c:f>
              <c:numCache>
                <c:formatCode>0%</c:formatCode>
                <c:ptCount val="13"/>
                <c:pt idx="0">
                  <c:v>0.47748433598192186</c:v>
                </c:pt>
                <c:pt idx="1">
                  <c:v>0.43028459858198576</c:v>
                </c:pt>
                <c:pt idx="2">
                  <c:v>0.35304693405233656</c:v>
                </c:pt>
                <c:pt idx="3">
                  <c:v>0.33710243339408907</c:v>
                </c:pt>
                <c:pt idx="4">
                  <c:v>0.29562410021426272</c:v>
                </c:pt>
                <c:pt idx="5">
                  <c:v>0.27054071098531285</c:v>
                </c:pt>
                <c:pt idx="6">
                  <c:v>0.25902945496443669</c:v>
                </c:pt>
                <c:pt idx="7">
                  <c:v>0.27645564058733102</c:v>
                </c:pt>
                <c:pt idx="8">
                  <c:v>0.27491444792920428</c:v>
                </c:pt>
                <c:pt idx="9">
                  <c:v>0.3002766303307996</c:v>
                </c:pt>
                <c:pt idx="10">
                  <c:v>0.29356055096534411</c:v>
                </c:pt>
                <c:pt idx="11">
                  <c:v>0.30424480417598337</c:v>
                </c:pt>
                <c:pt idx="12">
                  <c:v>0.30010470576929793</c:v>
                </c:pt>
              </c:numCache>
            </c:numRef>
          </c:val>
          <c:smooth val="0"/>
        </c:ser>
        <c:dLbls>
          <c:showLegendKey val="0"/>
          <c:showVal val="0"/>
          <c:showCatName val="0"/>
          <c:showSerName val="0"/>
          <c:showPercent val="0"/>
          <c:showBubbleSize val="0"/>
        </c:dLbls>
        <c:dropLines>
          <c:spPr>
            <a:ln>
              <a:noFill/>
            </a:ln>
          </c:spPr>
        </c:dropLines>
        <c:marker val="1"/>
        <c:smooth val="0"/>
        <c:axId val="630765632"/>
        <c:axId val="332292264"/>
      </c:lineChart>
      <c:catAx>
        <c:axId val="630765632"/>
        <c:scaling>
          <c:orientation val="minMax"/>
        </c:scaling>
        <c:delete val="0"/>
        <c:axPos val="b"/>
        <c:numFmt formatCode="General" sourceLinked="1"/>
        <c:majorTickMark val="none"/>
        <c:minorTickMark val="none"/>
        <c:tickLblPos val="nextTo"/>
        <c:txPr>
          <a:bodyPr rot="-5400000" vert="horz"/>
          <a:lstStyle/>
          <a:p>
            <a:pPr>
              <a:defRPr sz="1000"/>
            </a:pPr>
            <a:endParaRPr lang="pt-BR"/>
          </a:p>
        </c:txPr>
        <c:crossAx val="332292264"/>
        <c:crosses val="autoZero"/>
        <c:auto val="1"/>
        <c:lblAlgn val="ctr"/>
        <c:lblOffset val="100"/>
        <c:noMultiLvlLbl val="0"/>
      </c:catAx>
      <c:valAx>
        <c:axId val="332292264"/>
        <c:scaling>
          <c:orientation val="minMax"/>
        </c:scaling>
        <c:delete val="0"/>
        <c:axPos val="l"/>
        <c:majorGridlines>
          <c:spPr>
            <a:ln>
              <a:solidFill>
                <a:schemeClr val="bg1">
                  <a:lumMod val="50000"/>
                  <a:alpha val="25000"/>
                </a:schemeClr>
              </a:solidFill>
            </a:ln>
          </c:spPr>
        </c:majorGridlines>
        <c:numFmt formatCode="0%" sourceLinked="1"/>
        <c:majorTickMark val="none"/>
        <c:minorTickMark val="none"/>
        <c:tickLblPos val="nextTo"/>
        <c:txPr>
          <a:bodyPr rot="-60000000" vert="horz"/>
          <a:lstStyle/>
          <a:p>
            <a:pPr>
              <a:defRPr sz="1200"/>
            </a:pPr>
            <a:endParaRPr lang="pt-BR"/>
          </a:p>
        </c:txPr>
        <c:crossAx val="630765632"/>
        <c:crosses val="autoZero"/>
        <c:crossBetween val="between"/>
      </c:valAx>
      <c:spPr>
        <a:solidFill>
          <a:schemeClr val="bg1">
            <a:lumMod val="95000"/>
          </a:schemeClr>
        </a:solidFill>
      </c:spPr>
    </c:plotArea>
    <c:plotVisOnly val="1"/>
    <c:dispBlanksAs val="gap"/>
    <c:showDLblsOverMax val="0"/>
  </c:chart>
  <c:spPr>
    <a:ln>
      <a:solidFill>
        <a:schemeClr val="bg1">
          <a:lumMod val="85000"/>
        </a:schemeClr>
      </a:solidFill>
    </a:ln>
  </c:spPr>
  <c:txPr>
    <a:bodyPr/>
    <a:lstStyle/>
    <a:p>
      <a:pPr>
        <a:defRPr sz="900">
          <a:solidFill>
            <a:schemeClr val="tx1">
              <a:lumMod val="75000"/>
              <a:lumOff val="25000"/>
            </a:schemeClr>
          </a:solidFill>
        </a:defRPr>
      </a:pPr>
      <a:endParaRPr lang="pt-B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77100915990181"/>
          <c:y val="1.6397968239581565E-2"/>
          <c:w val="0.79617422776779578"/>
          <c:h val="0.62206486860937271"/>
        </c:manualLayout>
      </c:layout>
      <c:barChart>
        <c:barDir val="col"/>
        <c:grouping val="clustered"/>
        <c:varyColors val="0"/>
        <c:ser>
          <c:idx val="1"/>
          <c:order val="0"/>
          <c:tx>
            <c:v>Homens</c:v>
          </c:tx>
          <c:invertIfNegative val="0"/>
          <c:dPt>
            <c:idx val="17"/>
            <c:invertIfNegative val="0"/>
            <c:bubble3D val="0"/>
            <c:spPr>
              <a:solidFill>
                <a:srgbClr val="00B050"/>
              </a:solidFill>
            </c:spPr>
          </c:dPt>
          <c:dLbls>
            <c:dLbl>
              <c:idx val="17"/>
              <c:layout/>
              <c:tx>
                <c:rich>
                  <a:bodyPr/>
                  <a:lstStyle/>
                  <a:p>
                    <a:r>
                      <a:rPr lang="en-US" dirty="0" smtClean="0"/>
                      <a:t>26,8%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Plan2!$A$5:$A$32</c:f>
              <c:strCache>
                <c:ptCount val="28"/>
                <c:pt idx="0">
                  <c:v>Natal</c:v>
                </c:pt>
                <c:pt idx="1">
                  <c:v>Recife</c:v>
                </c:pt>
                <c:pt idx="2">
                  <c:v>São Luís</c:v>
                </c:pt>
                <c:pt idx="3">
                  <c:v>Aracaju</c:v>
                </c:pt>
                <c:pt idx="4">
                  <c:v>Belém</c:v>
                </c:pt>
                <c:pt idx="5">
                  <c:v>Salvador</c:v>
                </c:pt>
                <c:pt idx="6">
                  <c:v>Manaus</c:v>
                </c:pt>
                <c:pt idx="7">
                  <c:v>Maceió</c:v>
                </c:pt>
                <c:pt idx="8">
                  <c:v>Cuiabá</c:v>
                </c:pt>
                <c:pt idx="9">
                  <c:v>Teresina</c:v>
                </c:pt>
                <c:pt idx="10">
                  <c:v>Belo Horizonte</c:v>
                </c:pt>
                <c:pt idx="11">
                  <c:v>Florianópolis</c:v>
                </c:pt>
                <c:pt idx="12">
                  <c:v>Palmas</c:v>
                </c:pt>
                <c:pt idx="13">
                  <c:v>Vitória</c:v>
                </c:pt>
                <c:pt idx="14">
                  <c:v>Macapá</c:v>
                </c:pt>
                <c:pt idx="15">
                  <c:v>Porto Velho</c:v>
                </c:pt>
                <c:pt idx="16">
                  <c:v>Goiânia</c:v>
                </c:pt>
                <c:pt idx="17">
                  <c:v>Brasil</c:v>
                </c:pt>
                <c:pt idx="18">
                  <c:v>Boa Vista</c:v>
                </c:pt>
                <c:pt idx="19">
                  <c:v>Fortaleza</c:v>
                </c:pt>
                <c:pt idx="20">
                  <c:v>Distrito Federal</c:v>
                </c:pt>
                <c:pt idx="21">
                  <c:v>João Pessoa</c:v>
                </c:pt>
                <c:pt idx="22">
                  <c:v>Rio de Janeiro</c:v>
                </c:pt>
                <c:pt idx="23">
                  <c:v>Porto Alegre</c:v>
                </c:pt>
                <c:pt idx="24">
                  <c:v>Campo Grande</c:v>
                </c:pt>
                <c:pt idx="25">
                  <c:v>Rio Branco</c:v>
                </c:pt>
                <c:pt idx="26">
                  <c:v>Curitiba</c:v>
                </c:pt>
                <c:pt idx="27">
                  <c:v>São Paulo</c:v>
                </c:pt>
              </c:strCache>
            </c:strRef>
          </c:cat>
          <c:val>
            <c:numRef>
              <c:f>Plan2!$B$5:$B$32</c:f>
              <c:numCache>
                <c:formatCode>General</c:formatCode>
                <c:ptCount val="28"/>
                <c:pt idx="0">
                  <c:v>37.1</c:v>
                </c:pt>
                <c:pt idx="1">
                  <c:v>36.700000000000003</c:v>
                </c:pt>
                <c:pt idx="2">
                  <c:v>34.5</c:v>
                </c:pt>
                <c:pt idx="3">
                  <c:v>34.200000000000003</c:v>
                </c:pt>
                <c:pt idx="4">
                  <c:v>32.4</c:v>
                </c:pt>
                <c:pt idx="5">
                  <c:v>32</c:v>
                </c:pt>
                <c:pt idx="6">
                  <c:v>31.8</c:v>
                </c:pt>
                <c:pt idx="7">
                  <c:v>31.4</c:v>
                </c:pt>
                <c:pt idx="8">
                  <c:v>31</c:v>
                </c:pt>
                <c:pt idx="9">
                  <c:v>30.8</c:v>
                </c:pt>
                <c:pt idx="10">
                  <c:v>29.6</c:v>
                </c:pt>
                <c:pt idx="11">
                  <c:v>29.2</c:v>
                </c:pt>
                <c:pt idx="12">
                  <c:v>28.9</c:v>
                </c:pt>
                <c:pt idx="13">
                  <c:v>28</c:v>
                </c:pt>
                <c:pt idx="14">
                  <c:v>27.2</c:v>
                </c:pt>
                <c:pt idx="15">
                  <c:v>27.1</c:v>
                </c:pt>
                <c:pt idx="16">
                  <c:v>26.8</c:v>
                </c:pt>
                <c:pt idx="17">
                  <c:v>26.8</c:v>
                </c:pt>
                <c:pt idx="18">
                  <c:v>26.7</c:v>
                </c:pt>
                <c:pt idx="19">
                  <c:v>26.7</c:v>
                </c:pt>
                <c:pt idx="20">
                  <c:v>25.6</c:v>
                </c:pt>
                <c:pt idx="21">
                  <c:v>25.3</c:v>
                </c:pt>
                <c:pt idx="22">
                  <c:v>25.3</c:v>
                </c:pt>
                <c:pt idx="23">
                  <c:v>24.8</c:v>
                </c:pt>
                <c:pt idx="24">
                  <c:v>24.7</c:v>
                </c:pt>
                <c:pt idx="25">
                  <c:v>22.4</c:v>
                </c:pt>
                <c:pt idx="26">
                  <c:v>22</c:v>
                </c:pt>
                <c:pt idx="27">
                  <c:v>21.4</c:v>
                </c:pt>
              </c:numCache>
            </c:numRef>
          </c:val>
        </c:ser>
        <c:ser>
          <c:idx val="0"/>
          <c:order val="1"/>
          <c:tx>
            <c:v>Mulheres</c:v>
          </c:tx>
          <c:invertIfNegative val="0"/>
          <c:dPt>
            <c:idx val="17"/>
            <c:invertIfNegative val="0"/>
            <c:bubble3D val="0"/>
            <c:spPr>
              <a:solidFill>
                <a:srgbClr val="92D050"/>
              </a:solidFill>
            </c:spPr>
          </c:dPt>
          <c:dPt>
            <c:idx val="30"/>
            <c:invertIfNegative val="0"/>
            <c:bubble3D val="0"/>
            <c:spPr>
              <a:solidFill>
                <a:srgbClr val="00B050"/>
              </a:solidFill>
            </c:spPr>
          </c:dPt>
          <c:dLbls>
            <c:dLbl>
              <c:idx val="17"/>
              <c:layout/>
              <c:tx>
                <c:rich>
                  <a:bodyPr/>
                  <a:lstStyle/>
                  <a:p>
                    <a:r>
                      <a:rPr lang="en-US" dirty="0" smtClean="0"/>
                      <a:t>10,6%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Plan2!$A$5:$A$32</c:f>
              <c:strCache>
                <c:ptCount val="28"/>
                <c:pt idx="0">
                  <c:v>Natal</c:v>
                </c:pt>
                <c:pt idx="1">
                  <c:v>Recife</c:v>
                </c:pt>
                <c:pt idx="2">
                  <c:v>São Luís</c:v>
                </c:pt>
                <c:pt idx="3">
                  <c:v>Aracaju</c:v>
                </c:pt>
                <c:pt idx="4">
                  <c:v>Belém</c:v>
                </c:pt>
                <c:pt idx="5">
                  <c:v>Salvador</c:v>
                </c:pt>
                <c:pt idx="6">
                  <c:v>Manaus</c:v>
                </c:pt>
                <c:pt idx="7">
                  <c:v>Maceió</c:v>
                </c:pt>
                <c:pt idx="8">
                  <c:v>Cuiabá</c:v>
                </c:pt>
                <c:pt idx="9">
                  <c:v>Teresina</c:v>
                </c:pt>
                <c:pt idx="10">
                  <c:v>Belo Horizonte</c:v>
                </c:pt>
                <c:pt idx="11">
                  <c:v>Florianópolis</c:v>
                </c:pt>
                <c:pt idx="12">
                  <c:v>Palmas</c:v>
                </c:pt>
                <c:pt idx="13">
                  <c:v>Vitória</c:v>
                </c:pt>
                <c:pt idx="14">
                  <c:v>Macapá</c:v>
                </c:pt>
                <c:pt idx="15">
                  <c:v>Porto Velho</c:v>
                </c:pt>
                <c:pt idx="16">
                  <c:v>Goiânia</c:v>
                </c:pt>
                <c:pt idx="17">
                  <c:v>Brasil</c:v>
                </c:pt>
                <c:pt idx="18">
                  <c:v>Boa Vista</c:v>
                </c:pt>
                <c:pt idx="19">
                  <c:v>Fortaleza</c:v>
                </c:pt>
                <c:pt idx="20">
                  <c:v>Distrito Federal</c:v>
                </c:pt>
                <c:pt idx="21">
                  <c:v>João Pessoa</c:v>
                </c:pt>
                <c:pt idx="22">
                  <c:v>Rio de Janeiro</c:v>
                </c:pt>
                <c:pt idx="23">
                  <c:v>Porto Alegre</c:v>
                </c:pt>
                <c:pt idx="24">
                  <c:v>Campo Grande</c:v>
                </c:pt>
                <c:pt idx="25">
                  <c:v>Rio Branco</c:v>
                </c:pt>
                <c:pt idx="26">
                  <c:v>Curitiba</c:v>
                </c:pt>
                <c:pt idx="27">
                  <c:v>São Paulo</c:v>
                </c:pt>
              </c:strCache>
            </c:strRef>
          </c:cat>
          <c:val>
            <c:numRef>
              <c:f>Plan2!$D$5:$D$32</c:f>
              <c:numCache>
                <c:formatCode>General</c:formatCode>
                <c:ptCount val="28"/>
                <c:pt idx="0">
                  <c:v>7.4</c:v>
                </c:pt>
                <c:pt idx="1">
                  <c:v>15.9</c:v>
                </c:pt>
                <c:pt idx="2">
                  <c:v>12</c:v>
                </c:pt>
                <c:pt idx="3">
                  <c:v>14.3</c:v>
                </c:pt>
                <c:pt idx="4">
                  <c:v>10.8</c:v>
                </c:pt>
                <c:pt idx="5">
                  <c:v>17.3</c:v>
                </c:pt>
                <c:pt idx="6">
                  <c:v>5.6</c:v>
                </c:pt>
                <c:pt idx="7">
                  <c:v>9.7000000000000011</c:v>
                </c:pt>
                <c:pt idx="8">
                  <c:v>10.1</c:v>
                </c:pt>
                <c:pt idx="9">
                  <c:v>11.8</c:v>
                </c:pt>
                <c:pt idx="10">
                  <c:v>13</c:v>
                </c:pt>
                <c:pt idx="11">
                  <c:v>12.3</c:v>
                </c:pt>
                <c:pt idx="12">
                  <c:v>10.4</c:v>
                </c:pt>
                <c:pt idx="13">
                  <c:v>14.5</c:v>
                </c:pt>
                <c:pt idx="14">
                  <c:v>7.2</c:v>
                </c:pt>
                <c:pt idx="15">
                  <c:v>11.4</c:v>
                </c:pt>
                <c:pt idx="16">
                  <c:v>9</c:v>
                </c:pt>
                <c:pt idx="17">
                  <c:v>10.6</c:v>
                </c:pt>
                <c:pt idx="18">
                  <c:v>11.4</c:v>
                </c:pt>
                <c:pt idx="19">
                  <c:v>8.5</c:v>
                </c:pt>
                <c:pt idx="20">
                  <c:v>11.6</c:v>
                </c:pt>
                <c:pt idx="21">
                  <c:v>11.8</c:v>
                </c:pt>
                <c:pt idx="22">
                  <c:v>13.1</c:v>
                </c:pt>
                <c:pt idx="23">
                  <c:v>9.5</c:v>
                </c:pt>
                <c:pt idx="24">
                  <c:v>11.1</c:v>
                </c:pt>
                <c:pt idx="25">
                  <c:v>8.7000000000000011</c:v>
                </c:pt>
                <c:pt idx="26">
                  <c:v>5.7</c:v>
                </c:pt>
                <c:pt idx="27">
                  <c:v>7.9</c:v>
                </c:pt>
              </c:numCache>
            </c:numRef>
          </c:val>
        </c:ser>
        <c:dLbls>
          <c:showLegendKey val="0"/>
          <c:showVal val="0"/>
          <c:showCatName val="0"/>
          <c:showSerName val="0"/>
          <c:showPercent val="0"/>
          <c:showBubbleSize val="0"/>
        </c:dLbls>
        <c:gapWidth val="125"/>
        <c:axId val="234353016"/>
        <c:axId val="234353408"/>
      </c:barChart>
      <c:catAx>
        <c:axId val="234353016"/>
        <c:scaling>
          <c:orientation val="minMax"/>
        </c:scaling>
        <c:delete val="0"/>
        <c:axPos val="b"/>
        <c:numFmt formatCode="General" sourceLinked="0"/>
        <c:majorTickMark val="out"/>
        <c:minorTickMark val="none"/>
        <c:tickLblPos val="nextTo"/>
        <c:txPr>
          <a:bodyPr/>
          <a:lstStyle/>
          <a:p>
            <a:pPr>
              <a:defRPr sz="800"/>
            </a:pPr>
            <a:endParaRPr lang="pt-BR"/>
          </a:p>
        </c:txPr>
        <c:crossAx val="234353408"/>
        <c:crosses val="autoZero"/>
        <c:auto val="1"/>
        <c:lblAlgn val="ctr"/>
        <c:lblOffset val="100"/>
        <c:noMultiLvlLbl val="0"/>
      </c:catAx>
      <c:valAx>
        <c:axId val="234353408"/>
        <c:scaling>
          <c:orientation val="minMax"/>
        </c:scaling>
        <c:delete val="0"/>
        <c:axPos val="l"/>
        <c:majorGridlines>
          <c:spPr>
            <a:ln>
              <a:solidFill>
                <a:schemeClr val="bg1">
                  <a:lumMod val="75000"/>
                </a:schemeClr>
              </a:solidFill>
              <a:prstDash val="sysDash"/>
            </a:ln>
          </c:spPr>
        </c:majorGridlines>
        <c:numFmt formatCode="General" sourceLinked="1"/>
        <c:majorTickMark val="out"/>
        <c:minorTickMark val="none"/>
        <c:tickLblPos val="nextTo"/>
        <c:txPr>
          <a:bodyPr/>
          <a:lstStyle/>
          <a:p>
            <a:pPr>
              <a:defRPr sz="800"/>
            </a:pPr>
            <a:endParaRPr lang="pt-BR"/>
          </a:p>
        </c:txPr>
        <c:crossAx val="234353016"/>
        <c:crosses val="autoZero"/>
        <c:crossBetween val="between"/>
      </c:valAx>
      <c:spPr>
        <a:solidFill>
          <a:schemeClr val="bg1">
            <a:lumMod val="95000"/>
          </a:schemeClr>
        </a:solidFill>
      </c:spPr>
    </c:plotArea>
    <c:legend>
      <c:legendPos val="b"/>
      <c:layout>
        <c:manualLayout>
          <c:xMode val="edge"/>
          <c:yMode val="edge"/>
          <c:x val="0.73993694187235626"/>
          <c:y val="0.90619792245306074"/>
          <c:w val="0.24807983499917641"/>
          <c:h val="9.3802077546939228E-2"/>
        </c:manualLayout>
      </c:layout>
      <c:overlay val="0"/>
      <c:txPr>
        <a:bodyPr/>
        <a:lstStyle/>
        <a:p>
          <a:pPr>
            <a:defRPr sz="1200"/>
          </a:pPr>
          <a:endParaRPr lang="pt-BR"/>
        </a:p>
      </c:txPr>
    </c:legend>
    <c:plotVisOnly val="1"/>
    <c:dispBlanksAs val="gap"/>
    <c:showDLblsOverMax val="0"/>
  </c:chart>
  <c:spPr>
    <a:ln>
      <a:noFill/>
    </a:ln>
  </c:sp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02916666667163"/>
          <c:y val="2.4598262426499266E-2"/>
          <c:w val="0.72717415598688062"/>
          <c:h val="0.89549817900669348"/>
        </c:manualLayout>
      </c:layout>
      <c:barChart>
        <c:barDir val="bar"/>
        <c:grouping val="stacked"/>
        <c:varyColors val="0"/>
        <c:ser>
          <c:idx val="0"/>
          <c:order val="0"/>
          <c:invertIfNegative val="0"/>
          <c:dPt>
            <c:idx val="33"/>
            <c:invertIfNegative val="0"/>
            <c:bubble3D val="0"/>
            <c:spPr>
              <a:solidFill>
                <a:srgbClr val="00B050"/>
              </a:solidFill>
            </c:spPr>
          </c:dPt>
          <c:dLbls>
            <c:dLbl>
              <c:idx val="33"/>
              <c:layout>
                <c:manualLayout>
                  <c:x val="0.16787881562881499"/>
                  <c:y val="2.5543735224586367E-3"/>
                </c:manualLayout>
              </c:layout>
              <c:spPr/>
              <c:txPr>
                <a:bodyPr/>
                <a:lstStyle/>
                <a:p>
                  <a:pPr>
                    <a:defRPr sz="1000" b="1">
                      <a:latin typeface="+mn-lt"/>
                    </a:defRPr>
                  </a:pPr>
                  <a:endParaRPr lang="pt-B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Plan1!$A$85:$A$120</c:f>
              <c:strCache>
                <c:ptCount val="36"/>
                <c:pt idx="0">
                  <c:v>Áustria</c:v>
                </c:pt>
                <c:pt idx="1">
                  <c:v>Alemanha</c:v>
                </c:pt>
                <c:pt idx="2">
                  <c:v>Rússia</c:v>
                </c:pt>
                <c:pt idx="3">
                  <c:v>Hungria</c:v>
                </c:pt>
                <c:pt idx="4">
                  <c:v>República Checa</c:v>
                </c:pt>
                <c:pt idx="5">
                  <c:v>Israel</c:v>
                </c:pt>
                <c:pt idx="6">
                  <c:v>Grécia</c:v>
                </c:pt>
                <c:pt idx="7">
                  <c:v>República Eslovaca</c:v>
                </c:pt>
                <c:pt idx="8">
                  <c:v>Finlândia</c:v>
                </c:pt>
                <c:pt idx="9">
                  <c:v>Noruega</c:v>
                </c:pt>
                <c:pt idx="10">
                  <c:v>Estônia</c:v>
                </c:pt>
                <c:pt idx="11">
                  <c:v>Dinamarca</c:v>
                </c:pt>
                <c:pt idx="12">
                  <c:v>Eslovenia</c:v>
                </c:pt>
                <c:pt idx="13">
                  <c:v>Bélgica</c:v>
                </c:pt>
                <c:pt idx="14">
                  <c:v>Suíça</c:v>
                </c:pt>
                <c:pt idx="15">
                  <c:v>França</c:v>
                </c:pt>
                <c:pt idx="16">
                  <c:v>Suécia</c:v>
                </c:pt>
                <c:pt idx="17">
                  <c:v>Polônia</c:v>
                </c:pt>
                <c:pt idx="18">
                  <c:v>Austrália</c:v>
                </c:pt>
                <c:pt idx="19">
                  <c:v>Luxemburgo</c:v>
                </c:pt>
                <c:pt idx="20">
                  <c:v>Nova Zelândia</c:v>
                </c:pt>
                <c:pt idx="21">
                  <c:v>Turquia</c:v>
                </c:pt>
                <c:pt idx="22">
                  <c:v>Islândia</c:v>
                </c:pt>
                <c:pt idx="23">
                  <c:v>Coréia</c:v>
                </c:pt>
                <c:pt idx="24">
                  <c:v>Reino Unido</c:v>
                </c:pt>
                <c:pt idx="25">
                  <c:v>Itália</c:v>
                </c:pt>
                <c:pt idx="26">
                  <c:v>Irlanda</c:v>
                </c:pt>
                <c:pt idx="27">
                  <c:v>Estados Unidos</c:v>
                </c:pt>
                <c:pt idx="28">
                  <c:v>Holanda</c:v>
                </c:pt>
                <c:pt idx="29">
                  <c:v>Portugal</c:v>
                </c:pt>
                <c:pt idx="30">
                  <c:v>Japão</c:v>
                </c:pt>
                <c:pt idx="31">
                  <c:v>Espanha</c:v>
                </c:pt>
                <c:pt idx="32">
                  <c:v>Chile</c:v>
                </c:pt>
                <c:pt idx="33">
                  <c:v>Brasil</c:v>
                </c:pt>
                <c:pt idx="34">
                  <c:v>Canadá</c:v>
                </c:pt>
                <c:pt idx="35">
                  <c:v>México</c:v>
                </c:pt>
              </c:strCache>
            </c:strRef>
          </c:cat>
          <c:val>
            <c:numRef>
              <c:f>Plan1!$W$85:$W$120</c:f>
              <c:numCache>
                <c:formatCode>0.00</c:formatCode>
                <c:ptCount val="36"/>
                <c:pt idx="0">
                  <c:v>275.50099999999969</c:v>
                </c:pt>
                <c:pt idx="1">
                  <c:v>239.935</c:v>
                </c:pt>
                <c:pt idx="2">
                  <c:v>234.983</c:v>
                </c:pt>
                <c:pt idx="3">
                  <c:v>205.67299999999997</c:v>
                </c:pt>
                <c:pt idx="4">
                  <c:v>205.483</c:v>
                </c:pt>
                <c:pt idx="5">
                  <c:v>197.89700000000047</c:v>
                </c:pt>
                <c:pt idx="6">
                  <c:v>194.8820000000016</c:v>
                </c:pt>
                <c:pt idx="7">
                  <c:v>187.26</c:v>
                </c:pt>
                <c:pt idx="8">
                  <c:v>181.59200000000001</c:v>
                </c:pt>
                <c:pt idx="9">
                  <c:v>175.25599999999997</c:v>
                </c:pt>
                <c:pt idx="10">
                  <c:v>174.71499999999995</c:v>
                </c:pt>
                <c:pt idx="11">
                  <c:v>171.53700000000001</c:v>
                </c:pt>
                <c:pt idx="12">
                  <c:v>171.26499999999999</c:v>
                </c:pt>
                <c:pt idx="13">
                  <c:v>170.12900000000002</c:v>
                </c:pt>
                <c:pt idx="14">
                  <c:v>169.05600000000001</c:v>
                </c:pt>
                <c:pt idx="15">
                  <c:v>168.70699999999999</c:v>
                </c:pt>
                <c:pt idx="16">
                  <c:v>162.506</c:v>
                </c:pt>
                <c:pt idx="17">
                  <c:v>159.72499999999999</c:v>
                </c:pt>
                <c:pt idx="18">
                  <c:v>159.447</c:v>
                </c:pt>
                <c:pt idx="19">
                  <c:v>153.17299999999997</c:v>
                </c:pt>
                <c:pt idx="20">
                  <c:v>147.23899999999998</c:v>
                </c:pt>
                <c:pt idx="21">
                  <c:v>142.03100000000001</c:v>
                </c:pt>
                <c:pt idx="22">
                  <c:v>140.99300000000002</c:v>
                </c:pt>
                <c:pt idx="23">
                  <c:v>140.01899999999998</c:v>
                </c:pt>
                <c:pt idx="24">
                  <c:v>137.65</c:v>
                </c:pt>
                <c:pt idx="25">
                  <c:v>135.447</c:v>
                </c:pt>
                <c:pt idx="26">
                  <c:v>130.23399999999998</c:v>
                </c:pt>
                <c:pt idx="27">
                  <c:v>125.49299999999999</c:v>
                </c:pt>
                <c:pt idx="28">
                  <c:v>119.36999999999999</c:v>
                </c:pt>
                <c:pt idx="29">
                  <c:v>112.473</c:v>
                </c:pt>
                <c:pt idx="30">
                  <c:v>110.54899999999999</c:v>
                </c:pt>
                <c:pt idx="31">
                  <c:v>102.462</c:v>
                </c:pt>
                <c:pt idx="32">
                  <c:v>94.995000000000005</c:v>
                </c:pt>
                <c:pt idx="33">
                  <c:v>89.260880231482929</c:v>
                </c:pt>
                <c:pt idx="34">
                  <c:v>82.488</c:v>
                </c:pt>
                <c:pt idx="35">
                  <c:v>49.025000000000013</c:v>
                </c:pt>
              </c:numCache>
            </c:numRef>
          </c:val>
        </c:ser>
        <c:dLbls>
          <c:showLegendKey val="0"/>
          <c:showVal val="0"/>
          <c:showCatName val="0"/>
          <c:showSerName val="0"/>
          <c:showPercent val="0"/>
          <c:showBubbleSize val="0"/>
        </c:dLbls>
        <c:gapWidth val="75"/>
        <c:overlap val="100"/>
        <c:axId val="234353800"/>
        <c:axId val="234354192"/>
      </c:barChart>
      <c:catAx>
        <c:axId val="234353800"/>
        <c:scaling>
          <c:orientation val="minMax"/>
        </c:scaling>
        <c:delete val="0"/>
        <c:axPos val="l"/>
        <c:numFmt formatCode="General" sourceLinked="0"/>
        <c:majorTickMark val="out"/>
        <c:minorTickMark val="none"/>
        <c:tickLblPos val="nextTo"/>
        <c:txPr>
          <a:bodyPr/>
          <a:lstStyle/>
          <a:p>
            <a:pPr>
              <a:defRPr sz="800">
                <a:latin typeface="+mn-lt"/>
              </a:defRPr>
            </a:pPr>
            <a:endParaRPr lang="pt-BR"/>
          </a:p>
        </c:txPr>
        <c:crossAx val="234354192"/>
        <c:crosses val="autoZero"/>
        <c:auto val="1"/>
        <c:lblAlgn val="ctr"/>
        <c:lblOffset val="100"/>
        <c:noMultiLvlLbl val="0"/>
      </c:catAx>
      <c:valAx>
        <c:axId val="234354192"/>
        <c:scaling>
          <c:orientation val="minMax"/>
        </c:scaling>
        <c:delete val="0"/>
        <c:axPos val="b"/>
        <c:majorGridlines>
          <c:spPr>
            <a:ln>
              <a:solidFill>
                <a:schemeClr val="bg1">
                  <a:lumMod val="75000"/>
                </a:schemeClr>
              </a:solidFill>
              <a:prstDash val="sysDash"/>
            </a:ln>
          </c:spPr>
        </c:majorGridlines>
        <c:numFmt formatCode="0" sourceLinked="0"/>
        <c:majorTickMark val="out"/>
        <c:minorTickMark val="none"/>
        <c:tickLblPos val="nextTo"/>
        <c:crossAx val="234353800"/>
        <c:crosses val="autoZero"/>
        <c:crossBetween val="between"/>
      </c:valAx>
      <c:spPr>
        <a:solidFill>
          <a:schemeClr val="bg1">
            <a:lumMod val="95000"/>
          </a:schemeClr>
        </a:solidFill>
      </c:spPr>
    </c:plotArea>
    <c:plotVisOnly val="1"/>
    <c:dispBlanksAs val="gap"/>
    <c:showDLblsOverMax val="0"/>
  </c:chart>
  <c:spPr>
    <a:ln>
      <a:noFill/>
    </a:ln>
  </c:spPr>
  <c:txPr>
    <a:bodyPr/>
    <a:lstStyle/>
    <a:p>
      <a:pPr>
        <a:defRPr sz="900">
          <a:latin typeface="Times New Roman" pitchFamily="18" charset="0"/>
          <a:cs typeface="Times New Roman" pitchFamily="18" charset="0"/>
        </a:defRPr>
      </a:pPr>
      <a:endParaRPr lang="pt-BR"/>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02916666667063"/>
          <c:y val="2.153519004568874E-2"/>
          <c:w val="0.72717415598688062"/>
          <c:h val="0.88968892777291408"/>
        </c:manualLayout>
      </c:layout>
      <c:barChart>
        <c:barDir val="bar"/>
        <c:grouping val="stacked"/>
        <c:varyColors val="0"/>
        <c:ser>
          <c:idx val="0"/>
          <c:order val="0"/>
          <c:invertIfNegative val="0"/>
          <c:dPt>
            <c:idx val="25"/>
            <c:invertIfNegative val="0"/>
            <c:bubble3D val="0"/>
            <c:spPr>
              <a:solidFill>
                <a:srgbClr val="00B050"/>
              </a:solidFill>
            </c:spPr>
          </c:dPt>
          <c:dPt>
            <c:idx val="30"/>
            <c:invertIfNegative val="0"/>
            <c:bubble3D val="0"/>
            <c:spPr>
              <a:solidFill>
                <a:srgbClr val="00B050"/>
              </a:solidFill>
            </c:spPr>
          </c:dPt>
          <c:dLbls>
            <c:dLbl>
              <c:idx val="25"/>
              <c:layout>
                <c:manualLayout>
                  <c:x val="0.1395604395604407"/>
                  <c:y val="-7.50591016548466E-3"/>
                </c:manualLayout>
              </c:layout>
              <c:tx>
                <c:rich>
                  <a:bodyPr/>
                  <a:lstStyle/>
                  <a:p>
                    <a:pPr>
                      <a:defRPr b="1"/>
                    </a:pPr>
                    <a:r>
                      <a:rPr lang="en-US" b="1" dirty="0" smtClean="0"/>
                      <a:t>3,99</a:t>
                    </a:r>
                    <a:endParaRPr lang="en-US" b="1" dirty="0"/>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Plan1!$A$2:$A$30</c:f>
              <c:strCache>
                <c:ptCount val="29"/>
                <c:pt idx="0">
                  <c:v>Japão</c:v>
                </c:pt>
                <c:pt idx="1">
                  <c:v>Coréia</c:v>
                </c:pt>
                <c:pt idx="2">
                  <c:v>Hungria</c:v>
                </c:pt>
                <c:pt idx="3">
                  <c:v>República Eslovaca</c:v>
                </c:pt>
                <c:pt idx="4">
                  <c:v>República Checa</c:v>
                </c:pt>
                <c:pt idx="5">
                  <c:v>Alemanha</c:v>
                </c:pt>
                <c:pt idx="6">
                  <c:v>Rússia</c:v>
                </c:pt>
                <c:pt idx="7">
                  <c:v>Espanha</c:v>
                </c:pt>
                <c:pt idx="8">
                  <c:v>Bélgica</c:v>
                </c:pt>
                <c:pt idx="9">
                  <c:v>Canadá</c:v>
                </c:pt>
                <c:pt idx="10">
                  <c:v>Turquia</c:v>
                </c:pt>
                <c:pt idx="11">
                  <c:v>Áustria</c:v>
                </c:pt>
                <c:pt idx="12">
                  <c:v>França</c:v>
                </c:pt>
                <c:pt idx="13">
                  <c:v>Polônia</c:v>
                </c:pt>
                <c:pt idx="14">
                  <c:v>Austrália</c:v>
                </c:pt>
                <c:pt idx="15">
                  <c:v>Holanda</c:v>
                </c:pt>
                <c:pt idx="16">
                  <c:v>Luxemburgo</c:v>
                </c:pt>
                <c:pt idx="17">
                  <c:v>Eslovenia</c:v>
                </c:pt>
                <c:pt idx="18">
                  <c:v>Islândia</c:v>
                </c:pt>
                <c:pt idx="19">
                  <c:v>Estônia</c:v>
                </c:pt>
                <c:pt idx="20">
                  <c:v>Reino Unido</c:v>
                </c:pt>
                <c:pt idx="21">
                  <c:v>Dinamarca</c:v>
                </c:pt>
                <c:pt idx="22">
                  <c:v>Finlândia</c:v>
                </c:pt>
                <c:pt idx="23">
                  <c:v>Portugal</c:v>
                </c:pt>
                <c:pt idx="24">
                  <c:v>Estados Unidos</c:v>
                </c:pt>
                <c:pt idx="25">
                  <c:v>Brasil</c:v>
                </c:pt>
                <c:pt idx="26">
                  <c:v>Chile</c:v>
                </c:pt>
                <c:pt idx="27">
                  <c:v>Suécia</c:v>
                </c:pt>
                <c:pt idx="28">
                  <c:v>México</c:v>
                </c:pt>
              </c:strCache>
            </c:strRef>
          </c:cat>
          <c:val>
            <c:numRef>
              <c:f>Plan1!$V$2:$V$30</c:f>
              <c:numCache>
                <c:formatCode>General</c:formatCode>
                <c:ptCount val="29"/>
                <c:pt idx="0">
                  <c:v>13.1</c:v>
                </c:pt>
                <c:pt idx="1">
                  <c:v>12.9</c:v>
                </c:pt>
                <c:pt idx="2">
                  <c:v>11.6</c:v>
                </c:pt>
                <c:pt idx="3">
                  <c:v>11.6</c:v>
                </c:pt>
                <c:pt idx="4">
                  <c:v>11</c:v>
                </c:pt>
                <c:pt idx="5">
                  <c:v>9.9</c:v>
                </c:pt>
                <c:pt idx="6">
                  <c:v>9.4</c:v>
                </c:pt>
                <c:pt idx="7">
                  <c:v>7.5</c:v>
                </c:pt>
                <c:pt idx="8">
                  <c:v>7.4</c:v>
                </c:pt>
                <c:pt idx="9">
                  <c:v>7.4</c:v>
                </c:pt>
                <c:pt idx="10">
                  <c:v>7.3</c:v>
                </c:pt>
                <c:pt idx="11">
                  <c:v>6.9</c:v>
                </c:pt>
                <c:pt idx="12">
                  <c:v>6.7</c:v>
                </c:pt>
                <c:pt idx="13">
                  <c:v>6.6</c:v>
                </c:pt>
                <c:pt idx="14">
                  <c:v>6.6</c:v>
                </c:pt>
                <c:pt idx="15">
                  <c:v>6.6</c:v>
                </c:pt>
                <c:pt idx="16">
                  <c:v>6.4</c:v>
                </c:pt>
                <c:pt idx="17">
                  <c:v>6.4</c:v>
                </c:pt>
                <c:pt idx="18">
                  <c:v>6.1</c:v>
                </c:pt>
                <c:pt idx="19">
                  <c:v>6</c:v>
                </c:pt>
                <c:pt idx="20">
                  <c:v>5</c:v>
                </c:pt>
                <c:pt idx="21">
                  <c:v>4.5999999999999996</c:v>
                </c:pt>
                <c:pt idx="22">
                  <c:v>4.3</c:v>
                </c:pt>
                <c:pt idx="23">
                  <c:v>4.0999999999999996</c:v>
                </c:pt>
                <c:pt idx="24">
                  <c:v>4.0999999999999996</c:v>
                </c:pt>
                <c:pt idx="25">
                  <c:v>3.9969105882857066</c:v>
                </c:pt>
                <c:pt idx="26">
                  <c:v>3.3</c:v>
                </c:pt>
                <c:pt idx="27">
                  <c:v>3</c:v>
                </c:pt>
                <c:pt idx="28">
                  <c:v>2.9</c:v>
                </c:pt>
              </c:numCache>
            </c:numRef>
          </c:val>
        </c:ser>
        <c:dLbls>
          <c:showLegendKey val="0"/>
          <c:showVal val="0"/>
          <c:showCatName val="0"/>
          <c:showSerName val="0"/>
          <c:showPercent val="0"/>
          <c:showBubbleSize val="0"/>
        </c:dLbls>
        <c:gapWidth val="75"/>
        <c:overlap val="100"/>
        <c:axId val="234355368"/>
        <c:axId val="234355760"/>
      </c:barChart>
      <c:catAx>
        <c:axId val="234355368"/>
        <c:scaling>
          <c:orientation val="minMax"/>
        </c:scaling>
        <c:delete val="0"/>
        <c:axPos val="l"/>
        <c:numFmt formatCode="General" sourceLinked="0"/>
        <c:majorTickMark val="out"/>
        <c:minorTickMark val="none"/>
        <c:tickLblPos val="nextTo"/>
        <c:txPr>
          <a:bodyPr/>
          <a:lstStyle/>
          <a:p>
            <a:pPr>
              <a:defRPr sz="800"/>
            </a:pPr>
            <a:endParaRPr lang="pt-BR"/>
          </a:p>
        </c:txPr>
        <c:crossAx val="234355760"/>
        <c:crosses val="autoZero"/>
        <c:auto val="1"/>
        <c:lblAlgn val="ctr"/>
        <c:lblOffset val="100"/>
        <c:noMultiLvlLbl val="0"/>
      </c:catAx>
      <c:valAx>
        <c:axId val="234355760"/>
        <c:scaling>
          <c:orientation val="minMax"/>
        </c:scaling>
        <c:delete val="0"/>
        <c:axPos val="b"/>
        <c:majorGridlines>
          <c:spPr>
            <a:ln>
              <a:solidFill>
                <a:schemeClr val="bg1">
                  <a:lumMod val="75000"/>
                </a:schemeClr>
              </a:solidFill>
              <a:prstDash val="sysDash"/>
            </a:ln>
          </c:spPr>
        </c:majorGridlines>
        <c:numFmt formatCode="General" sourceLinked="1"/>
        <c:majorTickMark val="out"/>
        <c:minorTickMark val="none"/>
        <c:tickLblPos val="nextTo"/>
        <c:txPr>
          <a:bodyPr/>
          <a:lstStyle/>
          <a:p>
            <a:pPr>
              <a:defRPr sz="800"/>
            </a:pPr>
            <a:endParaRPr lang="pt-BR"/>
          </a:p>
        </c:txPr>
        <c:crossAx val="234355368"/>
        <c:crosses val="autoZero"/>
        <c:crossBetween val="between"/>
      </c:valAx>
      <c:spPr>
        <a:solidFill>
          <a:schemeClr val="accent2">
            <a:lumMod val="20000"/>
            <a:lumOff val="80000"/>
          </a:schemeClr>
        </a:solidFill>
      </c:spPr>
    </c:plotArea>
    <c:plotVisOnly val="1"/>
    <c:dispBlanksAs val="gap"/>
    <c:showDLblsOverMax val="0"/>
  </c:chart>
  <c:spPr>
    <a:ln>
      <a:noFill/>
    </a:ln>
  </c:sp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view3D>
      <c:rotX val="30"/>
      <c:rotY val="20"/>
      <c:rAngAx val="0"/>
    </c:view3D>
    <c:floor>
      <c:thickness val="0"/>
    </c:floor>
    <c:sideWall>
      <c:thickness val="0"/>
    </c:sideWall>
    <c:backWall>
      <c:thickness val="0"/>
    </c:backWall>
    <c:plotArea>
      <c:layout>
        <c:manualLayout>
          <c:layoutTarget val="inner"/>
          <c:xMode val="edge"/>
          <c:yMode val="edge"/>
          <c:x val="0.34320438754668287"/>
          <c:y val="0.12880694415596344"/>
          <c:w val="0.38627011528633581"/>
          <c:h val="0.7550157470426001"/>
        </c:manualLayout>
      </c:layout>
      <c:bar3D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Plan3!$C$22:$C$23</c:f>
              <c:numCache>
                <c:formatCode>General</c:formatCode>
                <c:ptCount val="2"/>
                <c:pt idx="0">
                  <c:v>137</c:v>
                </c:pt>
                <c:pt idx="1">
                  <c:v>75.8</c:v>
                </c:pt>
              </c:numCache>
            </c:numRef>
          </c:val>
        </c:ser>
        <c:dLbls>
          <c:showLegendKey val="0"/>
          <c:showVal val="0"/>
          <c:showCatName val="0"/>
          <c:showSerName val="0"/>
          <c:showPercent val="0"/>
          <c:showBubbleSize val="0"/>
        </c:dLbls>
        <c:gapWidth val="100"/>
        <c:shape val="box"/>
        <c:axId val="234356152"/>
        <c:axId val="235122688"/>
        <c:axId val="0"/>
      </c:bar3DChart>
      <c:catAx>
        <c:axId val="234356152"/>
        <c:scaling>
          <c:orientation val="minMax"/>
        </c:scaling>
        <c:delete val="1"/>
        <c:axPos val="b"/>
        <c:majorTickMark val="out"/>
        <c:minorTickMark val="none"/>
        <c:tickLblPos val="none"/>
        <c:crossAx val="235122688"/>
        <c:crosses val="autoZero"/>
        <c:auto val="1"/>
        <c:lblAlgn val="ctr"/>
        <c:lblOffset val="100"/>
        <c:noMultiLvlLbl val="0"/>
      </c:catAx>
      <c:valAx>
        <c:axId val="235122688"/>
        <c:scaling>
          <c:orientation val="minMax"/>
        </c:scaling>
        <c:delete val="1"/>
        <c:axPos val="l"/>
        <c:numFmt formatCode="General" sourceLinked="1"/>
        <c:majorTickMark val="out"/>
        <c:minorTickMark val="none"/>
        <c:tickLblPos val="none"/>
        <c:crossAx val="234356152"/>
        <c:crosses val="autoZero"/>
        <c:crossBetween val="between"/>
      </c:valAx>
    </c:plotArea>
    <c:plotVisOnly val="1"/>
    <c:dispBlanksAs val="gap"/>
    <c:showDLblsOverMax val="0"/>
  </c:chart>
  <c:txPr>
    <a:bodyPr/>
    <a:lstStyle/>
    <a:p>
      <a:pPr>
        <a:defRPr sz="1000"/>
      </a:pPr>
      <a:endParaRPr lang="pt-B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0"/>
    <c:view3D>
      <c:rotX val="30"/>
      <c:rotY val="20"/>
      <c:rAngAx val="0"/>
    </c:view3D>
    <c:floor>
      <c:thickness val="0"/>
    </c:floor>
    <c:sideWall>
      <c:thickness val="0"/>
    </c:sideWall>
    <c:backWall>
      <c:thickness val="0"/>
    </c:backWall>
    <c:plotArea>
      <c:layout>
        <c:manualLayout>
          <c:layoutTarget val="inner"/>
          <c:xMode val="edge"/>
          <c:yMode val="edge"/>
          <c:x val="0.39508593248093232"/>
          <c:y val="0.15601898934306499"/>
          <c:w val="0.46359220956125646"/>
          <c:h val="0.69265434182526575"/>
        </c:manualLayout>
      </c:layout>
      <c:bar3D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Plan3!$B$22:$B$23</c:f>
              <c:numCache>
                <c:formatCode>General</c:formatCode>
                <c:ptCount val="2"/>
                <c:pt idx="0">
                  <c:v>5.4</c:v>
                </c:pt>
                <c:pt idx="1">
                  <c:v>3.6</c:v>
                </c:pt>
              </c:numCache>
            </c:numRef>
          </c:val>
        </c:ser>
        <c:dLbls>
          <c:showLegendKey val="0"/>
          <c:showVal val="0"/>
          <c:showCatName val="0"/>
          <c:showSerName val="0"/>
          <c:showPercent val="0"/>
          <c:showBubbleSize val="0"/>
        </c:dLbls>
        <c:gapWidth val="100"/>
        <c:shape val="box"/>
        <c:axId val="235123472"/>
        <c:axId val="235123864"/>
        <c:axId val="0"/>
      </c:bar3DChart>
      <c:catAx>
        <c:axId val="235123472"/>
        <c:scaling>
          <c:orientation val="minMax"/>
        </c:scaling>
        <c:delete val="1"/>
        <c:axPos val="b"/>
        <c:majorTickMark val="out"/>
        <c:minorTickMark val="none"/>
        <c:tickLblPos val="none"/>
        <c:crossAx val="235123864"/>
        <c:crosses val="autoZero"/>
        <c:auto val="1"/>
        <c:lblAlgn val="ctr"/>
        <c:lblOffset val="100"/>
        <c:noMultiLvlLbl val="0"/>
      </c:catAx>
      <c:valAx>
        <c:axId val="235123864"/>
        <c:scaling>
          <c:orientation val="minMax"/>
        </c:scaling>
        <c:delete val="1"/>
        <c:axPos val="l"/>
        <c:numFmt formatCode="General" sourceLinked="1"/>
        <c:majorTickMark val="out"/>
        <c:minorTickMark val="none"/>
        <c:tickLblPos val="none"/>
        <c:crossAx val="235123472"/>
        <c:crosses val="autoZero"/>
        <c:crossBetween val="between"/>
      </c:valAx>
    </c:plotArea>
    <c:plotVisOnly val="1"/>
    <c:dispBlanksAs val="gap"/>
    <c:showDLblsOverMax val="0"/>
  </c:chart>
  <c:txPr>
    <a:bodyPr/>
    <a:lstStyle/>
    <a:p>
      <a:pPr>
        <a:defRPr sz="1000"/>
      </a:pPr>
      <a:endParaRPr lang="pt-B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02916666667113"/>
          <c:y val="2.0123088062268077E-2"/>
          <c:w val="0.72717415598688062"/>
          <c:h val="0.9036795687895337"/>
        </c:manualLayout>
      </c:layout>
      <c:barChart>
        <c:barDir val="bar"/>
        <c:grouping val="stacked"/>
        <c:varyColors val="0"/>
        <c:ser>
          <c:idx val="0"/>
          <c:order val="0"/>
          <c:invertIfNegative val="0"/>
          <c:dPt>
            <c:idx val="32"/>
            <c:invertIfNegative val="0"/>
            <c:bubble3D val="0"/>
            <c:spPr>
              <a:solidFill>
                <a:srgbClr val="00B050"/>
              </a:solidFill>
            </c:spPr>
          </c:dPt>
          <c:dLbls>
            <c:dLbl>
              <c:idx val="32"/>
              <c:layout>
                <c:manualLayout>
                  <c:x val="0.16290361676985385"/>
                  <c:y val="2.4158274651370592E-3"/>
                </c:manualLayout>
              </c:layout>
              <c:spPr/>
              <c:txPr>
                <a:bodyPr anchor="t" anchorCtr="0"/>
                <a:lstStyle/>
                <a:p>
                  <a:pPr>
                    <a:defRPr sz="1200" b="1"/>
                  </a:pPr>
                  <a:endParaRPr lang="pt-BR"/>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OCDE!$A$4:$A$40</c:f>
              <c:strCache>
                <c:ptCount val="37"/>
                <c:pt idx="0">
                  <c:v>Grécia</c:v>
                </c:pt>
                <c:pt idx="1">
                  <c:v>Rússia</c:v>
                </c:pt>
                <c:pt idx="2">
                  <c:v>Áustria</c:v>
                </c:pt>
                <c:pt idx="3">
                  <c:v>Noruega</c:v>
                </c:pt>
                <c:pt idx="4">
                  <c:v>Portugal</c:v>
                </c:pt>
                <c:pt idx="5">
                  <c:v>Suécia</c:v>
                </c:pt>
                <c:pt idx="6">
                  <c:v>Suíça</c:v>
                </c:pt>
                <c:pt idx="7">
                  <c:v>Espanha</c:v>
                </c:pt>
                <c:pt idx="8">
                  <c:v>Alemanha</c:v>
                </c:pt>
                <c:pt idx="9">
                  <c:v>Itália</c:v>
                </c:pt>
                <c:pt idx="10">
                  <c:v>Islândia</c:v>
                </c:pt>
                <c:pt idx="11">
                  <c:v>República Checa</c:v>
                </c:pt>
                <c:pt idx="12">
                  <c:v>Dinamarca</c:v>
                </c:pt>
                <c:pt idx="13">
                  <c:v>Israel</c:v>
                </c:pt>
                <c:pt idx="14">
                  <c:v>Estônia</c:v>
                </c:pt>
                <c:pt idx="15">
                  <c:v>Austrália</c:v>
                </c:pt>
                <c:pt idx="16">
                  <c:v>França</c:v>
                </c:pt>
                <c:pt idx="17">
                  <c:v>República Eslovaca</c:v>
                </c:pt>
                <c:pt idx="18">
                  <c:v>Bélgica</c:v>
                </c:pt>
                <c:pt idx="19">
                  <c:v>Holanda</c:v>
                </c:pt>
                <c:pt idx="20">
                  <c:v>Hungria</c:v>
                </c:pt>
                <c:pt idx="21">
                  <c:v>Luxemburgo</c:v>
                </c:pt>
                <c:pt idx="22">
                  <c:v>Reino Unido</c:v>
                </c:pt>
                <c:pt idx="23">
                  <c:v>Finlândia</c:v>
                </c:pt>
                <c:pt idx="24">
                  <c:v>Irlanda</c:v>
                </c:pt>
                <c:pt idx="25">
                  <c:v>Nova Zelândia</c:v>
                </c:pt>
                <c:pt idx="26">
                  <c:v>Eslovenia</c:v>
                </c:pt>
                <c:pt idx="27">
                  <c:v>Estados Unidos</c:v>
                </c:pt>
                <c:pt idx="28">
                  <c:v>Japão</c:v>
                </c:pt>
                <c:pt idx="29">
                  <c:v>Polônia</c:v>
                </c:pt>
                <c:pt idx="30">
                  <c:v>México</c:v>
                </c:pt>
                <c:pt idx="31">
                  <c:v>Coréia</c:v>
                </c:pt>
                <c:pt idx="32">
                  <c:v>Brasil</c:v>
                </c:pt>
                <c:pt idx="33">
                  <c:v>China</c:v>
                </c:pt>
                <c:pt idx="34">
                  <c:v>África do Sul</c:v>
                </c:pt>
                <c:pt idx="35">
                  <c:v>Índia</c:v>
                </c:pt>
                <c:pt idx="36">
                  <c:v>Indonésia</c:v>
                </c:pt>
              </c:strCache>
            </c:strRef>
          </c:cat>
          <c:val>
            <c:numRef>
              <c:f>OCDE!$AF$4:$AF$40</c:f>
              <c:numCache>
                <c:formatCode>General</c:formatCode>
                <c:ptCount val="37"/>
                <c:pt idx="0">
                  <c:v>6.2</c:v>
                </c:pt>
                <c:pt idx="1">
                  <c:v>5.01</c:v>
                </c:pt>
                <c:pt idx="2">
                  <c:v>4.78</c:v>
                </c:pt>
                <c:pt idx="3">
                  <c:v>4.07</c:v>
                </c:pt>
                <c:pt idx="4">
                  <c:v>3.9</c:v>
                </c:pt>
                <c:pt idx="5">
                  <c:v>3.86</c:v>
                </c:pt>
                <c:pt idx="6">
                  <c:v>3.8099999999999987</c:v>
                </c:pt>
                <c:pt idx="7">
                  <c:v>3.7800000000000002</c:v>
                </c:pt>
                <c:pt idx="8">
                  <c:v>3.73</c:v>
                </c:pt>
                <c:pt idx="9">
                  <c:v>3.68</c:v>
                </c:pt>
                <c:pt idx="10">
                  <c:v>3.6</c:v>
                </c:pt>
                <c:pt idx="11">
                  <c:v>3.59</c:v>
                </c:pt>
                <c:pt idx="12">
                  <c:v>3.48</c:v>
                </c:pt>
                <c:pt idx="13">
                  <c:v>3.32</c:v>
                </c:pt>
                <c:pt idx="14">
                  <c:v>3.22</c:v>
                </c:pt>
                <c:pt idx="15">
                  <c:v>3.1</c:v>
                </c:pt>
                <c:pt idx="16">
                  <c:v>3.07</c:v>
                </c:pt>
                <c:pt idx="17">
                  <c:v>3</c:v>
                </c:pt>
                <c:pt idx="18">
                  <c:v>2.9099999999999997</c:v>
                </c:pt>
                <c:pt idx="19">
                  <c:v>2.9</c:v>
                </c:pt>
                <c:pt idx="20">
                  <c:v>2.8699999999999997</c:v>
                </c:pt>
                <c:pt idx="21">
                  <c:v>2.77</c:v>
                </c:pt>
                <c:pt idx="22">
                  <c:v>2.7600000000000002</c:v>
                </c:pt>
                <c:pt idx="23">
                  <c:v>2.72</c:v>
                </c:pt>
                <c:pt idx="24">
                  <c:v>2.67</c:v>
                </c:pt>
                <c:pt idx="25">
                  <c:v>2.61</c:v>
                </c:pt>
                <c:pt idx="26">
                  <c:v>2.4299999999999997</c:v>
                </c:pt>
                <c:pt idx="27">
                  <c:v>2.4299999999999997</c:v>
                </c:pt>
                <c:pt idx="28">
                  <c:v>2.21</c:v>
                </c:pt>
                <c:pt idx="29">
                  <c:v>2.16</c:v>
                </c:pt>
                <c:pt idx="30">
                  <c:v>2.08</c:v>
                </c:pt>
                <c:pt idx="31">
                  <c:v>1.9900000000000069</c:v>
                </c:pt>
                <c:pt idx="32">
                  <c:v>1.84</c:v>
                </c:pt>
                <c:pt idx="33">
                  <c:v>1.47</c:v>
                </c:pt>
                <c:pt idx="34">
                  <c:v>0.7400000000000031</c:v>
                </c:pt>
                <c:pt idx="35">
                  <c:v>0.69000000000000061</c:v>
                </c:pt>
                <c:pt idx="36">
                  <c:v>0.18000000000000024</c:v>
                </c:pt>
              </c:numCache>
            </c:numRef>
          </c:val>
        </c:ser>
        <c:dLbls>
          <c:showLegendKey val="0"/>
          <c:showVal val="0"/>
          <c:showCatName val="0"/>
          <c:showSerName val="0"/>
          <c:showPercent val="0"/>
          <c:showBubbleSize val="0"/>
        </c:dLbls>
        <c:gapWidth val="75"/>
        <c:overlap val="100"/>
        <c:axId val="235124648"/>
        <c:axId val="235125040"/>
      </c:barChart>
      <c:catAx>
        <c:axId val="235124648"/>
        <c:scaling>
          <c:orientation val="minMax"/>
        </c:scaling>
        <c:delete val="0"/>
        <c:axPos val="l"/>
        <c:numFmt formatCode="General" sourceLinked="0"/>
        <c:majorTickMark val="out"/>
        <c:minorTickMark val="none"/>
        <c:tickLblPos val="nextTo"/>
        <c:txPr>
          <a:bodyPr/>
          <a:lstStyle/>
          <a:p>
            <a:pPr>
              <a:defRPr sz="800"/>
            </a:pPr>
            <a:endParaRPr lang="pt-BR"/>
          </a:p>
        </c:txPr>
        <c:crossAx val="235125040"/>
        <c:crosses val="autoZero"/>
        <c:auto val="1"/>
        <c:lblAlgn val="ctr"/>
        <c:lblOffset val="100"/>
        <c:noMultiLvlLbl val="0"/>
      </c:catAx>
      <c:valAx>
        <c:axId val="235125040"/>
        <c:scaling>
          <c:orientation val="minMax"/>
        </c:scaling>
        <c:delete val="0"/>
        <c:axPos val="b"/>
        <c:majorGridlines>
          <c:spPr>
            <a:ln>
              <a:solidFill>
                <a:schemeClr val="bg1">
                  <a:lumMod val="75000"/>
                </a:schemeClr>
              </a:solidFill>
              <a:prstDash val="sysDash"/>
            </a:ln>
          </c:spPr>
        </c:majorGridlines>
        <c:numFmt formatCode="0" sourceLinked="0"/>
        <c:majorTickMark val="out"/>
        <c:minorTickMark val="none"/>
        <c:tickLblPos val="nextTo"/>
        <c:txPr>
          <a:bodyPr/>
          <a:lstStyle/>
          <a:p>
            <a:pPr>
              <a:defRPr sz="800"/>
            </a:pPr>
            <a:endParaRPr lang="pt-BR"/>
          </a:p>
        </c:txPr>
        <c:crossAx val="235124648"/>
        <c:crosses val="autoZero"/>
        <c:crossBetween val="between"/>
      </c:valAx>
      <c:spPr>
        <a:solidFill>
          <a:schemeClr val="accent2">
            <a:lumMod val="20000"/>
            <a:lumOff val="80000"/>
          </a:schemeClr>
        </a:solidFill>
      </c:spPr>
    </c:plotArea>
    <c:plotVisOnly val="1"/>
    <c:dispBlanksAs val="gap"/>
    <c:showDLblsOverMax val="0"/>
  </c:chart>
  <c:spPr>
    <a:ln>
      <a:noFill/>
    </a:ln>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83146477551484"/>
          <c:y val="2.2075715111882433E-2"/>
          <c:w val="0.72717415598688062"/>
          <c:h val="0.89252902709195236"/>
        </c:manualLayout>
      </c:layout>
      <c:barChart>
        <c:barDir val="bar"/>
        <c:grouping val="stacked"/>
        <c:varyColors val="0"/>
        <c:ser>
          <c:idx val="0"/>
          <c:order val="0"/>
          <c:invertIfNegative val="0"/>
          <c:dPt>
            <c:idx val="6"/>
            <c:invertIfNegative val="0"/>
            <c:bubble3D val="0"/>
            <c:spPr>
              <a:solidFill>
                <a:srgbClr val="00B050"/>
              </a:solidFill>
            </c:spPr>
          </c:dPt>
          <c:dPt>
            <c:idx val="32"/>
            <c:invertIfNegative val="0"/>
            <c:bubble3D val="0"/>
            <c:spPr>
              <a:solidFill>
                <a:srgbClr val="00B050"/>
              </a:solidFill>
            </c:spPr>
          </c:dPt>
          <c:dLbls>
            <c:dLbl>
              <c:idx val="6"/>
              <c:layout>
                <c:manualLayout>
                  <c:x val="0.16461133948079898"/>
                  <c:y val="0"/>
                </c:manualLayout>
              </c:layout>
              <c:spPr/>
              <c:txPr>
                <a:bodyPr/>
                <a:lstStyle/>
                <a:p>
                  <a:pPr>
                    <a:defRPr sz="1200" b="1"/>
                  </a:pPr>
                  <a:endParaRPr lang="pt-B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Estados!$A$2:$A$29</c:f>
              <c:strCache>
                <c:ptCount val="28"/>
                <c:pt idx="0">
                  <c:v>Distrito Federal</c:v>
                </c:pt>
                <c:pt idx="1">
                  <c:v>Rio de Janeiro</c:v>
                </c:pt>
                <c:pt idx="2">
                  <c:v>São Paulo</c:v>
                </c:pt>
                <c:pt idx="3">
                  <c:v>Rio Grande do Sul</c:v>
                </c:pt>
                <c:pt idx="4">
                  <c:v>Espírito Santo</c:v>
                </c:pt>
                <c:pt idx="5">
                  <c:v>Minas Gerais</c:v>
                </c:pt>
                <c:pt idx="6">
                  <c:v>Brasil</c:v>
                </c:pt>
                <c:pt idx="7">
                  <c:v>Santa Catarina</c:v>
                </c:pt>
                <c:pt idx="8">
                  <c:v>Paraná</c:v>
                </c:pt>
                <c:pt idx="9">
                  <c:v>Goiás</c:v>
                </c:pt>
                <c:pt idx="10">
                  <c:v>Mato Grosso do Sul</c:v>
                </c:pt>
                <c:pt idx="11">
                  <c:v>Pernambuco</c:v>
                </c:pt>
                <c:pt idx="12">
                  <c:v>Rio Grande do Norte</c:v>
                </c:pt>
                <c:pt idx="13">
                  <c:v>Sergipe</c:v>
                </c:pt>
                <c:pt idx="14">
                  <c:v>Paraíba</c:v>
                </c:pt>
                <c:pt idx="15">
                  <c:v>Roraima</c:v>
                </c:pt>
                <c:pt idx="16">
                  <c:v>Tocantins</c:v>
                </c:pt>
                <c:pt idx="17">
                  <c:v>Mato Grosso</c:v>
                </c:pt>
                <c:pt idx="18">
                  <c:v>Bahia</c:v>
                </c:pt>
                <c:pt idx="19">
                  <c:v>Alagoas</c:v>
                </c:pt>
                <c:pt idx="20">
                  <c:v>Rondônia</c:v>
                </c:pt>
                <c:pt idx="21">
                  <c:v>Ceará</c:v>
                </c:pt>
                <c:pt idx="22">
                  <c:v>Amazonas</c:v>
                </c:pt>
                <c:pt idx="23">
                  <c:v>Acre</c:v>
                </c:pt>
                <c:pt idx="24">
                  <c:v>Piauí</c:v>
                </c:pt>
                <c:pt idx="25">
                  <c:v>Amapá</c:v>
                </c:pt>
                <c:pt idx="26">
                  <c:v>Pará</c:v>
                </c:pt>
                <c:pt idx="27">
                  <c:v>Maranhão</c:v>
                </c:pt>
              </c:strCache>
            </c:strRef>
          </c:cat>
          <c:val>
            <c:numRef>
              <c:f>Estados!$D$2:$D$29</c:f>
              <c:numCache>
                <c:formatCode>General</c:formatCode>
                <c:ptCount val="28"/>
                <c:pt idx="0">
                  <c:v>4.09</c:v>
                </c:pt>
                <c:pt idx="1">
                  <c:v>3.62</c:v>
                </c:pt>
                <c:pt idx="2">
                  <c:v>2.64</c:v>
                </c:pt>
                <c:pt idx="3">
                  <c:v>2.3699999999999997</c:v>
                </c:pt>
                <c:pt idx="4">
                  <c:v>2.17</c:v>
                </c:pt>
                <c:pt idx="5">
                  <c:v>2.04</c:v>
                </c:pt>
                <c:pt idx="6">
                  <c:v>2</c:v>
                </c:pt>
                <c:pt idx="7">
                  <c:v>1.9800000000000069</c:v>
                </c:pt>
                <c:pt idx="8">
                  <c:v>1.87</c:v>
                </c:pt>
                <c:pt idx="9">
                  <c:v>1.73</c:v>
                </c:pt>
                <c:pt idx="10">
                  <c:v>1.6900000000000062</c:v>
                </c:pt>
                <c:pt idx="11">
                  <c:v>1.57</c:v>
                </c:pt>
                <c:pt idx="12">
                  <c:v>1.43</c:v>
                </c:pt>
                <c:pt idx="13">
                  <c:v>1.42</c:v>
                </c:pt>
                <c:pt idx="14">
                  <c:v>1.3800000000000001</c:v>
                </c:pt>
                <c:pt idx="15">
                  <c:v>1.3800000000000001</c:v>
                </c:pt>
                <c:pt idx="16">
                  <c:v>1.36</c:v>
                </c:pt>
                <c:pt idx="17">
                  <c:v>1.26</c:v>
                </c:pt>
                <c:pt idx="18">
                  <c:v>1.25</c:v>
                </c:pt>
                <c:pt idx="19">
                  <c:v>1.24</c:v>
                </c:pt>
                <c:pt idx="20">
                  <c:v>1.1900000000000062</c:v>
                </c:pt>
                <c:pt idx="21">
                  <c:v>1.159999999999993</c:v>
                </c:pt>
                <c:pt idx="22">
                  <c:v>1.1200000000000001</c:v>
                </c:pt>
                <c:pt idx="23">
                  <c:v>1.08</c:v>
                </c:pt>
                <c:pt idx="24">
                  <c:v>1.05</c:v>
                </c:pt>
                <c:pt idx="25">
                  <c:v>0.95000000000000062</c:v>
                </c:pt>
                <c:pt idx="26">
                  <c:v>0.84000000000000064</c:v>
                </c:pt>
                <c:pt idx="27">
                  <c:v>0.71000000000000063</c:v>
                </c:pt>
              </c:numCache>
            </c:numRef>
          </c:val>
        </c:ser>
        <c:dLbls>
          <c:showLegendKey val="0"/>
          <c:showVal val="0"/>
          <c:showCatName val="0"/>
          <c:showSerName val="0"/>
          <c:showPercent val="0"/>
          <c:showBubbleSize val="0"/>
        </c:dLbls>
        <c:gapWidth val="75"/>
        <c:overlap val="100"/>
        <c:axId val="235125824"/>
        <c:axId val="235126216"/>
      </c:barChart>
      <c:catAx>
        <c:axId val="235125824"/>
        <c:scaling>
          <c:orientation val="minMax"/>
        </c:scaling>
        <c:delete val="0"/>
        <c:axPos val="l"/>
        <c:numFmt formatCode="General" sourceLinked="0"/>
        <c:majorTickMark val="out"/>
        <c:minorTickMark val="none"/>
        <c:tickLblPos val="nextTo"/>
        <c:txPr>
          <a:bodyPr/>
          <a:lstStyle/>
          <a:p>
            <a:pPr>
              <a:defRPr sz="800"/>
            </a:pPr>
            <a:endParaRPr lang="pt-BR"/>
          </a:p>
        </c:txPr>
        <c:crossAx val="235126216"/>
        <c:crosses val="autoZero"/>
        <c:auto val="1"/>
        <c:lblAlgn val="ctr"/>
        <c:lblOffset val="100"/>
        <c:noMultiLvlLbl val="0"/>
      </c:catAx>
      <c:valAx>
        <c:axId val="235126216"/>
        <c:scaling>
          <c:orientation val="minMax"/>
        </c:scaling>
        <c:delete val="0"/>
        <c:axPos val="b"/>
        <c:majorGridlines>
          <c:spPr>
            <a:ln>
              <a:solidFill>
                <a:schemeClr val="bg1">
                  <a:lumMod val="75000"/>
                </a:schemeClr>
              </a:solidFill>
              <a:prstDash val="sysDash"/>
            </a:ln>
          </c:spPr>
        </c:majorGridlines>
        <c:numFmt formatCode="0" sourceLinked="0"/>
        <c:majorTickMark val="out"/>
        <c:minorTickMark val="none"/>
        <c:tickLblPos val="nextTo"/>
        <c:txPr>
          <a:bodyPr/>
          <a:lstStyle/>
          <a:p>
            <a:pPr>
              <a:defRPr sz="800"/>
            </a:pPr>
            <a:endParaRPr lang="pt-BR"/>
          </a:p>
        </c:txPr>
        <c:crossAx val="235125824"/>
        <c:crosses val="autoZero"/>
        <c:crossBetween val="between"/>
      </c:valAx>
      <c:spPr>
        <a:solidFill>
          <a:schemeClr val="bg1">
            <a:lumMod val="95000"/>
          </a:schemeClr>
        </a:solidFill>
      </c:spPr>
    </c:plotArea>
    <c:plotVisOnly val="1"/>
    <c:dispBlanksAs val="gap"/>
    <c:showDLblsOverMax val="0"/>
  </c:chart>
  <c:spPr>
    <a:ln>
      <a:noFill/>
    </a:ln>
  </c:sp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09630526954091E-2"/>
          <c:y val="4.0693060220619304E-2"/>
          <c:w val="0.8879586513224309"/>
          <c:h val="0.53175639214690429"/>
        </c:manualLayout>
      </c:layout>
      <c:lineChart>
        <c:grouping val="standard"/>
        <c:varyColors val="0"/>
        <c:ser>
          <c:idx val="0"/>
          <c:order val="0"/>
          <c:tx>
            <c:strRef>
              <c:f>OCDE!$A$36</c:f>
              <c:strCache>
                <c:ptCount val="1"/>
                <c:pt idx="0">
                  <c:v>Brasil</c:v>
                </c:pt>
              </c:strCache>
            </c:strRef>
          </c:tx>
          <c:spPr>
            <a:ln>
              <a:solidFill>
                <a:srgbClr val="00B050"/>
              </a:solidFill>
              <a:prstDash val="sysDash"/>
            </a:ln>
          </c:spPr>
          <c:marker>
            <c:symbol val="none"/>
          </c:marker>
          <c:cat>
            <c:strRef>
              <c:f>OCDE!$L$3:$AF$3</c:f>
              <c:strCach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strCache>
            </c:strRef>
          </c:cat>
          <c:val>
            <c:numRef>
              <c:f>OCDE!$L$36:$AF$36</c:f>
              <c:numCache>
                <c:formatCode>General</c:formatCode>
                <c:ptCount val="21"/>
                <c:pt idx="0">
                  <c:v>1.1000000000000001</c:v>
                </c:pt>
                <c:pt idx="1">
                  <c:v>1.129999999999993</c:v>
                </c:pt>
                <c:pt idx="2">
                  <c:v>1.159999999999993</c:v>
                </c:pt>
                <c:pt idx="3">
                  <c:v>1.1900000000000062</c:v>
                </c:pt>
                <c:pt idx="4">
                  <c:v>1.22</c:v>
                </c:pt>
                <c:pt idx="5">
                  <c:v>1.25</c:v>
                </c:pt>
                <c:pt idx="6">
                  <c:v>1.28</c:v>
                </c:pt>
                <c:pt idx="7">
                  <c:v>1.32</c:v>
                </c:pt>
                <c:pt idx="8">
                  <c:v>1.3</c:v>
                </c:pt>
                <c:pt idx="9">
                  <c:v>1.4</c:v>
                </c:pt>
                <c:pt idx="10">
                  <c:v>1.3800000000000001</c:v>
                </c:pt>
                <c:pt idx="11">
                  <c:v>1.42</c:v>
                </c:pt>
                <c:pt idx="12">
                  <c:v>1.44</c:v>
                </c:pt>
                <c:pt idx="13">
                  <c:v>1.5</c:v>
                </c:pt>
                <c:pt idx="14">
                  <c:v>1.61</c:v>
                </c:pt>
                <c:pt idx="15">
                  <c:v>1.6900000000000062</c:v>
                </c:pt>
                <c:pt idx="16">
                  <c:v>1.72</c:v>
                </c:pt>
                <c:pt idx="17">
                  <c:v>1.75</c:v>
                </c:pt>
                <c:pt idx="18">
                  <c:v>1.8</c:v>
                </c:pt>
                <c:pt idx="19">
                  <c:v>1.84</c:v>
                </c:pt>
                <c:pt idx="20">
                  <c:v>1.84</c:v>
                </c:pt>
              </c:numCache>
            </c:numRef>
          </c:val>
          <c:smooth val="0"/>
        </c:ser>
        <c:ser>
          <c:idx val="1"/>
          <c:order val="1"/>
          <c:tx>
            <c:strRef>
              <c:f>OCDE!$A$12</c:f>
              <c:strCache>
                <c:ptCount val="1"/>
                <c:pt idx="0">
                  <c:v>Alemanha</c:v>
                </c:pt>
              </c:strCache>
            </c:strRef>
          </c:tx>
          <c:marker>
            <c:symbol val="none"/>
          </c:marker>
          <c:cat>
            <c:strRef>
              <c:f>OCDE!$L$3:$AF$3</c:f>
              <c:strCach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strCache>
            </c:strRef>
          </c:cat>
          <c:val>
            <c:numRef>
              <c:f>OCDE!$L$12:$AF$12</c:f>
              <c:numCache>
                <c:formatCode>General</c:formatCode>
                <c:ptCount val="21"/>
                <c:pt idx="1">
                  <c:v>2.7600000000000002</c:v>
                </c:pt>
                <c:pt idx="2">
                  <c:v>2.84</c:v>
                </c:pt>
                <c:pt idx="3">
                  <c:v>2.92</c:v>
                </c:pt>
                <c:pt idx="4">
                  <c:v>3</c:v>
                </c:pt>
                <c:pt idx="5">
                  <c:v>3.06</c:v>
                </c:pt>
                <c:pt idx="6">
                  <c:v>3.11</c:v>
                </c:pt>
                <c:pt idx="7">
                  <c:v>3.13</c:v>
                </c:pt>
                <c:pt idx="8">
                  <c:v>3.17</c:v>
                </c:pt>
                <c:pt idx="9">
                  <c:v>3.21</c:v>
                </c:pt>
                <c:pt idx="10">
                  <c:v>3.2600000000000002</c:v>
                </c:pt>
                <c:pt idx="11">
                  <c:v>3.3099999999999987</c:v>
                </c:pt>
                <c:pt idx="12">
                  <c:v>3.34</c:v>
                </c:pt>
                <c:pt idx="13">
                  <c:v>3.3699999999999997</c:v>
                </c:pt>
                <c:pt idx="14">
                  <c:v>3.3899999999999997</c:v>
                </c:pt>
                <c:pt idx="15">
                  <c:v>3.4099999999999997</c:v>
                </c:pt>
                <c:pt idx="16">
                  <c:v>3.4499999999999997</c:v>
                </c:pt>
                <c:pt idx="17">
                  <c:v>3.5</c:v>
                </c:pt>
                <c:pt idx="18">
                  <c:v>3.56</c:v>
                </c:pt>
                <c:pt idx="19">
                  <c:v>3.64</c:v>
                </c:pt>
                <c:pt idx="20">
                  <c:v>3.73</c:v>
                </c:pt>
              </c:numCache>
            </c:numRef>
          </c:val>
          <c:smooth val="0"/>
        </c:ser>
        <c:ser>
          <c:idx val="3"/>
          <c:order val="2"/>
          <c:tx>
            <c:strRef>
              <c:f>OCDE!$A$26</c:f>
              <c:strCache>
                <c:ptCount val="1"/>
                <c:pt idx="0">
                  <c:v>Reino Unido</c:v>
                </c:pt>
              </c:strCache>
            </c:strRef>
          </c:tx>
          <c:marker>
            <c:symbol val="none"/>
          </c:marker>
          <c:cat>
            <c:strRef>
              <c:f>OCDE!$L$3:$AF$3</c:f>
              <c:strCach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strCache>
            </c:strRef>
          </c:cat>
          <c:val>
            <c:numRef>
              <c:f>OCDE!$M$26:$AF$26</c:f>
              <c:numCache>
                <c:formatCode>General</c:formatCode>
                <c:ptCount val="20"/>
                <c:pt idx="0">
                  <c:v>1.6300000000000001</c:v>
                </c:pt>
                <c:pt idx="1">
                  <c:v>1.6400000000000001</c:v>
                </c:pt>
                <c:pt idx="2">
                  <c:v>1.6800000000000062</c:v>
                </c:pt>
                <c:pt idx="3">
                  <c:v>1.7</c:v>
                </c:pt>
                <c:pt idx="4">
                  <c:v>1.75</c:v>
                </c:pt>
                <c:pt idx="5">
                  <c:v>1.8</c:v>
                </c:pt>
                <c:pt idx="6">
                  <c:v>1.85</c:v>
                </c:pt>
                <c:pt idx="7">
                  <c:v>1.9000000000000001</c:v>
                </c:pt>
                <c:pt idx="8">
                  <c:v>1.9100000000000001</c:v>
                </c:pt>
                <c:pt idx="9">
                  <c:v>1.9600000000000062</c:v>
                </c:pt>
                <c:pt idx="10">
                  <c:v>2.0099999999999998</c:v>
                </c:pt>
                <c:pt idx="11">
                  <c:v>2.08</c:v>
                </c:pt>
                <c:pt idx="12">
                  <c:v>2.1800000000000002</c:v>
                </c:pt>
                <c:pt idx="13">
                  <c:v>2.3499999999999988</c:v>
                </c:pt>
                <c:pt idx="14">
                  <c:v>2.4299999999999997</c:v>
                </c:pt>
                <c:pt idx="15">
                  <c:v>2.48</c:v>
                </c:pt>
                <c:pt idx="16">
                  <c:v>2.52</c:v>
                </c:pt>
                <c:pt idx="17">
                  <c:v>2.61</c:v>
                </c:pt>
                <c:pt idx="18">
                  <c:v>2.71</c:v>
                </c:pt>
                <c:pt idx="19">
                  <c:v>2.7600000000000002</c:v>
                </c:pt>
              </c:numCache>
            </c:numRef>
          </c:val>
          <c:smooth val="0"/>
        </c:ser>
        <c:ser>
          <c:idx val="4"/>
          <c:order val="3"/>
          <c:tx>
            <c:strRef>
              <c:f>OCDE!$A$19</c:f>
              <c:strCache>
                <c:ptCount val="1"/>
                <c:pt idx="0">
                  <c:v>Austrália</c:v>
                </c:pt>
              </c:strCache>
            </c:strRef>
          </c:tx>
          <c:marker>
            <c:symbol val="none"/>
          </c:marker>
          <c:cat>
            <c:strRef>
              <c:f>OCDE!$L$3:$AF$3</c:f>
              <c:strCach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strCache>
            </c:strRef>
          </c:cat>
          <c:val>
            <c:numRef>
              <c:f>OCDE!$L$19:$AF$19</c:f>
              <c:numCache>
                <c:formatCode>General</c:formatCode>
                <c:ptCount val="21"/>
                <c:pt idx="0">
                  <c:v>2.17</c:v>
                </c:pt>
                <c:pt idx="1">
                  <c:v>2.3299999999999987</c:v>
                </c:pt>
                <c:pt idx="2">
                  <c:v>2.3699999999999997</c:v>
                </c:pt>
                <c:pt idx="3">
                  <c:v>2.3899999999999997</c:v>
                </c:pt>
                <c:pt idx="4">
                  <c:v>2.4299999999999997</c:v>
                </c:pt>
                <c:pt idx="5">
                  <c:v>2.4699999999999998</c:v>
                </c:pt>
                <c:pt idx="6">
                  <c:v>2.3899999999999997</c:v>
                </c:pt>
                <c:pt idx="7">
                  <c:v>2.3899999999999997</c:v>
                </c:pt>
                <c:pt idx="8">
                  <c:v>2.3899999999999997</c:v>
                </c:pt>
                <c:pt idx="9">
                  <c:v>2.4299999999999997</c:v>
                </c:pt>
                <c:pt idx="10">
                  <c:v>2.4699999999999998</c:v>
                </c:pt>
                <c:pt idx="11">
                  <c:v>2.54</c:v>
                </c:pt>
                <c:pt idx="12">
                  <c:v>2.54</c:v>
                </c:pt>
                <c:pt idx="13">
                  <c:v>2.6</c:v>
                </c:pt>
                <c:pt idx="14">
                  <c:v>2.68</c:v>
                </c:pt>
                <c:pt idx="15">
                  <c:v>2.75</c:v>
                </c:pt>
                <c:pt idx="16">
                  <c:v>2.8099999999999987</c:v>
                </c:pt>
                <c:pt idx="17">
                  <c:v>2.98</c:v>
                </c:pt>
                <c:pt idx="18">
                  <c:v>3</c:v>
                </c:pt>
                <c:pt idx="19">
                  <c:v>3.1</c:v>
                </c:pt>
                <c:pt idx="20">
                  <c:v>3.1</c:v>
                </c:pt>
              </c:numCache>
            </c:numRef>
          </c:val>
          <c:smooth val="0"/>
        </c:ser>
        <c:ser>
          <c:idx val="5"/>
          <c:order val="4"/>
          <c:tx>
            <c:strRef>
              <c:f>OCDE!$A$6</c:f>
              <c:strCache>
                <c:ptCount val="1"/>
                <c:pt idx="0">
                  <c:v>Áustria</c:v>
                </c:pt>
              </c:strCache>
            </c:strRef>
          </c:tx>
          <c:marker>
            <c:symbol val="none"/>
          </c:marker>
          <c:cat>
            <c:strRef>
              <c:f>OCDE!$L$3:$AF$3</c:f>
              <c:strCach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strCache>
            </c:strRef>
          </c:cat>
          <c:val>
            <c:numRef>
              <c:f>OCDE!$L$6:$AF$6</c:f>
              <c:numCache>
                <c:formatCode>General</c:formatCode>
                <c:ptCount val="21"/>
                <c:pt idx="0">
                  <c:v>3.01</c:v>
                </c:pt>
                <c:pt idx="1">
                  <c:v>3.09</c:v>
                </c:pt>
                <c:pt idx="2">
                  <c:v>3.21</c:v>
                </c:pt>
                <c:pt idx="3">
                  <c:v>3.3</c:v>
                </c:pt>
                <c:pt idx="4">
                  <c:v>3.4099999999999997</c:v>
                </c:pt>
                <c:pt idx="5">
                  <c:v>3.51</c:v>
                </c:pt>
                <c:pt idx="6">
                  <c:v>3.58</c:v>
                </c:pt>
                <c:pt idx="7">
                  <c:v>3.66</c:v>
                </c:pt>
                <c:pt idx="8">
                  <c:v>3.77</c:v>
                </c:pt>
                <c:pt idx="9">
                  <c:v>3.77</c:v>
                </c:pt>
                <c:pt idx="10">
                  <c:v>3.8499999999999988</c:v>
                </c:pt>
                <c:pt idx="11">
                  <c:v>3.96</c:v>
                </c:pt>
                <c:pt idx="12">
                  <c:v>4.03</c:v>
                </c:pt>
                <c:pt idx="13">
                  <c:v>4.1099999999999985</c:v>
                </c:pt>
                <c:pt idx="14">
                  <c:v>4.2</c:v>
                </c:pt>
                <c:pt idx="15">
                  <c:v>4.3199999999999985</c:v>
                </c:pt>
                <c:pt idx="16">
                  <c:v>4.45</c:v>
                </c:pt>
                <c:pt idx="17">
                  <c:v>4.53</c:v>
                </c:pt>
                <c:pt idx="18">
                  <c:v>4.5999999999999996</c:v>
                </c:pt>
                <c:pt idx="19">
                  <c:v>4.68</c:v>
                </c:pt>
                <c:pt idx="20">
                  <c:v>4.78</c:v>
                </c:pt>
              </c:numCache>
            </c:numRef>
          </c:val>
          <c:smooth val="0"/>
        </c:ser>
        <c:dLbls>
          <c:showLegendKey val="0"/>
          <c:showVal val="0"/>
          <c:showCatName val="0"/>
          <c:showSerName val="0"/>
          <c:showPercent val="0"/>
          <c:showBubbleSize val="0"/>
        </c:dLbls>
        <c:smooth val="0"/>
        <c:axId val="235002416"/>
        <c:axId val="235002808"/>
      </c:lineChart>
      <c:catAx>
        <c:axId val="235002416"/>
        <c:scaling>
          <c:orientation val="minMax"/>
        </c:scaling>
        <c:delete val="0"/>
        <c:axPos val="b"/>
        <c:numFmt formatCode="General" sourceLinked="1"/>
        <c:majorTickMark val="out"/>
        <c:minorTickMark val="none"/>
        <c:tickLblPos val="nextTo"/>
        <c:txPr>
          <a:bodyPr rot="0"/>
          <a:lstStyle/>
          <a:p>
            <a:pPr>
              <a:defRPr sz="800"/>
            </a:pPr>
            <a:endParaRPr lang="pt-BR"/>
          </a:p>
        </c:txPr>
        <c:crossAx val="235002808"/>
        <c:crosses val="autoZero"/>
        <c:auto val="1"/>
        <c:lblAlgn val="ctr"/>
        <c:lblOffset val="100"/>
        <c:tickLblSkip val="5"/>
        <c:noMultiLvlLbl val="0"/>
      </c:catAx>
      <c:valAx>
        <c:axId val="235002808"/>
        <c:scaling>
          <c:orientation val="minMax"/>
        </c:scaling>
        <c:delete val="0"/>
        <c:axPos val="l"/>
        <c:majorGridlines>
          <c:spPr>
            <a:ln>
              <a:solidFill>
                <a:schemeClr val="bg1">
                  <a:lumMod val="75000"/>
                </a:schemeClr>
              </a:solidFill>
              <a:prstDash val="sysDot"/>
            </a:ln>
          </c:spPr>
        </c:majorGridlines>
        <c:numFmt formatCode="General" sourceLinked="1"/>
        <c:majorTickMark val="out"/>
        <c:minorTickMark val="none"/>
        <c:tickLblPos val="nextTo"/>
        <c:txPr>
          <a:bodyPr/>
          <a:lstStyle/>
          <a:p>
            <a:pPr>
              <a:defRPr sz="800"/>
            </a:pPr>
            <a:endParaRPr lang="pt-BR"/>
          </a:p>
        </c:txPr>
        <c:crossAx val="235002416"/>
        <c:crosses val="autoZero"/>
        <c:crossBetween val="between"/>
      </c:valAx>
      <c:spPr>
        <a:solidFill>
          <a:schemeClr val="accent2">
            <a:lumMod val="20000"/>
            <a:lumOff val="80000"/>
          </a:schemeClr>
        </a:solidFill>
      </c:spPr>
    </c:plotArea>
    <c:legend>
      <c:legendPos val="r"/>
      <c:layout>
        <c:manualLayout>
          <c:xMode val="edge"/>
          <c:yMode val="edge"/>
          <c:x val="0.35879345850999173"/>
          <c:y val="0.68947828548150769"/>
          <c:w val="0.6305156470825819"/>
          <c:h val="0.31052171451849281"/>
        </c:manualLayout>
      </c:layout>
      <c:overlay val="0"/>
      <c:txPr>
        <a:bodyPr/>
        <a:lstStyle/>
        <a:p>
          <a:pPr>
            <a:defRPr sz="800"/>
          </a:pPr>
          <a:endParaRPr lang="pt-BR"/>
        </a:p>
      </c:txPr>
    </c:legend>
    <c:plotVisOnly val="1"/>
    <c:dispBlanksAs val="gap"/>
    <c:showDLblsOverMax val="0"/>
  </c:chart>
  <c:spPr>
    <a:ln>
      <a:noFill/>
    </a:ln>
  </c:sp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2863863137295E-2"/>
          <c:y val="2.8679074206633282E-2"/>
          <c:w val="0.95587892820281961"/>
          <c:h val="0.72785601254403021"/>
        </c:manualLayout>
      </c:layout>
      <c:barChart>
        <c:barDir val="col"/>
        <c:grouping val="stacked"/>
        <c:varyColors val="0"/>
        <c:ser>
          <c:idx val="1"/>
          <c:order val="0"/>
          <c:tx>
            <c:v>Capital</c:v>
          </c:tx>
          <c:invertIfNegative val="0"/>
          <c:dPt>
            <c:idx val="10"/>
            <c:invertIfNegative val="0"/>
            <c:bubble3D val="0"/>
            <c:spPr>
              <a:solidFill>
                <a:srgbClr val="00B050"/>
              </a:solidFill>
            </c:spPr>
          </c:dPt>
          <c:dLbls>
            <c:dLbl>
              <c:idx val="10"/>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Estados!$A$44:$A$70</c:f>
              <c:strCache>
                <c:ptCount val="27"/>
                <c:pt idx="0">
                  <c:v>Espírito Santo</c:v>
                </c:pt>
                <c:pt idx="1">
                  <c:v>Rio Grande do Sul</c:v>
                </c:pt>
                <c:pt idx="2">
                  <c:v>Santa Catarina</c:v>
                </c:pt>
                <c:pt idx="3">
                  <c:v>Minas Gerais</c:v>
                </c:pt>
                <c:pt idx="4">
                  <c:v>Rio de Janeiro</c:v>
                </c:pt>
                <c:pt idx="5">
                  <c:v>Pernambuco</c:v>
                </c:pt>
                <c:pt idx="6">
                  <c:v>Paraná </c:v>
                </c:pt>
                <c:pt idx="7">
                  <c:v>Goiás </c:v>
                </c:pt>
                <c:pt idx="8">
                  <c:v>Paraíba</c:v>
                </c:pt>
                <c:pt idx="9">
                  <c:v>Sergipe</c:v>
                </c:pt>
                <c:pt idx="10">
                  <c:v>Brasil</c:v>
                </c:pt>
                <c:pt idx="11">
                  <c:v>São Paulo</c:v>
                </c:pt>
                <c:pt idx="12">
                  <c:v>Rio Grande do Norte</c:v>
                </c:pt>
                <c:pt idx="13">
                  <c:v>Piauí</c:v>
                </c:pt>
                <c:pt idx="14">
                  <c:v>Bahia</c:v>
                </c:pt>
                <c:pt idx="15">
                  <c:v>Alagoas</c:v>
                </c:pt>
                <c:pt idx="16">
                  <c:v>Mato Grosso</c:v>
                </c:pt>
                <c:pt idx="17">
                  <c:v>Pará</c:v>
                </c:pt>
                <c:pt idx="18">
                  <c:v>Ceará</c:v>
                </c:pt>
                <c:pt idx="19">
                  <c:v>Mato Grosso do Sul</c:v>
                </c:pt>
                <c:pt idx="20">
                  <c:v>Maranhão</c:v>
                </c:pt>
                <c:pt idx="21">
                  <c:v>Tocantins</c:v>
                </c:pt>
                <c:pt idx="22">
                  <c:v>Rondônia</c:v>
                </c:pt>
                <c:pt idx="23">
                  <c:v>Roraima</c:v>
                </c:pt>
                <c:pt idx="24">
                  <c:v>Amazonas</c:v>
                </c:pt>
                <c:pt idx="25">
                  <c:v>Acre</c:v>
                </c:pt>
                <c:pt idx="26">
                  <c:v>Amapá</c:v>
                </c:pt>
              </c:strCache>
            </c:strRef>
          </c:cat>
          <c:val>
            <c:numRef>
              <c:f>Estados!$E$44:$E$70</c:f>
              <c:numCache>
                <c:formatCode>0.00</c:formatCode>
                <c:ptCount val="27"/>
                <c:pt idx="0">
                  <c:v>11.020248773932718</c:v>
                </c:pt>
                <c:pt idx="1">
                  <c:v>8.4036418733683647</c:v>
                </c:pt>
                <c:pt idx="2">
                  <c:v>7.2779818436524355</c:v>
                </c:pt>
                <c:pt idx="3">
                  <c:v>6.3577857867467298</c:v>
                </c:pt>
                <c:pt idx="4">
                  <c:v>6.1055163491071163</c:v>
                </c:pt>
                <c:pt idx="5">
                  <c:v>6.0655962158481955</c:v>
                </c:pt>
                <c:pt idx="6">
                  <c:v>5.4479687346196348</c:v>
                </c:pt>
                <c:pt idx="7">
                  <c:v>5.1242308451285163</c:v>
                </c:pt>
                <c:pt idx="8">
                  <c:v>4.9739672326265234</c:v>
                </c:pt>
                <c:pt idx="9">
                  <c:v>4.6649972257341226</c:v>
                </c:pt>
                <c:pt idx="10">
                  <c:v>4.5574164884306576</c:v>
                </c:pt>
                <c:pt idx="11">
                  <c:v>4.2920440779561746</c:v>
                </c:pt>
                <c:pt idx="12">
                  <c:v>3.9944819703768935</c:v>
                </c:pt>
                <c:pt idx="13">
                  <c:v>3.7801488388774436</c:v>
                </c:pt>
                <c:pt idx="14">
                  <c:v>3.7316874745550987</c:v>
                </c:pt>
                <c:pt idx="15">
                  <c:v>3.7020947435271134</c:v>
                </c:pt>
                <c:pt idx="16">
                  <c:v>3.511573627222154</c:v>
                </c:pt>
                <c:pt idx="17">
                  <c:v>3.3858794520317379</c:v>
                </c:pt>
                <c:pt idx="18">
                  <c:v>3.0648881615608707</c:v>
                </c:pt>
                <c:pt idx="19">
                  <c:v>3.0083426242743427</c:v>
                </c:pt>
                <c:pt idx="20">
                  <c:v>2.8123523372697261</c:v>
                </c:pt>
                <c:pt idx="21">
                  <c:v>2.6327625783237174</c:v>
                </c:pt>
                <c:pt idx="22">
                  <c:v>2.1196225917128531</c:v>
                </c:pt>
                <c:pt idx="23">
                  <c:v>1.9288275576382865</c:v>
                </c:pt>
                <c:pt idx="24">
                  <c:v>1.8863098502303275</c:v>
                </c:pt>
                <c:pt idx="25">
                  <c:v>1.83373740880306</c:v>
                </c:pt>
                <c:pt idx="26">
                  <c:v>1.2852882521909317</c:v>
                </c:pt>
              </c:numCache>
            </c:numRef>
          </c:val>
        </c:ser>
        <c:ser>
          <c:idx val="2"/>
          <c:order val="1"/>
          <c:tx>
            <c:v>Interior</c:v>
          </c:tx>
          <c:spPr>
            <a:solidFill>
              <a:schemeClr val="tx2">
                <a:lumMod val="60000"/>
                <a:lumOff val="40000"/>
              </a:schemeClr>
            </a:solidFill>
          </c:spPr>
          <c:invertIfNegative val="0"/>
          <c:dPt>
            <c:idx val="10"/>
            <c:invertIfNegative val="0"/>
            <c:bubble3D val="0"/>
            <c:spPr>
              <a:solidFill>
                <a:srgbClr val="92D050"/>
              </a:solidFill>
            </c:spPr>
          </c:dPt>
          <c:dLbls>
            <c:dLbl>
              <c:idx val="10"/>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Estados!$A$44:$A$70</c:f>
              <c:strCache>
                <c:ptCount val="27"/>
                <c:pt idx="0">
                  <c:v>Espírito Santo</c:v>
                </c:pt>
                <c:pt idx="1">
                  <c:v>Rio Grande do Sul</c:v>
                </c:pt>
                <c:pt idx="2">
                  <c:v>Santa Catarina</c:v>
                </c:pt>
                <c:pt idx="3">
                  <c:v>Minas Gerais</c:v>
                </c:pt>
                <c:pt idx="4">
                  <c:v>Rio de Janeiro</c:v>
                </c:pt>
                <c:pt idx="5">
                  <c:v>Pernambuco</c:v>
                </c:pt>
                <c:pt idx="6">
                  <c:v>Paraná </c:v>
                </c:pt>
                <c:pt idx="7">
                  <c:v>Goiás </c:v>
                </c:pt>
                <c:pt idx="8">
                  <c:v>Paraíba</c:v>
                </c:pt>
                <c:pt idx="9">
                  <c:v>Sergipe</c:v>
                </c:pt>
                <c:pt idx="10">
                  <c:v>Brasil</c:v>
                </c:pt>
                <c:pt idx="11">
                  <c:v>São Paulo</c:v>
                </c:pt>
                <c:pt idx="12">
                  <c:v>Rio Grande do Norte</c:v>
                </c:pt>
                <c:pt idx="13">
                  <c:v>Piauí</c:v>
                </c:pt>
                <c:pt idx="14">
                  <c:v>Bahia</c:v>
                </c:pt>
                <c:pt idx="15">
                  <c:v>Alagoas</c:v>
                </c:pt>
                <c:pt idx="16">
                  <c:v>Mato Grosso</c:v>
                </c:pt>
                <c:pt idx="17">
                  <c:v>Pará</c:v>
                </c:pt>
                <c:pt idx="18">
                  <c:v>Ceará</c:v>
                </c:pt>
                <c:pt idx="19">
                  <c:v>Mato Grosso do Sul</c:v>
                </c:pt>
                <c:pt idx="20">
                  <c:v>Maranhão</c:v>
                </c:pt>
                <c:pt idx="21">
                  <c:v>Tocantins</c:v>
                </c:pt>
                <c:pt idx="22">
                  <c:v>Rondônia</c:v>
                </c:pt>
                <c:pt idx="23">
                  <c:v>Roraima</c:v>
                </c:pt>
                <c:pt idx="24">
                  <c:v>Amazonas</c:v>
                </c:pt>
                <c:pt idx="25">
                  <c:v>Acre</c:v>
                </c:pt>
                <c:pt idx="26">
                  <c:v>Amapá</c:v>
                </c:pt>
              </c:strCache>
            </c:strRef>
          </c:cat>
          <c:val>
            <c:numRef>
              <c:f>Estados!$F$44:$F$70</c:f>
              <c:numCache>
                <c:formatCode>0.00</c:formatCode>
                <c:ptCount val="27"/>
                <c:pt idx="0">
                  <c:v>1.1291576461044635</c:v>
                </c:pt>
                <c:pt idx="1">
                  <c:v>1.3619730643682368</c:v>
                </c:pt>
                <c:pt idx="2">
                  <c:v>1.4881161837245906</c:v>
                </c:pt>
                <c:pt idx="3">
                  <c:v>1.3615292010556754</c:v>
                </c:pt>
                <c:pt idx="4">
                  <c:v>1.9643321391460369</c:v>
                </c:pt>
                <c:pt idx="5">
                  <c:v>0.56406612295353542</c:v>
                </c:pt>
                <c:pt idx="6">
                  <c:v>1.0646531968726305</c:v>
                </c:pt>
                <c:pt idx="7">
                  <c:v>0.6963632182932038</c:v>
                </c:pt>
                <c:pt idx="8">
                  <c:v>0.45503486056727088</c:v>
                </c:pt>
                <c:pt idx="9">
                  <c:v>9.2341651460863899E-2</c:v>
                </c:pt>
                <c:pt idx="10">
                  <c:v>1.1094229658394212</c:v>
                </c:pt>
                <c:pt idx="11">
                  <c:v>1.8759306164765328</c:v>
                </c:pt>
                <c:pt idx="12">
                  <c:v>0.47340687475670046</c:v>
                </c:pt>
                <c:pt idx="13">
                  <c:v>5.7503308569994846E-2</c:v>
                </c:pt>
                <c:pt idx="14">
                  <c:v>0.57399168040998694</c:v>
                </c:pt>
                <c:pt idx="15">
                  <c:v>0.10025162724448652</c:v>
                </c:pt>
                <c:pt idx="16">
                  <c:v>0.73422366565950403</c:v>
                </c:pt>
                <c:pt idx="17">
                  <c:v>0.26544485623799996</c:v>
                </c:pt>
                <c:pt idx="18">
                  <c:v>0.34239260483364703</c:v>
                </c:pt>
                <c:pt idx="19">
                  <c:v>0.98808091778699458</c:v>
                </c:pt>
                <c:pt idx="20">
                  <c:v>0.31112928257872868</c:v>
                </c:pt>
                <c:pt idx="21">
                  <c:v>1.0235523576942618</c:v>
                </c:pt>
                <c:pt idx="22">
                  <c:v>0.69899020448480176</c:v>
                </c:pt>
                <c:pt idx="23">
                  <c:v>0.27921106122540257</c:v>
                </c:pt>
                <c:pt idx="24">
                  <c:v>0.15171897045807134</c:v>
                </c:pt>
                <c:pt idx="25">
                  <c:v>0.39115698990385933</c:v>
                </c:pt>
                <c:pt idx="26">
                  <c:v>0.35265668032511588</c:v>
                </c:pt>
              </c:numCache>
            </c:numRef>
          </c:val>
        </c:ser>
        <c:dLbls>
          <c:showLegendKey val="0"/>
          <c:showVal val="0"/>
          <c:showCatName val="0"/>
          <c:showSerName val="0"/>
          <c:showPercent val="0"/>
          <c:showBubbleSize val="0"/>
        </c:dLbls>
        <c:gapWidth val="75"/>
        <c:overlap val="100"/>
        <c:axId val="235003592"/>
        <c:axId val="235003984"/>
      </c:barChart>
      <c:catAx>
        <c:axId val="235003592"/>
        <c:scaling>
          <c:orientation val="minMax"/>
        </c:scaling>
        <c:delete val="0"/>
        <c:axPos val="b"/>
        <c:numFmt formatCode="General" sourceLinked="0"/>
        <c:majorTickMark val="out"/>
        <c:minorTickMark val="none"/>
        <c:tickLblPos val="nextTo"/>
        <c:txPr>
          <a:bodyPr/>
          <a:lstStyle/>
          <a:p>
            <a:pPr>
              <a:defRPr sz="800"/>
            </a:pPr>
            <a:endParaRPr lang="pt-BR"/>
          </a:p>
        </c:txPr>
        <c:crossAx val="235003984"/>
        <c:crosses val="autoZero"/>
        <c:auto val="1"/>
        <c:lblAlgn val="ctr"/>
        <c:lblOffset val="100"/>
        <c:noMultiLvlLbl val="0"/>
      </c:catAx>
      <c:valAx>
        <c:axId val="235003984"/>
        <c:scaling>
          <c:orientation val="minMax"/>
        </c:scaling>
        <c:delete val="0"/>
        <c:axPos val="l"/>
        <c:majorGridlines>
          <c:spPr>
            <a:ln>
              <a:solidFill>
                <a:schemeClr val="bg1">
                  <a:lumMod val="75000"/>
                </a:schemeClr>
              </a:solidFill>
              <a:prstDash val="sysDash"/>
            </a:ln>
          </c:spPr>
        </c:majorGridlines>
        <c:numFmt formatCode="0" sourceLinked="0"/>
        <c:majorTickMark val="out"/>
        <c:minorTickMark val="none"/>
        <c:tickLblPos val="nextTo"/>
        <c:txPr>
          <a:bodyPr/>
          <a:lstStyle/>
          <a:p>
            <a:pPr>
              <a:defRPr sz="800"/>
            </a:pPr>
            <a:endParaRPr lang="pt-BR"/>
          </a:p>
        </c:txPr>
        <c:crossAx val="235003592"/>
        <c:crosses val="autoZero"/>
        <c:crossBetween val="between"/>
        <c:majorUnit val="1"/>
      </c:valAx>
      <c:spPr>
        <a:solidFill>
          <a:schemeClr val="bg1">
            <a:lumMod val="95000"/>
          </a:schemeClr>
        </a:solidFill>
      </c:spPr>
    </c:plotArea>
    <c:legend>
      <c:legendPos val="b"/>
      <c:layout>
        <c:manualLayout>
          <c:xMode val="edge"/>
          <c:yMode val="edge"/>
          <c:x val="0.67820884157525474"/>
          <c:y val="0.93797487119665601"/>
          <c:w val="0.32179115842474526"/>
          <c:h val="4.9679449790998351E-2"/>
        </c:manualLayout>
      </c:layout>
      <c:overlay val="0"/>
      <c:txPr>
        <a:bodyPr/>
        <a:lstStyle/>
        <a:p>
          <a:pPr>
            <a:defRPr sz="1400"/>
          </a:pPr>
          <a:endParaRPr lang="pt-BR"/>
        </a:p>
      </c:txPr>
    </c:legend>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pt-BR" sz="1400" b="1" i="0" u="none" strike="noStrike" baseline="0"/>
              <a:t>Esperança de vida ao nascer em 2011</a:t>
            </a:r>
            <a:endParaRPr lang="pt-BR" sz="1400"/>
          </a:p>
        </c:rich>
      </c:tx>
      <c:layout>
        <c:manualLayout>
          <c:xMode val="edge"/>
          <c:yMode val="edge"/>
          <c:x val="2.8935894694323682E-2"/>
          <c:y val="0"/>
        </c:manualLayout>
      </c:layout>
      <c:overlay val="1"/>
    </c:title>
    <c:autoTitleDeleted val="0"/>
    <c:plotArea>
      <c:layout>
        <c:manualLayout>
          <c:layoutTarget val="inner"/>
          <c:xMode val="edge"/>
          <c:yMode val="edge"/>
          <c:x val="4.3638279845913924E-2"/>
          <c:y val="6.6744051359777221E-2"/>
          <c:w val="0.71318742756104125"/>
          <c:h val="0.83904008477813563"/>
        </c:manualLayout>
      </c:layout>
      <c:barChart>
        <c:barDir val="bar"/>
        <c:grouping val="clustered"/>
        <c:varyColors val="0"/>
        <c:ser>
          <c:idx val="0"/>
          <c:order val="0"/>
          <c:invertIfNegative val="0"/>
          <c:dPt>
            <c:idx val="16"/>
            <c:invertIfNegative val="0"/>
            <c:bubble3D val="0"/>
            <c:spPr>
              <a:solidFill>
                <a:srgbClr val="00B050"/>
              </a:solidFill>
            </c:spPr>
          </c:dPt>
          <c:dLbls>
            <c:dLbl>
              <c:idx val="16"/>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Estados!$A$5:$A$32</c:f>
              <c:strCache>
                <c:ptCount val="28"/>
                <c:pt idx="0">
                  <c:v>Alagoas</c:v>
                </c:pt>
                <c:pt idx="1">
                  <c:v>Maranhão</c:v>
                </c:pt>
                <c:pt idx="2">
                  <c:v>Pernambuco</c:v>
                </c:pt>
                <c:pt idx="3">
                  <c:v>Piauí</c:v>
                </c:pt>
                <c:pt idx="4">
                  <c:v>Paraíba</c:v>
                </c:pt>
                <c:pt idx="5">
                  <c:v>Roraima</c:v>
                </c:pt>
                <c:pt idx="6">
                  <c:v>Amapá</c:v>
                </c:pt>
                <c:pt idx="7">
                  <c:v>Ceará</c:v>
                </c:pt>
                <c:pt idx="8">
                  <c:v>Rio Grande do Norte</c:v>
                </c:pt>
                <c:pt idx="9">
                  <c:v>Sergipe</c:v>
                </c:pt>
                <c:pt idx="10">
                  <c:v>Rondônia</c:v>
                </c:pt>
                <c:pt idx="11">
                  <c:v>Tocantins</c:v>
                </c:pt>
                <c:pt idx="12">
                  <c:v>Acre</c:v>
                </c:pt>
                <c:pt idx="13">
                  <c:v>Amazonas</c:v>
                </c:pt>
                <c:pt idx="14">
                  <c:v>Pará</c:v>
                </c:pt>
                <c:pt idx="15">
                  <c:v>Bahia</c:v>
                </c:pt>
                <c:pt idx="16">
                  <c:v>Brasil</c:v>
                </c:pt>
                <c:pt idx="17">
                  <c:v>Mato Grosso</c:v>
                </c:pt>
                <c:pt idx="18">
                  <c:v>Rio de Janeiro</c:v>
                </c:pt>
                <c:pt idx="19">
                  <c:v>Goiás</c:v>
                </c:pt>
                <c:pt idx="20">
                  <c:v>Espírito Santo</c:v>
                </c:pt>
                <c:pt idx="21">
                  <c:v>Mato Grosso do Sul</c:v>
                </c:pt>
                <c:pt idx="22">
                  <c:v>Paraná</c:v>
                </c:pt>
                <c:pt idx="23">
                  <c:v>São Paulo</c:v>
                </c:pt>
                <c:pt idx="24">
                  <c:v>Minas Gerais</c:v>
                </c:pt>
                <c:pt idx="25">
                  <c:v>Rio Grande do Sul</c:v>
                </c:pt>
                <c:pt idx="26">
                  <c:v>Santa Catarina</c:v>
                </c:pt>
                <c:pt idx="27">
                  <c:v>Distrito Federal</c:v>
                </c:pt>
              </c:strCache>
            </c:strRef>
          </c:cat>
          <c:val>
            <c:numRef>
              <c:f>Estados!$V$5:$V$32</c:f>
              <c:numCache>
                <c:formatCode>General</c:formatCode>
                <c:ptCount val="28"/>
                <c:pt idx="0">
                  <c:v>68.400000000000006</c:v>
                </c:pt>
                <c:pt idx="1">
                  <c:v>69.23</c:v>
                </c:pt>
                <c:pt idx="2">
                  <c:v>69.81</c:v>
                </c:pt>
                <c:pt idx="3">
                  <c:v>70.42</c:v>
                </c:pt>
                <c:pt idx="4">
                  <c:v>70.47</c:v>
                </c:pt>
                <c:pt idx="5">
                  <c:v>71.179999999999978</c:v>
                </c:pt>
                <c:pt idx="6">
                  <c:v>71.58</c:v>
                </c:pt>
                <c:pt idx="7">
                  <c:v>71.61999999999999</c:v>
                </c:pt>
                <c:pt idx="8">
                  <c:v>71.78</c:v>
                </c:pt>
                <c:pt idx="9">
                  <c:v>72.23</c:v>
                </c:pt>
                <c:pt idx="10">
                  <c:v>72.36</c:v>
                </c:pt>
                <c:pt idx="11">
                  <c:v>72.410000000000025</c:v>
                </c:pt>
                <c:pt idx="12">
                  <c:v>72.52</c:v>
                </c:pt>
                <c:pt idx="13">
                  <c:v>72.709999999999994</c:v>
                </c:pt>
                <c:pt idx="14">
                  <c:v>73.03</c:v>
                </c:pt>
                <c:pt idx="15">
                  <c:v>73.08</c:v>
                </c:pt>
                <c:pt idx="16">
                  <c:v>74.08</c:v>
                </c:pt>
                <c:pt idx="17">
                  <c:v>74.19</c:v>
                </c:pt>
                <c:pt idx="18">
                  <c:v>74.239999999999995</c:v>
                </c:pt>
                <c:pt idx="19">
                  <c:v>74.430000000000007</c:v>
                </c:pt>
                <c:pt idx="20">
                  <c:v>74.89</c:v>
                </c:pt>
                <c:pt idx="21">
                  <c:v>74.819999999999993</c:v>
                </c:pt>
                <c:pt idx="22">
                  <c:v>75.209999999999994</c:v>
                </c:pt>
                <c:pt idx="23">
                  <c:v>75.31</c:v>
                </c:pt>
                <c:pt idx="24">
                  <c:v>75.61</c:v>
                </c:pt>
                <c:pt idx="25">
                  <c:v>75.959999999999994</c:v>
                </c:pt>
                <c:pt idx="26">
                  <c:v>76.209999999999994</c:v>
                </c:pt>
                <c:pt idx="27">
                  <c:v>76.23</c:v>
                </c:pt>
              </c:numCache>
            </c:numRef>
          </c:val>
        </c:ser>
        <c:dLbls>
          <c:showLegendKey val="0"/>
          <c:showVal val="0"/>
          <c:showCatName val="0"/>
          <c:showSerName val="0"/>
          <c:showPercent val="0"/>
          <c:showBubbleSize val="0"/>
        </c:dLbls>
        <c:gapWidth val="150"/>
        <c:axId val="204142928"/>
        <c:axId val="204143320"/>
      </c:barChart>
      <c:catAx>
        <c:axId val="204142928"/>
        <c:scaling>
          <c:orientation val="minMax"/>
        </c:scaling>
        <c:delete val="0"/>
        <c:axPos val="r"/>
        <c:numFmt formatCode="General" sourceLinked="0"/>
        <c:majorTickMark val="out"/>
        <c:minorTickMark val="none"/>
        <c:tickLblPos val="nextTo"/>
        <c:txPr>
          <a:bodyPr/>
          <a:lstStyle/>
          <a:p>
            <a:pPr>
              <a:defRPr sz="800"/>
            </a:pPr>
            <a:endParaRPr lang="pt-BR"/>
          </a:p>
        </c:txPr>
        <c:crossAx val="204143320"/>
        <c:crosses val="autoZero"/>
        <c:auto val="1"/>
        <c:lblAlgn val="ctr"/>
        <c:lblOffset val="100"/>
        <c:noMultiLvlLbl val="0"/>
      </c:catAx>
      <c:valAx>
        <c:axId val="204143320"/>
        <c:scaling>
          <c:orientation val="maxMin"/>
        </c:scaling>
        <c:delete val="0"/>
        <c:axPos val="b"/>
        <c:majorGridlines>
          <c:spPr>
            <a:ln>
              <a:solidFill>
                <a:schemeClr val="bg1">
                  <a:lumMod val="75000"/>
                </a:schemeClr>
              </a:solidFill>
              <a:prstDash val="sysDot"/>
            </a:ln>
          </c:spPr>
        </c:majorGridlines>
        <c:numFmt formatCode="General" sourceLinked="1"/>
        <c:majorTickMark val="out"/>
        <c:minorTickMark val="none"/>
        <c:tickLblPos val="nextTo"/>
        <c:txPr>
          <a:bodyPr/>
          <a:lstStyle/>
          <a:p>
            <a:pPr>
              <a:defRPr sz="700"/>
            </a:pPr>
            <a:endParaRPr lang="pt-BR"/>
          </a:p>
        </c:txPr>
        <c:crossAx val="204142928"/>
        <c:crosses val="autoZero"/>
        <c:crossBetween val="between"/>
      </c:valAx>
      <c:spPr>
        <a:solidFill>
          <a:srgbClr val="EBF6F9"/>
        </a:solidFill>
      </c:spPr>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pt-BR" sz="1400" b="1" dirty="0" smtClean="0"/>
              <a:t>Aumento </a:t>
            </a:r>
            <a:r>
              <a:rPr lang="pt-BR" sz="1400" b="1" dirty="0"/>
              <a:t>1991-2011</a:t>
            </a:r>
            <a:endParaRPr lang="pt-BR" sz="1400" dirty="0"/>
          </a:p>
        </c:rich>
      </c:tx>
      <c:layout>
        <c:manualLayout>
          <c:xMode val="edge"/>
          <c:yMode val="edge"/>
          <c:x val="0.23372527050719732"/>
          <c:y val="0"/>
        </c:manualLayout>
      </c:layout>
      <c:overlay val="1"/>
    </c:title>
    <c:autoTitleDeleted val="0"/>
    <c:plotArea>
      <c:layout>
        <c:manualLayout>
          <c:layoutTarget val="inner"/>
          <c:xMode val="edge"/>
          <c:yMode val="edge"/>
          <c:x val="5.1854454369998283E-2"/>
          <c:y val="6.3921160798296406E-2"/>
          <c:w val="0.8882209285780106"/>
          <c:h val="0.8739652354776406"/>
        </c:manualLayout>
      </c:layout>
      <c:barChart>
        <c:barDir val="bar"/>
        <c:grouping val="clustered"/>
        <c:varyColors val="0"/>
        <c:ser>
          <c:idx val="0"/>
          <c:order val="0"/>
          <c:invertIfNegative val="0"/>
          <c:dPt>
            <c:idx val="16"/>
            <c:invertIfNegative val="0"/>
            <c:bubble3D val="0"/>
            <c:spPr>
              <a:solidFill>
                <a:srgbClr val="00B050"/>
              </a:solidFill>
            </c:spPr>
          </c:dPt>
          <c:dLbls>
            <c:dLbl>
              <c:idx val="16"/>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Estados!$A$5:$A$32</c:f>
              <c:strCache>
                <c:ptCount val="28"/>
                <c:pt idx="0">
                  <c:v>Alagoas</c:v>
                </c:pt>
                <c:pt idx="1">
                  <c:v>Maranhão</c:v>
                </c:pt>
                <c:pt idx="2">
                  <c:v>Pernambuco</c:v>
                </c:pt>
                <c:pt idx="3">
                  <c:v>Piauí</c:v>
                </c:pt>
                <c:pt idx="4">
                  <c:v>Paraíba</c:v>
                </c:pt>
                <c:pt idx="5">
                  <c:v>Roraima</c:v>
                </c:pt>
                <c:pt idx="6">
                  <c:v>Amapá</c:v>
                </c:pt>
                <c:pt idx="7">
                  <c:v>Ceará</c:v>
                </c:pt>
                <c:pt idx="8">
                  <c:v>Rio Grande do Norte</c:v>
                </c:pt>
                <c:pt idx="9">
                  <c:v>Sergipe</c:v>
                </c:pt>
                <c:pt idx="10">
                  <c:v>Rondônia</c:v>
                </c:pt>
                <c:pt idx="11">
                  <c:v>Tocantins</c:v>
                </c:pt>
                <c:pt idx="12">
                  <c:v>Acre</c:v>
                </c:pt>
                <c:pt idx="13">
                  <c:v>Amazonas</c:v>
                </c:pt>
                <c:pt idx="14">
                  <c:v>Pará</c:v>
                </c:pt>
                <c:pt idx="15">
                  <c:v>Bahia</c:v>
                </c:pt>
                <c:pt idx="16">
                  <c:v>Brasil</c:v>
                </c:pt>
                <c:pt idx="17">
                  <c:v>Mato Grosso</c:v>
                </c:pt>
                <c:pt idx="18">
                  <c:v>Rio de Janeiro</c:v>
                </c:pt>
                <c:pt idx="19">
                  <c:v>Goiás</c:v>
                </c:pt>
                <c:pt idx="20">
                  <c:v>Espírito Santo</c:v>
                </c:pt>
                <c:pt idx="21">
                  <c:v>Mato Grosso do Sul</c:v>
                </c:pt>
                <c:pt idx="22">
                  <c:v>Paraná</c:v>
                </c:pt>
                <c:pt idx="23">
                  <c:v>São Paulo</c:v>
                </c:pt>
                <c:pt idx="24">
                  <c:v>Minas Gerais</c:v>
                </c:pt>
                <c:pt idx="25">
                  <c:v>Rio Grande do Sul</c:v>
                </c:pt>
                <c:pt idx="26">
                  <c:v>Santa Catarina</c:v>
                </c:pt>
                <c:pt idx="27">
                  <c:v>Distrito Federal</c:v>
                </c:pt>
              </c:strCache>
            </c:strRef>
          </c:cat>
          <c:val>
            <c:numRef>
              <c:f>Estados!$W$5:$W$32</c:f>
              <c:numCache>
                <c:formatCode>General</c:formatCode>
                <c:ptCount val="28"/>
                <c:pt idx="0">
                  <c:v>8.2800000000000011</c:v>
                </c:pt>
                <c:pt idx="1">
                  <c:v>6.7800000000000011</c:v>
                </c:pt>
                <c:pt idx="2">
                  <c:v>8.7100000000000009</c:v>
                </c:pt>
                <c:pt idx="3">
                  <c:v>7.57</c:v>
                </c:pt>
                <c:pt idx="4">
                  <c:v>8.44</c:v>
                </c:pt>
                <c:pt idx="5">
                  <c:v>5.7900000000000063</c:v>
                </c:pt>
                <c:pt idx="6">
                  <c:v>4.0100000000000051</c:v>
                </c:pt>
                <c:pt idx="7">
                  <c:v>7.3200000000000065</c:v>
                </c:pt>
                <c:pt idx="8">
                  <c:v>8.1700000000000017</c:v>
                </c:pt>
                <c:pt idx="9">
                  <c:v>8.5</c:v>
                </c:pt>
                <c:pt idx="10">
                  <c:v>5.2000000000000028</c:v>
                </c:pt>
                <c:pt idx="11">
                  <c:v>5.9800000000000084</c:v>
                </c:pt>
                <c:pt idx="12">
                  <c:v>6.4899999999999984</c:v>
                </c:pt>
                <c:pt idx="13">
                  <c:v>6.2099999999999937</c:v>
                </c:pt>
                <c:pt idx="14">
                  <c:v>5.2099999999999937</c:v>
                </c:pt>
                <c:pt idx="15">
                  <c:v>7.5499999999999972</c:v>
                </c:pt>
                <c:pt idx="16">
                  <c:v>6.4699999999999989</c:v>
                </c:pt>
                <c:pt idx="17">
                  <c:v>6.44</c:v>
                </c:pt>
                <c:pt idx="18">
                  <c:v>6.8100000000000005</c:v>
                </c:pt>
                <c:pt idx="19">
                  <c:v>5.3700000000000054</c:v>
                </c:pt>
                <c:pt idx="20">
                  <c:v>5.1400000000000006</c:v>
                </c:pt>
                <c:pt idx="21">
                  <c:v>5.6899999999999977</c:v>
                </c:pt>
                <c:pt idx="22">
                  <c:v>5.5099999999999909</c:v>
                </c:pt>
                <c:pt idx="23">
                  <c:v>5.5300000000000011</c:v>
                </c:pt>
                <c:pt idx="24">
                  <c:v>6.4000000000000083</c:v>
                </c:pt>
                <c:pt idx="25">
                  <c:v>4.6300000000000097</c:v>
                </c:pt>
                <c:pt idx="26">
                  <c:v>5.1700000000000017</c:v>
                </c:pt>
                <c:pt idx="27">
                  <c:v>7.3700000000000054</c:v>
                </c:pt>
              </c:numCache>
            </c:numRef>
          </c:val>
        </c:ser>
        <c:dLbls>
          <c:showLegendKey val="0"/>
          <c:showVal val="0"/>
          <c:showCatName val="0"/>
          <c:showSerName val="0"/>
          <c:showPercent val="0"/>
          <c:showBubbleSize val="0"/>
        </c:dLbls>
        <c:gapWidth val="150"/>
        <c:axId val="204144104"/>
        <c:axId val="204144496"/>
      </c:barChart>
      <c:catAx>
        <c:axId val="204144104"/>
        <c:scaling>
          <c:orientation val="minMax"/>
        </c:scaling>
        <c:delete val="0"/>
        <c:axPos val="l"/>
        <c:numFmt formatCode="General" sourceLinked="0"/>
        <c:majorTickMark val="out"/>
        <c:minorTickMark val="none"/>
        <c:tickLblPos val="none"/>
        <c:crossAx val="204144496"/>
        <c:crosses val="autoZero"/>
        <c:auto val="1"/>
        <c:lblAlgn val="ctr"/>
        <c:lblOffset val="100"/>
        <c:noMultiLvlLbl val="0"/>
      </c:catAx>
      <c:valAx>
        <c:axId val="204144496"/>
        <c:scaling>
          <c:orientation val="minMax"/>
        </c:scaling>
        <c:delete val="0"/>
        <c:axPos val="b"/>
        <c:majorGridlines>
          <c:spPr>
            <a:ln>
              <a:solidFill>
                <a:schemeClr val="bg1">
                  <a:lumMod val="75000"/>
                </a:schemeClr>
              </a:solidFill>
              <a:prstDash val="sysDot"/>
            </a:ln>
          </c:spPr>
        </c:majorGridlines>
        <c:numFmt formatCode="General" sourceLinked="1"/>
        <c:majorTickMark val="out"/>
        <c:minorTickMark val="none"/>
        <c:tickLblPos val="nextTo"/>
        <c:txPr>
          <a:bodyPr/>
          <a:lstStyle/>
          <a:p>
            <a:pPr>
              <a:defRPr sz="800"/>
            </a:pPr>
            <a:endParaRPr lang="pt-BR"/>
          </a:p>
        </c:txPr>
        <c:crossAx val="204144104"/>
        <c:crosses val="autoZero"/>
        <c:crossBetween val="between"/>
      </c:valAx>
      <c:spPr>
        <a:solidFill>
          <a:schemeClr val="bg1">
            <a:lumMod val="95000"/>
          </a:schemeClr>
        </a:solidFill>
      </c:spPr>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24"/>
            <c:invertIfNegative val="0"/>
            <c:bubble3D val="0"/>
            <c:spPr>
              <a:solidFill>
                <a:schemeClr val="tx1">
                  <a:lumMod val="75000"/>
                  <a:lumOff val="25000"/>
                </a:schemeClr>
              </a:solidFill>
            </c:spPr>
          </c:dPt>
          <c:dPt>
            <c:idx val="36"/>
            <c:invertIfNegative val="0"/>
            <c:bubble3D val="0"/>
            <c:spPr>
              <a:solidFill>
                <a:srgbClr val="009900"/>
              </a:solidFill>
            </c:spPr>
          </c:dPt>
          <c:dLbls>
            <c:dLbl>
              <c:idx val="24"/>
              <c:layout/>
              <c:showLegendKey val="0"/>
              <c:showVal val="1"/>
              <c:showCatName val="0"/>
              <c:showSerName val="0"/>
              <c:showPercent val="0"/>
              <c:showBubbleSize val="0"/>
              <c:extLst>
                <c:ext xmlns:c15="http://schemas.microsoft.com/office/drawing/2012/chart" uri="{CE6537A1-D6FC-4f65-9D91-7224C49458BB}">
                  <c15:layout/>
                </c:ext>
              </c:extLst>
            </c:dLbl>
            <c:dLbl>
              <c:idx val="36"/>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Plan1!$B$4:$B$44</c:f>
              <c:strCache>
                <c:ptCount val="41"/>
                <c:pt idx="0">
                  <c:v>Suíça</c:v>
                </c:pt>
                <c:pt idx="1">
                  <c:v>Japão</c:v>
                </c:pt>
                <c:pt idx="2">
                  <c:v>Itália</c:v>
                </c:pt>
                <c:pt idx="3">
                  <c:v>Espanha</c:v>
                </c:pt>
                <c:pt idx="4">
                  <c:v>Islândia</c:v>
                </c:pt>
                <c:pt idx="5">
                  <c:v>França</c:v>
                </c:pt>
                <c:pt idx="6">
                  <c:v>Austrália</c:v>
                </c:pt>
                <c:pt idx="7">
                  <c:v>Suécia</c:v>
                </c:pt>
                <c:pt idx="8">
                  <c:v>Israel</c:v>
                </c:pt>
                <c:pt idx="9">
                  <c:v>Noruega</c:v>
                </c:pt>
                <c:pt idx="10">
                  <c:v>Países Baixos</c:v>
                </c:pt>
                <c:pt idx="11">
                  <c:v>Nova Zêlândia</c:v>
                </c:pt>
                <c:pt idx="12">
                  <c:v>Luxemburgo</c:v>
                </c:pt>
                <c:pt idx="13">
                  <c:v>Áustria</c:v>
                </c:pt>
                <c:pt idx="14">
                  <c:v>Reino Unido</c:v>
                </c:pt>
                <c:pt idx="15">
                  <c:v>Coreia</c:v>
                </c:pt>
                <c:pt idx="16">
                  <c:v>Canadá</c:v>
                </c:pt>
                <c:pt idx="17">
                  <c:v>Alemanha</c:v>
                </c:pt>
                <c:pt idx="18">
                  <c:v>Grécia</c:v>
                </c:pt>
                <c:pt idx="19">
                  <c:v>Portugal</c:v>
                </c:pt>
                <c:pt idx="20">
                  <c:v>Finlândia</c:v>
                </c:pt>
                <c:pt idx="21">
                  <c:v>Irlanda</c:v>
                </c:pt>
                <c:pt idx="22">
                  <c:v>Bélgica</c:v>
                </c:pt>
                <c:pt idx="23">
                  <c:v>Eslovénia</c:v>
                </c:pt>
                <c:pt idx="24">
                  <c:v>OCDE</c:v>
                </c:pt>
                <c:pt idx="25">
                  <c:v>Dinamarca</c:v>
                </c:pt>
                <c:pt idx="26">
                  <c:v>Estados Unidos</c:v>
                </c:pt>
                <c:pt idx="27">
                  <c:v>Chile</c:v>
                </c:pt>
                <c:pt idx="28">
                  <c:v>República Checa</c:v>
                </c:pt>
                <c:pt idx="29">
                  <c:v>Polónia</c:v>
                </c:pt>
                <c:pt idx="30">
                  <c:v>Estónia</c:v>
                </c:pt>
                <c:pt idx="31">
                  <c:v>Eslováquia</c:v>
                </c:pt>
                <c:pt idx="32">
                  <c:v>Hungria</c:v>
                </c:pt>
                <c:pt idx="33">
                  <c:v>Turquia</c:v>
                </c:pt>
                <c:pt idx="34">
                  <c:v>México</c:v>
                </c:pt>
                <c:pt idx="35">
                  <c:v>China</c:v>
                </c:pt>
                <c:pt idx="36">
                  <c:v>Brasil</c:v>
                </c:pt>
                <c:pt idx="37">
                  <c:v>Indonésia</c:v>
                </c:pt>
                <c:pt idx="38">
                  <c:v>Rússia</c:v>
                </c:pt>
                <c:pt idx="39">
                  <c:v>Índia</c:v>
                </c:pt>
                <c:pt idx="40">
                  <c:v>África do Sul</c:v>
                </c:pt>
              </c:strCache>
            </c:strRef>
          </c:cat>
          <c:val>
            <c:numRef>
              <c:f>Plan1!$C$4:$C$44</c:f>
              <c:numCache>
                <c:formatCode>#,##0.0_ ;\-#,##0.0\ </c:formatCode>
                <c:ptCount val="41"/>
                <c:pt idx="0">
                  <c:v>82.8</c:v>
                </c:pt>
                <c:pt idx="1">
                  <c:v>82.7</c:v>
                </c:pt>
                <c:pt idx="2">
                  <c:v>82.7</c:v>
                </c:pt>
                <c:pt idx="3">
                  <c:v>82.4</c:v>
                </c:pt>
                <c:pt idx="4">
                  <c:v>82.4</c:v>
                </c:pt>
                <c:pt idx="5">
                  <c:v>82.2</c:v>
                </c:pt>
                <c:pt idx="6">
                  <c:v>82</c:v>
                </c:pt>
                <c:pt idx="7">
                  <c:v>81.900000000000006</c:v>
                </c:pt>
                <c:pt idx="8">
                  <c:v>81.8</c:v>
                </c:pt>
                <c:pt idx="9">
                  <c:v>81.400000000000006</c:v>
                </c:pt>
                <c:pt idx="10">
                  <c:v>81.3</c:v>
                </c:pt>
                <c:pt idx="11">
                  <c:v>81.2</c:v>
                </c:pt>
                <c:pt idx="12">
                  <c:v>81.099999999999994</c:v>
                </c:pt>
                <c:pt idx="13">
                  <c:v>81.099999999999994</c:v>
                </c:pt>
                <c:pt idx="14">
                  <c:v>81.099999999999994</c:v>
                </c:pt>
                <c:pt idx="15">
                  <c:v>81.099999999999994</c:v>
                </c:pt>
                <c:pt idx="16">
                  <c:v>81</c:v>
                </c:pt>
                <c:pt idx="17">
                  <c:v>80.8</c:v>
                </c:pt>
                <c:pt idx="18">
                  <c:v>80.8</c:v>
                </c:pt>
                <c:pt idx="19">
                  <c:v>80.8</c:v>
                </c:pt>
                <c:pt idx="20">
                  <c:v>80.599999999999994</c:v>
                </c:pt>
                <c:pt idx="21">
                  <c:v>80.599999999999994</c:v>
                </c:pt>
                <c:pt idx="22">
                  <c:v>80.5</c:v>
                </c:pt>
                <c:pt idx="23">
                  <c:v>80.099999999999994</c:v>
                </c:pt>
                <c:pt idx="24">
                  <c:v>80.099999999999994</c:v>
                </c:pt>
                <c:pt idx="25">
                  <c:v>79.900000000000006</c:v>
                </c:pt>
                <c:pt idx="26">
                  <c:v>78.7</c:v>
                </c:pt>
                <c:pt idx="27">
                  <c:v>78.3</c:v>
                </c:pt>
                <c:pt idx="28">
                  <c:v>78</c:v>
                </c:pt>
                <c:pt idx="29">
                  <c:v>76.900000000000006</c:v>
                </c:pt>
                <c:pt idx="30">
                  <c:v>76.3</c:v>
                </c:pt>
                <c:pt idx="31">
                  <c:v>76.099999999999994</c:v>
                </c:pt>
                <c:pt idx="32">
                  <c:v>75</c:v>
                </c:pt>
                <c:pt idx="33">
                  <c:v>74.599999999999994</c:v>
                </c:pt>
                <c:pt idx="34">
                  <c:v>74.2</c:v>
                </c:pt>
                <c:pt idx="35">
                  <c:v>73.5</c:v>
                </c:pt>
                <c:pt idx="36">
                  <c:v>73.400000000000006</c:v>
                </c:pt>
                <c:pt idx="37">
                  <c:v>69.3</c:v>
                </c:pt>
                <c:pt idx="38">
                  <c:v>69</c:v>
                </c:pt>
                <c:pt idx="39">
                  <c:v>65.5</c:v>
                </c:pt>
                <c:pt idx="40">
                  <c:v>52.6</c:v>
                </c:pt>
              </c:numCache>
            </c:numRef>
          </c:val>
        </c:ser>
        <c:dLbls>
          <c:showLegendKey val="0"/>
          <c:showVal val="0"/>
          <c:showCatName val="0"/>
          <c:showSerName val="0"/>
          <c:showPercent val="0"/>
          <c:showBubbleSize val="0"/>
        </c:dLbls>
        <c:gapWidth val="150"/>
        <c:axId val="204145280"/>
        <c:axId val="204145672"/>
      </c:barChart>
      <c:catAx>
        <c:axId val="204145280"/>
        <c:scaling>
          <c:orientation val="minMax"/>
        </c:scaling>
        <c:delete val="0"/>
        <c:axPos val="b"/>
        <c:numFmt formatCode="General" sourceLinked="0"/>
        <c:majorTickMark val="out"/>
        <c:minorTickMark val="none"/>
        <c:tickLblPos val="nextTo"/>
        <c:txPr>
          <a:bodyPr rot="-3600000"/>
          <a:lstStyle/>
          <a:p>
            <a:pPr>
              <a:defRPr/>
            </a:pPr>
            <a:endParaRPr lang="pt-BR"/>
          </a:p>
        </c:txPr>
        <c:crossAx val="204145672"/>
        <c:crosses val="autoZero"/>
        <c:auto val="1"/>
        <c:lblAlgn val="ctr"/>
        <c:lblOffset val="100"/>
        <c:noMultiLvlLbl val="0"/>
      </c:catAx>
      <c:valAx>
        <c:axId val="204145672"/>
        <c:scaling>
          <c:orientation val="minMax"/>
        </c:scaling>
        <c:delete val="0"/>
        <c:axPos val="l"/>
        <c:majorGridlines/>
        <c:numFmt formatCode="#,##0_ ;\-#,##0\ " sourceLinked="0"/>
        <c:majorTickMark val="out"/>
        <c:minorTickMark val="none"/>
        <c:tickLblPos val="nextTo"/>
        <c:crossAx val="204145280"/>
        <c:crosses val="autoZero"/>
        <c:crossBetween val="between"/>
      </c:valAx>
      <c:spPr>
        <a:solidFill>
          <a:schemeClr val="bg1">
            <a:lumMod val="95000"/>
          </a:schemeClr>
        </a:solidFill>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5"/>
            <c:bubble3D val="0"/>
            <c:spPr>
              <a:solidFill>
                <a:srgbClr val="FF99CC"/>
              </a:solidFill>
            </c:spPr>
          </c:dPt>
          <c:dPt>
            <c:idx val="6"/>
            <c:bubble3D val="0"/>
            <c:spPr>
              <a:solidFill>
                <a:schemeClr val="bg2">
                  <a:lumMod val="90000"/>
                </a:schemeClr>
              </a:solidFill>
            </c:spPr>
          </c:dPt>
          <c:dLbls>
            <c:dLbl>
              <c:idx val="0"/>
              <c:layout/>
              <c:tx>
                <c:rich>
                  <a:bodyPr/>
                  <a:lstStyle/>
                  <a:p>
                    <a:r>
                      <a:rPr lang="en-US" sz="1400" smtClean="0"/>
                      <a:t>3</a:t>
                    </a:r>
                    <a:r>
                      <a:rPr lang="en-US" smtClean="0"/>
                      <a:t>73.043 (31%)</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400" smtClean="0"/>
                      <a:t>2</a:t>
                    </a:r>
                    <a:r>
                      <a:rPr lang="en-US" smtClean="0"/>
                      <a:t>04.080 (17%)</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400" smtClean="0"/>
                      <a:t>1</a:t>
                    </a:r>
                    <a:r>
                      <a:rPr lang="en-US" smtClean="0"/>
                      <a:t>43.146 (12%)</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400" smtClean="0"/>
                      <a:t>1</a:t>
                    </a:r>
                    <a:r>
                      <a:rPr lang="en-US" smtClean="0"/>
                      <a:t>35.888 (11%)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z="1400" smtClean="0"/>
                      <a:t>5</a:t>
                    </a:r>
                    <a:r>
                      <a:rPr lang="en-US" smtClean="0"/>
                      <a:t>9.111 (5%)</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z="1400" smtClean="0"/>
                      <a:t>2</a:t>
                    </a:r>
                    <a:r>
                      <a:rPr lang="en-US" smtClean="0"/>
                      <a:t>9.759 (2%)</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z="1400" smtClean="0"/>
                      <a:t>2</a:t>
                    </a:r>
                    <a:r>
                      <a:rPr lang="en-US" smtClean="0"/>
                      <a:t>53.790 (21%)</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pPr>
                <a:endParaRPr lang="pt-BR"/>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Plan2!$A$3:$A$9</c:f>
              <c:strCache>
                <c:ptCount val="7"/>
                <c:pt idx="0">
                  <c:v>Doenças do aparelho circulatório</c:v>
                </c:pt>
                <c:pt idx="1">
                  <c:v>Neoplasias</c:v>
                </c:pt>
                <c:pt idx="2">
                  <c:v>Causas externas</c:v>
                </c:pt>
                <c:pt idx="3">
                  <c:v>Doenças do aparelho respiratório</c:v>
                </c:pt>
                <c:pt idx="4">
                  <c:v>Doenças infecciosas e parasitárias</c:v>
                </c:pt>
                <c:pt idx="5">
                  <c:v>Enfermidades originadas no período perinatal</c:v>
                </c:pt>
                <c:pt idx="6">
                  <c:v>Outras causas definidas</c:v>
                </c:pt>
              </c:strCache>
            </c:strRef>
          </c:cat>
          <c:val>
            <c:numRef>
              <c:f>Plan2!$B$3:$B$9</c:f>
              <c:numCache>
                <c:formatCode>#,##0</c:formatCode>
                <c:ptCount val="7"/>
                <c:pt idx="0">
                  <c:v>373043</c:v>
                </c:pt>
                <c:pt idx="1">
                  <c:v>204080</c:v>
                </c:pt>
                <c:pt idx="2">
                  <c:v>143146</c:v>
                </c:pt>
                <c:pt idx="3">
                  <c:v>135888</c:v>
                </c:pt>
                <c:pt idx="4">
                  <c:v>59111</c:v>
                </c:pt>
                <c:pt idx="5">
                  <c:v>29759</c:v>
                </c:pt>
                <c:pt idx="6">
                  <c:v>253790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0525415476711739"/>
          <c:y val="0.10260336570790382"/>
          <c:w val="0.28437118097989256"/>
          <c:h val="0.86286562701610325"/>
        </c:manualLayout>
      </c:layout>
      <c:overlay val="0"/>
      <c:txPr>
        <a:bodyPr/>
        <a:lstStyle/>
        <a:p>
          <a:pPr>
            <a:defRPr sz="1400"/>
          </a:pPr>
          <a:endParaRPr lang="pt-BR"/>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16154513905235E-2"/>
          <c:y val="2.1689950046566812E-2"/>
          <c:w val="0.94256099604752019"/>
          <c:h val="0.73650062559384566"/>
        </c:manualLayout>
      </c:layout>
      <c:barChart>
        <c:barDir val="col"/>
        <c:grouping val="clustered"/>
        <c:varyColors val="0"/>
        <c:ser>
          <c:idx val="1"/>
          <c:order val="1"/>
          <c:tx>
            <c:v>Homens</c:v>
          </c:tx>
          <c:invertIfNegative val="0"/>
          <c:dPt>
            <c:idx val="3"/>
            <c:invertIfNegative val="0"/>
            <c:bubble3D val="0"/>
            <c:spPr>
              <a:solidFill>
                <a:srgbClr val="009A46"/>
              </a:solidFill>
            </c:spPr>
          </c:dPt>
          <c:dLbls>
            <c:dLbl>
              <c:idx val="3"/>
              <c:layout/>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pt-BR"/>
              </a:p>
            </c:txPr>
            <c:dLblPos val="inEnd"/>
            <c:showLegendKey val="0"/>
            <c:showVal val="0"/>
            <c:showCatName val="0"/>
            <c:showSerName val="0"/>
            <c:showPercent val="0"/>
            <c:showBubbleSize val="0"/>
            <c:extLst>
              <c:ext xmlns:c15="http://schemas.microsoft.com/office/drawing/2012/chart" uri="{CE6537A1-D6FC-4f65-9D91-7224C49458BB}">
                <c15:showLeaderLines val="0"/>
              </c:ext>
            </c:extLst>
          </c:dLbls>
          <c:cat>
            <c:strRef>
              <c:f>'Padronização OCDE'!$A$65:$A$100</c:f>
              <c:strCache>
                <c:ptCount val="36"/>
                <c:pt idx="0">
                  <c:v>Rússia</c:v>
                </c:pt>
                <c:pt idx="1">
                  <c:v>África do Sul</c:v>
                </c:pt>
                <c:pt idx="2">
                  <c:v>Estônia</c:v>
                </c:pt>
                <c:pt idx="3">
                  <c:v>Brasil</c:v>
                </c:pt>
                <c:pt idx="4">
                  <c:v>México</c:v>
                </c:pt>
                <c:pt idx="5">
                  <c:v>Coréia</c:v>
                </c:pt>
                <c:pt idx="6">
                  <c:v>Eslovenia</c:v>
                </c:pt>
                <c:pt idx="7">
                  <c:v>Finlândia</c:v>
                </c:pt>
                <c:pt idx="8">
                  <c:v>Hungria</c:v>
                </c:pt>
                <c:pt idx="9">
                  <c:v>Polônia</c:v>
                </c:pt>
                <c:pt idx="10">
                  <c:v>República Eslovaca</c:v>
                </c:pt>
                <c:pt idx="11">
                  <c:v>Chile</c:v>
                </c:pt>
                <c:pt idx="12">
                  <c:v>República Checa</c:v>
                </c:pt>
                <c:pt idx="13">
                  <c:v>Estados Unidos</c:v>
                </c:pt>
                <c:pt idx="14">
                  <c:v>Bélgica</c:v>
                </c:pt>
                <c:pt idx="15">
                  <c:v>França</c:v>
                </c:pt>
                <c:pt idx="16">
                  <c:v>Luxemburgo</c:v>
                </c:pt>
                <c:pt idx="17">
                  <c:v>Japão</c:v>
                </c:pt>
                <c:pt idx="18">
                  <c:v>Áustria</c:v>
                </c:pt>
                <c:pt idx="19">
                  <c:v>Nova Zelândia</c:v>
                </c:pt>
                <c:pt idx="20">
                  <c:v>Noruega</c:v>
                </c:pt>
                <c:pt idx="21">
                  <c:v>Canadá</c:v>
                </c:pt>
                <c:pt idx="22">
                  <c:v>Suécia</c:v>
                </c:pt>
                <c:pt idx="23">
                  <c:v>Portugal</c:v>
                </c:pt>
                <c:pt idx="24">
                  <c:v>Austrália</c:v>
                </c:pt>
                <c:pt idx="25">
                  <c:v>Suíça</c:v>
                </c:pt>
                <c:pt idx="26">
                  <c:v>Islândia</c:v>
                </c:pt>
                <c:pt idx="27">
                  <c:v>Irlanda</c:v>
                </c:pt>
                <c:pt idx="28">
                  <c:v>Alemanha</c:v>
                </c:pt>
                <c:pt idx="29">
                  <c:v>Dinamarca</c:v>
                </c:pt>
                <c:pt idx="30">
                  <c:v>Grécia</c:v>
                </c:pt>
                <c:pt idx="31">
                  <c:v>Israel</c:v>
                </c:pt>
                <c:pt idx="32">
                  <c:v>Itália</c:v>
                </c:pt>
                <c:pt idx="33">
                  <c:v>Holanda</c:v>
                </c:pt>
                <c:pt idx="34">
                  <c:v>Reino Unido</c:v>
                </c:pt>
                <c:pt idx="35">
                  <c:v>Espanha</c:v>
                </c:pt>
              </c:strCache>
            </c:strRef>
          </c:cat>
          <c:val>
            <c:numRef>
              <c:f>'Padronização OCDE'!$C$65:$C$100</c:f>
              <c:numCache>
                <c:formatCode>General</c:formatCode>
                <c:ptCount val="36"/>
                <c:pt idx="0">
                  <c:v>264.7</c:v>
                </c:pt>
                <c:pt idx="1">
                  <c:v>221</c:v>
                </c:pt>
                <c:pt idx="2">
                  <c:v>141.69999999999999</c:v>
                </c:pt>
                <c:pt idx="3">
                  <c:v>140.1</c:v>
                </c:pt>
                <c:pt idx="4">
                  <c:v>128.6</c:v>
                </c:pt>
                <c:pt idx="5">
                  <c:v>114.1</c:v>
                </c:pt>
                <c:pt idx="6">
                  <c:v>105.6</c:v>
                </c:pt>
                <c:pt idx="7">
                  <c:v>104.4</c:v>
                </c:pt>
                <c:pt idx="8">
                  <c:v>103.3</c:v>
                </c:pt>
                <c:pt idx="9">
                  <c:v>101.6</c:v>
                </c:pt>
                <c:pt idx="10">
                  <c:v>92.6</c:v>
                </c:pt>
                <c:pt idx="11">
                  <c:v>89.1</c:v>
                </c:pt>
                <c:pt idx="12">
                  <c:v>85.7</c:v>
                </c:pt>
                <c:pt idx="13">
                  <c:v>85.3</c:v>
                </c:pt>
                <c:pt idx="14">
                  <c:v>78.5</c:v>
                </c:pt>
                <c:pt idx="15">
                  <c:v>77.599999999999994</c:v>
                </c:pt>
                <c:pt idx="16">
                  <c:v>76.099999999999994</c:v>
                </c:pt>
                <c:pt idx="17">
                  <c:v>69.599999999999994</c:v>
                </c:pt>
                <c:pt idx="18">
                  <c:v>68.2</c:v>
                </c:pt>
                <c:pt idx="19">
                  <c:v>65.2</c:v>
                </c:pt>
                <c:pt idx="20">
                  <c:v>64.8</c:v>
                </c:pt>
                <c:pt idx="21">
                  <c:v>63.1</c:v>
                </c:pt>
                <c:pt idx="22">
                  <c:v>61.1</c:v>
                </c:pt>
                <c:pt idx="23">
                  <c:v>59.3</c:v>
                </c:pt>
                <c:pt idx="24">
                  <c:v>57.4</c:v>
                </c:pt>
                <c:pt idx="25">
                  <c:v>55.7</c:v>
                </c:pt>
                <c:pt idx="26">
                  <c:v>54.5</c:v>
                </c:pt>
                <c:pt idx="27">
                  <c:v>54.5</c:v>
                </c:pt>
                <c:pt idx="28">
                  <c:v>48.5</c:v>
                </c:pt>
                <c:pt idx="29">
                  <c:v>48.1</c:v>
                </c:pt>
                <c:pt idx="30">
                  <c:v>47.4</c:v>
                </c:pt>
                <c:pt idx="31">
                  <c:v>45.3</c:v>
                </c:pt>
                <c:pt idx="32">
                  <c:v>45.2</c:v>
                </c:pt>
                <c:pt idx="33">
                  <c:v>44.4</c:v>
                </c:pt>
                <c:pt idx="34">
                  <c:v>42</c:v>
                </c:pt>
                <c:pt idx="35">
                  <c:v>40.6</c:v>
                </c:pt>
              </c:numCache>
            </c:numRef>
          </c:val>
        </c:ser>
        <c:ser>
          <c:idx val="0"/>
          <c:order val="0"/>
          <c:tx>
            <c:v>Mulheres</c:v>
          </c:tx>
          <c:invertIfNegative val="0"/>
          <c:dPt>
            <c:idx val="3"/>
            <c:invertIfNegative val="0"/>
            <c:bubble3D val="0"/>
            <c:spPr>
              <a:solidFill>
                <a:srgbClr val="00D05E"/>
              </a:solidFill>
            </c:spPr>
          </c:dPt>
          <c:dLbls>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'Padronização OCDE'!$A$65:$A$100</c:f>
              <c:strCache>
                <c:ptCount val="36"/>
                <c:pt idx="0">
                  <c:v>Rússia</c:v>
                </c:pt>
                <c:pt idx="1">
                  <c:v>África do Sul</c:v>
                </c:pt>
                <c:pt idx="2">
                  <c:v>Estônia</c:v>
                </c:pt>
                <c:pt idx="3">
                  <c:v>Brasil</c:v>
                </c:pt>
                <c:pt idx="4">
                  <c:v>México</c:v>
                </c:pt>
                <c:pt idx="5">
                  <c:v>Coréia</c:v>
                </c:pt>
                <c:pt idx="6">
                  <c:v>Eslovenia</c:v>
                </c:pt>
                <c:pt idx="7">
                  <c:v>Finlândia</c:v>
                </c:pt>
                <c:pt idx="8">
                  <c:v>Hungria</c:v>
                </c:pt>
                <c:pt idx="9">
                  <c:v>Polônia</c:v>
                </c:pt>
                <c:pt idx="10">
                  <c:v>República Eslovaca</c:v>
                </c:pt>
                <c:pt idx="11">
                  <c:v>Chile</c:v>
                </c:pt>
                <c:pt idx="12">
                  <c:v>República Checa</c:v>
                </c:pt>
                <c:pt idx="13">
                  <c:v>Estados Unidos</c:v>
                </c:pt>
                <c:pt idx="14">
                  <c:v>Bélgica</c:v>
                </c:pt>
                <c:pt idx="15">
                  <c:v>França</c:v>
                </c:pt>
                <c:pt idx="16">
                  <c:v>Luxemburgo</c:v>
                </c:pt>
                <c:pt idx="17">
                  <c:v>Japão</c:v>
                </c:pt>
                <c:pt idx="18">
                  <c:v>Áustria</c:v>
                </c:pt>
                <c:pt idx="19">
                  <c:v>Nova Zelândia</c:v>
                </c:pt>
                <c:pt idx="20">
                  <c:v>Noruega</c:v>
                </c:pt>
                <c:pt idx="21">
                  <c:v>Canadá</c:v>
                </c:pt>
                <c:pt idx="22">
                  <c:v>Suécia</c:v>
                </c:pt>
                <c:pt idx="23">
                  <c:v>Portugal</c:v>
                </c:pt>
                <c:pt idx="24">
                  <c:v>Austrália</c:v>
                </c:pt>
                <c:pt idx="25">
                  <c:v>Suíça</c:v>
                </c:pt>
                <c:pt idx="26">
                  <c:v>Islândia</c:v>
                </c:pt>
                <c:pt idx="27">
                  <c:v>Irlanda</c:v>
                </c:pt>
                <c:pt idx="28">
                  <c:v>Alemanha</c:v>
                </c:pt>
                <c:pt idx="29">
                  <c:v>Dinamarca</c:v>
                </c:pt>
                <c:pt idx="30">
                  <c:v>Grécia</c:v>
                </c:pt>
                <c:pt idx="31">
                  <c:v>Israel</c:v>
                </c:pt>
                <c:pt idx="32">
                  <c:v>Itália</c:v>
                </c:pt>
                <c:pt idx="33">
                  <c:v>Holanda</c:v>
                </c:pt>
                <c:pt idx="34">
                  <c:v>Reino Unido</c:v>
                </c:pt>
                <c:pt idx="35">
                  <c:v>Espanha</c:v>
                </c:pt>
              </c:strCache>
            </c:strRef>
          </c:cat>
          <c:val>
            <c:numRef>
              <c:f>'Padronização OCDE'!$B$65:$B$100</c:f>
              <c:numCache>
                <c:formatCode>General</c:formatCode>
                <c:ptCount val="36"/>
                <c:pt idx="0">
                  <c:v>61.8</c:v>
                </c:pt>
                <c:pt idx="1">
                  <c:v>64.400000000000006</c:v>
                </c:pt>
                <c:pt idx="2">
                  <c:v>31.7</c:v>
                </c:pt>
                <c:pt idx="3">
                  <c:v>33.700000000000003</c:v>
                </c:pt>
                <c:pt idx="4">
                  <c:v>28.6</c:v>
                </c:pt>
                <c:pt idx="5">
                  <c:v>46.8</c:v>
                </c:pt>
                <c:pt idx="6">
                  <c:v>39.300000000000004</c:v>
                </c:pt>
                <c:pt idx="7">
                  <c:v>37.1</c:v>
                </c:pt>
                <c:pt idx="8">
                  <c:v>37.300000000000004</c:v>
                </c:pt>
                <c:pt idx="9">
                  <c:v>25.4</c:v>
                </c:pt>
                <c:pt idx="10">
                  <c:v>23.8</c:v>
                </c:pt>
                <c:pt idx="11">
                  <c:v>24.5</c:v>
                </c:pt>
                <c:pt idx="12">
                  <c:v>30.1</c:v>
                </c:pt>
                <c:pt idx="13">
                  <c:v>36.200000000000003</c:v>
                </c:pt>
                <c:pt idx="14">
                  <c:v>38.700000000000003</c:v>
                </c:pt>
                <c:pt idx="15">
                  <c:v>33.6</c:v>
                </c:pt>
                <c:pt idx="16">
                  <c:v>33.1</c:v>
                </c:pt>
                <c:pt idx="17">
                  <c:v>28.7</c:v>
                </c:pt>
                <c:pt idx="18">
                  <c:v>26.1</c:v>
                </c:pt>
                <c:pt idx="19">
                  <c:v>29.2</c:v>
                </c:pt>
                <c:pt idx="20">
                  <c:v>34.5</c:v>
                </c:pt>
                <c:pt idx="21">
                  <c:v>29.5</c:v>
                </c:pt>
                <c:pt idx="22">
                  <c:v>27.2</c:v>
                </c:pt>
                <c:pt idx="23">
                  <c:v>21.5</c:v>
                </c:pt>
                <c:pt idx="24">
                  <c:v>25.4</c:v>
                </c:pt>
                <c:pt idx="25">
                  <c:v>27.3</c:v>
                </c:pt>
                <c:pt idx="26">
                  <c:v>25.5</c:v>
                </c:pt>
                <c:pt idx="27">
                  <c:v>23.1</c:v>
                </c:pt>
                <c:pt idx="28">
                  <c:v>22.1</c:v>
                </c:pt>
                <c:pt idx="29">
                  <c:v>23.8</c:v>
                </c:pt>
                <c:pt idx="30">
                  <c:v>11.7</c:v>
                </c:pt>
                <c:pt idx="31">
                  <c:v>19.2</c:v>
                </c:pt>
                <c:pt idx="32">
                  <c:v>20.2</c:v>
                </c:pt>
                <c:pt idx="33">
                  <c:v>24.6</c:v>
                </c:pt>
                <c:pt idx="34">
                  <c:v>20.2</c:v>
                </c:pt>
                <c:pt idx="35">
                  <c:v>15.6</c:v>
                </c:pt>
              </c:numCache>
            </c:numRef>
          </c:val>
        </c:ser>
        <c:dLbls>
          <c:showLegendKey val="0"/>
          <c:showVal val="0"/>
          <c:showCatName val="0"/>
          <c:showSerName val="0"/>
          <c:showPercent val="0"/>
          <c:showBubbleSize val="0"/>
        </c:dLbls>
        <c:gapWidth val="75"/>
        <c:axId val="233527888"/>
        <c:axId val="233528280"/>
      </c:barChart>
      <c:catAx>
        <c:axId val="233527888"/>
        <c:scaling>
          <c:orientation val="minMax"/>
        </c:scaling>
        <c:delete val="0"/>
        <c:axPos val="b"/>
        <c:numFmt formatCode="General" sourceLinked="0"/>
        <c:majorTickMark val="out"/>
        <c:minorTickMark val="none"/>
        <c:tickLblPos val="nextTo"/>
        <c:txPr>
          <a:bodyPr/>
          <a:lstStyle/>
          <a:p>
            <a:pPr>
              <a:defRPr sz="800"/>
            </a:pPr>
            <a:endParaRPr lang="pt-BR"/>
          </a:p>
        </c:txPr>
        <c:crossAx val="233528280"/>
        <c:crosses val="autoZero"/>
        <c:auto val="1"/>
        <c:lblAlgn val="ctr"/>
        <c:lblOffset val="100"/>
        <c:noMultiLvlLbl val="0"/>
      </c:catAx>
      <c:valAx>
        <c:axId val="233528280"/>
        <c:scaling>
          <c:orientation val="minMax"/>
          <c:max val="200"/>
        </c:scaling>
        <c:delete val="0"/>
        <c:axPos val="l"/>
        <c:majorGridlines>
          <c:spPr>
            <a:ln>
              <a:solidFill>
                <a:sysClr val="window" lastClr="FFFFFF">
                  <a:lumMod val="75000"/>
                </a:sysClr>
              </a:solidFill>
              <a:prstDash val="sysDot"/>
            </a:ln>
          </c:spPr>
        </c:majorGridlines>
        <c:numFmt formatCode="General" sourceLinked="1"/>
        <c:majorTickMark val="out"/>
        <c:minorTickMark val="none"/>
        <c:tickLblPos val="nextTo"/>
        <c:txPr>
          <a:bodyPr/>
          <a:lstStyle/>
          <a:p>
            <a:pPr>
              <a:defRPr sz="800"/>
            </a:pPr>
            <a:endParaRPr lang="pt-BR"/>
          </a:p>
        </c:txPr>
        <c:crossAx val="233527888"/>
        <c:crosses val="autoZero"/>
        <c:crossBetween val="between"/>
      </c:valAx>
      <c:spPr>
        <a:solidFill>
          <a:schemeClr val="accent5">
            <a:lumMod val="20000"/>
            <a:lumOff val="80000"/>
          </a:schemeClr>
        </a:solidFill>
      </c:spPr>
    </c:plotArea>
    <c:legend>
      <c:legendPos val="b"/>
      <c:layout>
        <c:manualLayout>
          <c:xMode val="edge"/>
          <c:yMode val="edge"/>
          <c:x val="0.62574379682860115"/>
          <c:y val="0.91739283066909016"/>
          <c:w val="0.2987212814395388"/>
          <c:h val="4.8791026862224814E-2"/>
        </c:manualLayout>
      </c:layout>
      <c:overlay val="0"/>
      <c:txPr>
        <a:bodyPr/>
        <a:lstStyle/>
        <a:p>
          <a:pPr>
            <a:defRPr sz="1400"/>
          </a:pPr>
          <a:endParaRPr lang="pt-BR"/>
        </a:p>
      </c:txPr>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4"/>
            <c:bubble3D val="0"/>
            <c:spPr>
              <a:solidFill>
                <a:schemeClr val="accent6">
                  <a:lumMod val="60000"/>
                  <a:lumOff val="40000"/>
                </a:schemeClr>
              </a:solidFill>
            </c:spPr>
          </c:dPt>
          <c:dLbls>
            <c:dLbl>
              <c:idx val="0"/>
              <c:layout/>
              <c:tx>
                <c:rich>
                  <a:bodyPr/>
                  <a:lstStyle/>
                  <a:p>
                    <a:r>
                      <a:rPr lang="en-US" dirty="0" smtClean="0"/>
                      <a:t>53.016 (37%)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43.908 (31%)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9.703 (7%)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9.448 (6%)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27.181 (19%)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pPr>
                <a:endParaRPr lang="pt-BR"/>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Plan3!$A$1:$A$5</c:f>
              <c:strCache>
                <c:ptCount val="5"/>
                <c:pt idx="0">
                  <c:v>Homicídios</c:v>
                </c:pt>
                <c:pt idx="1">
                  <c:v>Acidentes de transporte</c:v>
                </c:pt>
                <c:pt idx="2">
                  <c:v>Intenção indeterminada</c:v>
                </c:pt>
                <c:pt idx="3">
                  <c:v>Suicídios</c:v>
                </c:pt>
                <c:pt idx="4">
                  <c:v>Demais causas externas</c:v>
                </c:pt>
              </c:strCache>
            </c:strRef>
          </c:cat>
          <c:val>
            <c:numRef>
              <c:f>Plan3!$B$1:$B$5</c:f>
              <c:numCache>
                <c:formatCode>#,##0</c:formatCode>
                <c:ptCount val="5"/>
                <c:pt idx="0">
                  <c:v>53016</c:v>
                </c:pt>
                <c:pt idx="1">
                  <c:v>43908</c:v>
                </c:pt>
                <c:pt idx="2">
                  <c:v>9703</c:v>
                </c:pt>
                <c:pt idx="3">
                  <c:v>9448</c:v>
                </c:pt>
                <c:pt idx="4">
                  <c:v>27181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3922622379564651"/>
          <c:y val="0.15547937202379841"/>
          <c:w val="0.25059862472545785"/>
          <c:h val="0.74073546425876224"/>
        </c:manualLayout>
      </c:layout>
      <c:overlay val="0"/>
      <c:txPr>
        <a:bodyPr/>
        <a:lstStyle/>
        <a:p>
          <a:pPr>
            <a:defRPr sz="1400"/>
          </a:pPr>
          <a:endParaRPr lang="pt-BR"/>
        </a:p>
      </c:txPr>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800805208659806E-2"/>
          <c:y val="6.5273173837039997E-2"/>
          <c:w val="0.91284859742949276"/>
          <c:h val="0.88403090735153433"/>
        </c:manualLayout>
      </c:layout>
      <c:barChart>
        <c:barDir val="bar"/>
        <c:grouping val="clustered"/>
        <c:varyColors val="0"/>
        <c:ser>
          <c:idx val="0"/>
          <c:order val="0"/>
          <c:invertIfNegative val="0"/>
          <c:dPt>
            <c:idx val="2"/>
            <c:invertIfNegative val="0"/>
            <c:bubble3D val="0"/>
            <c:spPr>
              <a:solidFill>
                <a:srgbClr val="00B050"/>
              </a:solidFill>
            </c:spPr>
          </c:dPt>
          <c:dLbls>
            <c:dLbl>
              <c:idx val="2"/>
              <c:layout/>
              <c:tx>
                <c:rich>
                  <a:bodyPr/>
                  <a:lstStyle/>
                  <a:p>
                    <a:r>
                      <a:rPr lang="en-US" dirty="0" smtClean="0"/>
                      <a:t>10.153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pt-B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'Comparação inter'!$C$6:$C$41</c:f>
              <c:strCache>
                <c:ptCount val="36"/>
                <c:pt idx="0">
                  <c:v>Rússia</c:v>
                </c:pt>
                <c:pt idx="1">
                  <c:v>México</c:v>
                </c:pt>
                <c:pt idx="2">
                  <c:v>Brasil</c:v>
                </c:pt>
                <c:pt idx="3">
                  <c:v>Hungria</c:v>
                </c:pt>
                <c:pt idx="4">
                  <c:v>Estados Unidos</c:v>
                </c:pt>
                <c:pt idx="5">
                  <c:v>Polônia</c:v>
                </c:pt>
                <c:pt idx="6">
                  <c:v>República Eslovaca</c:v>
                </c:pt>
                <c:pt idx="7">
                  <c:v>Estônia</c:v>
                </c:pt>
                <c:pt idx="8">
                  <c:v>Chile</c:v>
                </c:pt>
                <c:pt idx="9">
                  <c:v>Nova Zelândia</c:v>
                </c:pt>
                <c:pt idx="10">
                  <c:v>Dinamarca</c:v>
                </c:pt>
                <c:pt idx="11">
                  <c:v>República Tcheca</c:v>
                </c:pt>
                <c:pt idx="12">
                  <c:v>Reino Unido</c:v>
                </c:pt>
                <c:pt idx="13">
                  <c:v>Bélgica</c:v>
                </c:pt>
                <c:pt idx="14">
                  <c:v>Canadá</c:v>
                </c:pt>
                <c:pt idx="15">
                  <c:v>Irlanda</c:v>
                </c:pt>
                <c:pt idx="16">
                  <c:v>OCDE</c:v>
                </c:pt>
                <c:pt idx="17">
                  <c:v>Holanda</c:v>
                </c:pt>
                <c:pt idx="18">
                  <c:v>Portugal</c:v>
                </c:pt>
                <c:pt idx="19">
                  <c:v>Finlândia</c:v>
                </c:pt>
                <c:pt idx="20">
                  <c:v>França</c:v>
                </c:pt>
                <c:pt idx="21">
                  <c:v>Alemanha</c:v>
                </c:pt>
                <c:pt idx="22">
                  <c:v>Áustria</c:v>
                </c:pt>
                <c:pt idx="23">
                  <c:v>Coréia</c:v>
                </c:pt>
                <c:pt idx="24">
                  <c:v>Noruega</c:v>
                </c:pt>
                <c:pt idx="25">
                  <c:v>Austrália</c:v>
                </c:pt>
                <c:pt idx="26">
                  <c:v>Eslovênia</c:v>
                </c:pt>
                <c:pt idx="27">
                  <c:v>Israel</c:v>
                </c:pt>
                <c:pt idx="28">
                  <c:v>Suécia</c:v>
                </c:pt>
                <c:pt idx="29">
                  <c:v>Grécia</c:v>
                </c:pt>
                <c:pt idx="30">
                  <c:v>Suíça</c:v>
                </c:pt>
                <c:pt idx="31">
                  <c:v>Itália</c:v>
                </c:pt>
                <c:pt idx="32">
                  <c:v>Espanha</c:v>
                </c:pt>
                <c:pt idx="33">
                  <c:v>Luxemburgo</c:v>
                </c:pt>
                <c:pt idx="34">
                  <c:v>Japão</c:v>
                </c:pt>
                <c:pt idx="35">
                  <c:v>Islândia</c:v>
                </c:pt>
              </c:strCache>
            </c:strRef>
          </c:cat>
          <c:val>
            <c:numRef>
              <c:f>'Comparação inter'!$E$6:$E$41</c:f>
              <c:numCache>
                <c:formatCode>General</c:formatCode>
                <c:ptCount val="36"/>
                <c:pt idx="0">
                  <c:v>20161</c:v>
                </c:pt>
                <c:pt idx="1">
                  <c:v>8854.4</c:v>
                </c:pt>
                <c:pt idx="2">
                  <c:v>10153</c:v>
                </c:pt>
                <c:pt idx="3">
                  <c:v>8851.7000000000007</c:v>
                </c:pt>
                <c:pt idx="4">
                  <c:v>6133</c:v>
                </c:pt>
                <c:pt idx="5">
                  <c:v>7801</c:v>
                </c:pt>
                <c:pt idx="6">
                  <c:v>7025</c:v>
                </c:pt>
                <c:pt idx="7">
                  <c:v>9665</c:v>
                </c:pt>
                <c:pt idx="8">
                  <c:v>5855.3</c:v>
                </c:pt>
                <c:pt idx="9">
                  <c:v>4365</c:v>
                </c:pt>
                <c:pt idx="10">
                  <c:v>4151.7</c:v>
                </c:pt>
                <c:pt idx="11">
                  <c:v>5535.5</c:v>
                </c:pt>
                <c:pt idx="12">
                  <c:v>3988</c:v>
                </c:pt>
                <c:pt idx="13">
                  <c:v>4442.7</c:v>
                </c:pt>
                <c:pt idx="14">
                  <c:v>3926</c:v>
                </c:pt>
                <c:pt idx="15">
                  <c:v>4383.1000000000004</c:v>
                </c:pt>
                <c:pt idx="16">
                  <c:v>4689</c:v>
                </c:pt>
                <c:pt idx="17">
                  <c:v>3266.2</c:v>
                </c:pt>
                <c:pt idx="18">
                  <c:v>4708</c:v>
                </c:pt>
                <c:pt idx="19">
                  <c:v>5045.1000000000004</c:v>
                </c:pt>
                <c:pt idx="20">
                  <c:v>4752.8</c:v>
                </c:pt>
                <c:pt idx="21">
                  <c:v>4112.2</c:v>
                </c:pt>
                <c:pt idx="22">
                  <c:v>4308.8</c:v>
                </c:pt>
                <c:pt idx="23">
                  <c:v>4488.8</c:v>
                </c:pt>
                <c:pt idx="24">
                  <c:v>3518</c:v>
                </c:pt>
                <c:pt idx="25">
                  <c:v>3699.8</c:v>
                </c:pt>
                <c:pt idx="26">
                  <c:v>4508</c:v>
                </c:pt>
                <c:pt idx="27">
                  <c:v>3419.9</c:v>
                </c:pt>
                <c:pt idx="28">
                  <c:v>3081</c:v>
                </c:pt>
                <c:pt idx="29">
                  <c:v>4561.9000000000005</c:v>
                </c:pt>
                <c:pt idx="30">
                  <c:v>3295</c:v>
                </c:pt>
                <c:pt idx="31">
                  <c:v>3439.4</c:v>
                </c:pt>
                <c:pt idx="32">
                  <c:v>3857</c:v>
                </c:pt>
                <c:pt idx="33">
                  <c:v>3342.5</c:v>
                </c:pt>
                <c:pt idx="34">
                  <c:v>3509.1</c:v>
                </c:pt>
                <c:pt idx="35">
                  <c:v>3178.3</c:v>
                </c:pt>
              </c:numCache>
            </c:numRef>
          </c:val>
        </c:ser>
        <c:dLbls>
          <c:showLegendKey val="0"/>
          <c:showVal val="0"/>
          <c:showCatName val="0"/>
          <c:showSerName val="0"/>
          <c:showPercent val="0"/>
          <c:showBubbleSize val="0"/>
        </c:dLbls>
        <c:gapWidth val="150"/>
        <c:axId val="233529848"/>
        <c:axId val="233530240"/>
      </c:barChart>
      <c:catAx>
        <c:axId val="233529848"/>
        <c:scaling>
          <c:orientation val="minMax"/>
        </c:scaling>
        <c:delete val="0"/>
        <c:axPos val="l"/>
        <c:numFmt formatCode="General" sourceLinked="0"/>
        <c:majorTickMark val="out"/>
        <c:minorTickMark val="none"/>
        <c:tickLblPos val="none"/>
        <c:crossAx val="233530240"/>
        <c:crosses val="autoZero"/>
        <c:auto val="1"/>
        <c:lblAlgn val="ctr"/>
        <c:lblOffset val="100"/>
        <c:noMultiLvlLbl val="0"/>
      </c:catAx>
      <c:valAx>
        <c:axId val="233530240"/>
        <c:scaling>
          <c:orientation val="minMax"/>
          <c:max val="11000"/>
          <c:min val="0"/>
        </c:scaling>
        <c:delete val="0"/>
        <c:axPos val="b"/>
        <c:majorGridlines>
          <c:spPr>
            <a:ln>
              <a:solidFill>
                <a:schemeClr val="bg1">
                  <a:lumMod val="75000"/>
                </a:schemeClr>
              </a:solidFill>
              <a:prstDash val="sysDot"/>
            </a:ln>
          </c:spPr>
        </c:majorGridlines>
        <c:numFmt formatCode="General" sourceLinked="1"/>
        <c:majorTickMark val="out"/>
        <c:minorTickMark val="none"/>
        <c:tickLblPos val="nextTo"/>
        <c:txPr>
          <a:bodyPr/>
          <a:lstStyle/>
          <a:p>
            <a:pPr>
              <a:defRPr sz="800"/>
            </a:pPr>
            <a:endParaRPr lang="pt-BR"/>
          </a:p>
        </c:txPr>
        <c:crossAx val="233529848"/>
        <c:crosses val="autoZero"/>
        <c:crossBetween val="between"/>
      </c:valAx>
      <c:spPr>
        <a:solidFill>
          <a:srgbClr val="EBF6F9"/>
        </a:solidFill>
      </c:spPr>
    </c:plotArea>
    <c:plotVisOnly val="1"/>
    <c:dispBlanksAs val="gap"/>
    <c:showDLblsOverMax val="0"/>
  </c:chart>
  <c:spPr>
    <a:ln>
      <a:noFill/>
    </a:ln>
  </c:sp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1" Type="http://schemas.openxmlformats.org/officeDocument/2006/relationships/image" Target="../media/image11.png"/></Relationships>
</file>

<file path=ppt/diagrams/_rels/data12.xml.rels><?xml version="1.0" encoding="UTF-8" standalone="yes"?>
<Relationships xmlns="http://schemas.openxmlformats.org/package/2006/relationships"><Relationship Id="rId1" Type="http://schemas.openxmlformats.org/officeDocument/2006/relationships/image" Target="../media/image11.png"/></Relationships>
</file>

<file path=ppt/diagrams/_rels/data14.xml.rels><?xml version="1.0" encoding="UTF-8" standalone="yes"?>
<Relationships xmlns="http://schemas.openxmlformats.org/package/2006/relationships"><Relationship Id="rId1" Type="http://schemas.openxmlformats.org/officeDocument/2006/relationships/image" Target="../media/image11.png"/></Relationships>
</file>

<file path=ppt/diagrams/_rels/data15.xml.rels><?xml version="1.0" encoding="UTF-8" standalone="yes"?>
<Relationships xmlns="http://schemas.openxmlformats.org/package/2006/relationships"><Relationship Id="rId1" Type="http://schemas.openxmlformats.org/officeDocument/2006/relationships/image" Target="../media/image12.png"/></Relationships>
</file>

<file path=ppt/diagrams/_rels/data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ata17.xml.rels><?xml version="1.0" encoding="UTF-8" standalone="yes"?>
<Relationships xmlns="http://schemas.openxmlformats.org/package/2006/relationships"><Relationship Id="rId1" Type="http://schemas.openxmlformats.org/officeDocument/2006/relationships/image" Target="../media/image19.png"/></Relationships>
</file>

<file path=ppt/diagrams/_rels/data19.xml.rels><?xml version="1.0" encoding="UTF-8" standalone="yes"?>
<Relationships xmlns="http://schemas.openxmlformats.org/package/2006/relationships"><Relationship Id="rId1" Type="http://schemas.openxmlformats.org/officeDocument/2006/relationships/image" Target="../media/image19.png"/></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ata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ata4.xml.rels><?xml version="1.0" encoding="UTF-8" standalone="yes"?>
<Relationships xmlns="http://schemas.openxmlformats.org/package/2006/relationships"><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1" Type="http://schemas.openxmlformats.org/officeDocument/2006/relationships/image" Target="../media/image11.png"/></Relationships>
</file>

<file path=ppt/diagrams/_rels/data6.xml.rels><?xml version="1.0" encoding="UTF-8" standalone="yes"?>
<Relationships xmlns="http://schemas.openxmlformats.org/package/2006/relationships"><Relationship Id="rId1" Type="http://schemas.openxmlformats.org/officeDocument/2006/relationships/image" Target="../media/image11.png"/></Relationships>
</file>

<file path=ppt/diagrams/_rels/data8.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D8E299-CDA2-4829-87E6-126EF0389AAB}"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pt-BR"/>
        </a:p>
      </dgm:t>
    </dgm:pt>
    <dgm:pt modelId="{9E1B2AB5-0E5B-4CCD-95E5-CD1161F80E44}">
      <dgm:prSet phldrT="[Texto]" custT="1"/>
      <dgm:spPr>
        <a:solidFill>
          <a:schemeClr val="accent1">
            <a:lumMod val="60000"/>
            <a:lumOff val="40000"/>
          </a:schemeClr>
        </a:solidFill>
      </dgm:spPr>
      <dgm:t>
        <a:bodyPr/>
        <a:lstStyle/>
        <a:p>
          <a:r>
            <a:rPr lang="pt-BR" sz="2400" b="1" dirty="0" smtClean="0">
              <a:solidFill>
                <a:srgbClr val="002060"/>
              </a:solidFill>
              <a:latin typeface="+mj-lt"/>
            </a:rPr>
            <a:t>Relatório Sistêmico de Fiscalização da Saúde</a:t>
          </a:r>
        </a:p>
      </dgm:t>
    </dgm:pt>
    <dgm:pt modelId="{72070E6C-E096-4C3F-9741-B1EAACF2BF2E}" type="parTrans" cxnId="{B6527DBC-797F-4507-A669-7E513E4195AA}">
      <dgm:prSet/>
      <dgm:spPr/>
      <dgm:t>
        <a:bodyPr/>
        <a:lstStyle/>
        <a:p>
          <a:endParaRPr lang="pt-BR" sz="2400"/>
        </a:p>
      </dgm:t>
    </dgm:pt>
    <dgm:pt modelId="{0ADB273C-F453-4646-8B0A-54CBACA98EFE}" type="sibTrans" cxnId="{B6527DBC-797F-4507-A669-7E513E4195AA}">
      <dgm:prSet/>
      <dgm:spPr/>
      <dgm:t>
        <a:bodyPr/>
        <a:lstStyle/>
        <a:p>
          <a:endParaRPr lang="pt-BR" sz="2400"/>
        </a:p>
      </dgm:t>
    </dgm:pt>
    <dgm:pt modelId="{FA163B2D-4029-4BC7-A4CE-BEB8E962DC71}" type="pres">
      <dgm:prSet presAssocID="{AFD8E299-CDA2-4829-87E6-126EF0389AAB}" presName="linear" presStyleCnt="0">
        <dgm:presLayoutVars>
          <dgm:dir/>
          <dgm:resizeHandles val="exact"/>
        </dgm:presLayoutVars>
      </dgm:prSet>
      <dgm:spPr/>
      <dgm:t>
        <a:bodyPr/>
        <a:lstStyle/>
        <a:p>
          <a:endParaRPr lang="pt-BR"/>
        </a:p>
      </dgm:t>
    </dgm:pt>
    <dgm:pt modelId="{23F59556-9D2E-408B-9567-CEC9D886ED06}" type="pres">
      <dgm:prSet presAssocID="{9E1B2AB5-0E5B-4CCD-95E5-CD1161F80E44}" presName="comp" presStyleCnt="0"/>
      <dgm:spPr/>
    </dgm:pt>
    <dgm:pt modelId="{D751F7E8-2570-4651-8F4C-2F7732630848}" type="pres">
      <dgm:prSet presAssocID="{9E1B2AB5-0E5B-4CCD-95E5-CD1161F80E44}" presName="box" presStyleLbl="node1" presStyleIdx="0" presStyleCnt="1"/>
      <dgm:spPr/>
      <dgm:t>
        <a:bodyPr/>
        <a:lstStyle/>
        <a:p>
          <a:endParaRPr lang="pt-BR"/>
        </a:p>
      </dgm:t>
    </dgm:pt>
    <dgm:pt modelId="{EFE0FD6F-AD1D-4B61-8079-A6F3132371FB}" type="pres">
      <dgm:prSet presAssocID="{9E1B2AB5-0E5B-4CCD-95E5-CD1161F80E44}" presName="img" presStyleLbl="fgImgPlace1" presStyleIdx="0" presStyleCnt="1"/>
      <dgm:spPr>
        <a:blipFill rotWithShape="1">
          <a:blip xmlns:r="http://schemas.openxmlformats.org/officeDocument/2006/relationships" r:embed="rId1"/>
          <a:stretch>
            <a:fillRect/>
          </a:stretch>
        </a:blipFill>
      </dgm:spPr>
      <dgm:t>
        <a:bodyPr/>
        <a:lstStyle/>
        <a:p>
          <a:endParaRPr lang="pt-BR"/>
        </a:p>
      </dgm:t>
    </dgm:pt>
    <dgm:pt modelId="{1FC23B6B-B182-4F2B-A04B-5668E2E930A2}" type="pres">
      <dgm:prSet presAssocID="{9E1B2AB5-0E5B-4CCD-95E5-CD1161F80E44}" presName="text" presStyleLbl="node1" presStyleIdx="0" presStyleCnt="1">
        <dgm:presLayoutVars>
          <dgm:bulletEnabled val="1"/>
        </dgm:presLayoutVars>
      </dgm:prSet>
      <dgm:spPr/>
      <dgm:t>
        <a:bodyPr/>
        <a:lstStyle/>
        <a:p>
          <a:endParaRPr lang="pt-BR"/>
        </a:p>
      </dgm:t>
    </dgm:pt>
  </dgm:ptLst>
  <dgm:cxnLst>
    <dgm:cxn modelId="{51B3DD41-51F2-4908-B838-08730AEEB1BF}" type="presOf" srcId="{9E1B2AB5-0E5B-4CCD-95E5-CD1161F80E44}" destId="{D751F7E8-2570-4651-8F4C-2F7732630848}" srcOrd="0" destOrd="0" presId="urn:microsoft.com/office/officeart/2005/8/layout/vList4#1"/>
    <dgm:cxn modelId="{700F222F-E1B0-4C38-837D-E5699FCC4BB2}" type="presOf" srcId="{9E1B2AB5-0E5B-4CCD-95E5-CD1161F80E44}" destId="{1FC23B6B-B182-4F2B-A04B-5668E2E930A2}" srcOrd="1" destOrd="0" presId="urn:microsoft.com/office/officeart/2005/8/layout/vList4#1"/>
    <dgm:cxn modelId="{A1AA61EA-F880-403D-950E-040295F22548}" type="presOf" srcId="{AFD8E299-CDA2-4829-87E6-126EF0389AAB}" destId="{FA163B2D-4029-4BC7-A4CE-BEB8E962DC71}" srcOrd="0" destOrd="0" presId="urn:microsoft.com/office/officeart/2005/8/layout/vList4#1"/>
    <dgm:cxn modelId="{B6527DBC-797F-4507-A669-7E513E4195AA}" srcId="{AFD8E299-CDA2-4829-87E6-126EF0389AAB}" destId="{9E1B2AB5-0E5B-4CCD-95E5-CD1161F80E44}" srcOrd="0" destOrd="0" parTransId="{72070E6C-E096-4C3F-9741-B1EAACF2BF2E}" sibTransId="{0ADB273C-F453-4646-8B0A-54CBACA98EFE}"/>
    <dgm:cxn modelId="{32B5F187-2CD4-4CA2-974A-0EFCF67DCC72}" type="presParOf" srcId="{FA163B2D-4029-4BC7-A4CE-BEB8E962DC71}" destId="{23F59556-9D2E-408B-9567-CEC9D886ED06}" srcOrd="0" destOrd="0" presId="urn:microsoft.com/office/officeart/2005/8/layout/vList4#1"/>
    <dgm:cxn modelId="{E89428CB-AAB6-4F34-BCAC-BB33D6CFF5BF}" type="presParOf" srcId="{23F59556-9D2E-408B-9567-CEC9D886ED06}" destId="{D751F7E8-2570-4651-8F4C-2F7732630848}" srcOrd="0" destOrd="0" presId="urn:microsoft.com/office/officeart/2005/8/layout/vList4#1"/>
    <dgm:cxn modelId="{07EAC5FA-C6EE-4EFF-8F71-3CD8EEE6C6CD}" type="presParOf" srcId="{23F59556-9D2E-408B-9567-CEC9D886ED06}" destId="{EFE0FD6F-AD1D-4B61-8079-A6F3132371FB}" srcOrd="1" destOrd="0" presId="urn:microsoft.com/office/officeart/2005/8/layout/vList4#1"/>
    <dgm:cxn modelId="{2A4F6979-09B8-4358-AC7E-92DA31B318B4}" type="presParOf" srcId="{23F59556-9D2E-408B-9567-CEC9D886ED06}" destId="{1FC23B6B-B182-4F2B-A04B-5668E2E930A2}"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D8E299-CDA2-4829-87E6-126EF0389AAB}" type="doc">
      <dgm:prSet loTypeId="urn:microsoft.com/office/officeart/2005/8/layout/vList4#7" loCatId="list" qsTypeId="urn:microsoft.com/office/officeart/2005/8/quickstyle/simple1" qsCatId="simple" csTypeId="urn:microsoft.com/office/officeart/2005/8/colors/accent1_2" csCatId="accent1" phldr="1"/>
      <dgm:spPr/>
      <dgm:t>
        <a:bodyPr/>
        <a:lstStyle/>
        <a:p>
          <a:endParaRPr lang="pt-BR"/>
        </a:p>
      </dgm:t>
    </dgm:pt>
    <dgm:pt modelId="{9E1B2AB5-0E5B-4CCD-95E5-CD1161F80E44}">
      <dgm:prSet phldrT="[Texto]" custT="1"/>
      <dgm:spPr>
        <a:solidFill>
          <a:schemeClr val="accent1">
            <a:lumMod val="60000"/>
            <a:lumOff val="40000"/>
          </a:schemeClr>
        </a:solidFill>
      </dgm:spPr>
      <dgm:t>
        <a:bodyPr/>
        <a:lstStyle/>
        <a:p>
          <a:r>
            <a:rPr lang="pt-BR" sz="2400" b="1" dirty="0" smtClean="0">
              <a:solidFill>
                <a:srgbClr val="002060"/>
              </a:solidFill>
              <a:latin typeface="+mj-lt"/>
            </a:rPr>
            <a:t>Indicadores de desempenho</a:t>
          </a:r>
        </a:p>
      </dgm:t>
    </dgm:pt>
    <dgm:pt modelId="{72070E6C-E096-4C3F-9741-B1EAACF2BF2E}" type="parTrans" cxnId="{B6527DBC-797F-4507-A669-7E513E4195AA}">
      <dgm:prSet/>
      <dgm:spPr/>
      <dgm:t>
        <a:bodyPr/>
        <a:lstStyle/>
        <a:p>
          <a:endParaRPr lang="pt-BR" sz="2400"/>
        </a:p>
      </dgm:t>
    </dgm:pt>
    <dgm:pt modelId="{0ADB273C-F453-4646-8B0A-54CBACA98EFE}" type="sibTrans" cxnId="{B6527DBC-797F-4507-A669-7E513E4195AA}">
      <dgm:prSet/>
      <dgm:spPr/>
      <dgm:t>
        <a:bodyPr/>
        <a:lstStyle/>
        <a:p>
          <a:endParaRPr lang="pt-BR" sz="2400"/>
        </a:p>
      </dgm:t>
    </dgm:pt>
    <dgm:pt modelId="{FA163B2D-4029-4BC7-A4CE-BEB8E962DC71}" type="pres">
      <dgm:prSet presAssocID="{AFD8E299-CDA2-4829-87E6-126EF0389AAB}" presName="linear" presStyleCnt="0">
        <dgm:presLayoutVars>
          <dgm:dir/>
          <dgm:resizeHandles val="exact"/>
        </dgm:presLayoutVars>
      </dgm:prSet>
      <dgm:spPr/>
      <dgm:t>
        <a:bodyPr/>
        <a:lstStyle/>
        <a:p>
          <a:endParaRPr lang="pt-BR"/>
        </a:p>
      </dgm:t>
    </dgm:pt>
    <dgm:pt modelId="{23F59556-9D2E-408B-9567-CEC9D886ED06}" type="pres">
      <dgm:prSet presAssocID="{9E1B2AB5-0E5B-4CCD-95E5-CD1161F80E44}" presName="comp" presStyleCnt="0"/>
      <dgm:spPr/>
    </dgm:pt>
    <dgm:pt modelId="{D751F7E8-2570-4651-8F4C-2F7732630848}" type="pres">
      <dgm:prSet presAssocID="{9E1B2AB5-0E5B-4CCD-95E5-CD1161F80E44}" presName="box" presStyleLbl="node1" presStyleIdx="0" presStyleCnt="1"/>
      <dgm:spPr/>
      <dgm:t>
        <a:bodyPr/>
        <a:lstStyle/>
        <a:p>
          <a:endParaRPr lang="pt-BR"/>
        </a:p>
      </dgm:t>
    </dgm:pt>
    <dgm:pt modelId="{EFE0FD6F-AD1D-4B61-8079-A6F3132371FB}" type="pres">
      <dgm:prSet presAssocID="{9E1B2AB5-0E5B-4CCD-95E5-CD1161F80E44}" presName="img" presStyleLbl="fgImgPlace1" presStyleIdx="0" presStyleCnt="1"/>
      <dgm:spPr>
        <a:blipFill rotWithShape="0">
          <a:blip xmlns:r="http://schemas.openxmlformats.org/officeDocument/2006/relationships" r:embed="rId1"/>
          <a:stretch>
            <a:fillRect/>
          </a:stretch>
        </a:blipFill>
      </dgm:spPr>
      <dgm:t>
        <a:bodyPr/>
        <a:lstStyle/>
        <a:p>
          <a:endParaRPr lang="pt-BR"/>
        </a:p>
      </dgm:t>
    </dgm:pt>
    <dgm:pt modelId="{1FC23B6B-B182-4F2B-A04B-5668E2E930A2}" type="pres">
      <dgm:prSet presAssocID="{9E1B2AB5-0E5B-4CCD-95E5-CD1161F80E44}" presName="text" presStyleLbl="node1" presStyleIdx="0" presStyleCnt="1">
        <dgm:presLayoutVars>
          <dgm:bulletEnabled val="1"/>
        </dgm:presLayoutVars>
      </dgm:prSet>
      <dgm:spPr/>
      <dgm:t>
        <a:bodyPr/>
        <a:lstStyle/>
        <a:p>
          <a:endParaRPr lang="pt-BR"/>
        </a:p>
      </dgm:t>
    </dgm:pt>
  </dgm:ptLst>
  <dgm:cxnLst>
    <dgm:cxn modelId="{BB33BEF8-215D-4DAB-A4C3-685B311626DF}" type="presOf" srcId="{AFD8E299-CDA2-4829-87E6-126EF0389AAB}" destId="{FA163B2D-4029-4BC7-A4CE-BEB8E962DC71}" srcOrd="0" destOrd="0" presId="urn:microsoft.com/office/officeart/2005/8/layout/vList4#7"/>
    <dgm:cxn modelId="{5D77144B-9753-43C0-8665-4BFFB1EF74B1}" type="presOf" srcId="{9E1B2AB5-0E5B-4CCD-95E5-CD1161F80E44}" destId="{1FC23B6B-B182-4F2B-A04B-5668E2E930A2}" srcOrd="1" destOrd="0" presId="urn:microsoft.com/office/officeart/2005/8/layout/vList4#7"/>
    <dgm:cxn modelId="{B6527DBC-797F-4507-A669-7E513E4195AA}" srcId="{AFD8E299-CDA2-4829-87E6-126EF0389AAB}" destId="{9E1B2AB5-0E5B-4CCD-95E5-CD1161F80E44}" srcOrd="0" destOrd="0" parTransId="{72070E6C-E096-4C3F-9741-B1EAACF2BF2E}" sibTransId="{0ADB273C-F453-4646-8B0A-54CBACA98EFE}"/>
    <dgm:cxn modelId="{1A6AE83A-1498-487A-9D77-1A846A748B72}" type="presOf" srcId="{9E1B2AB5-0E5B-4CCD-95E5-CD1161F80E44}" destId="{D751F7E8-2570-4651-8F4C-2F7732630848}" srcOrd="0" destOrd="0" presId="urn:microsoft.com/office/officeart/2005/8/layout/vList4#7"/>
    <dgm:cxn modelId="{D08A43FB-1A83-4FDD-9268-BCF3EE29986A}" type="presParOf" srcId="{FA163B2D-4029-4BC7-A4CE-BEB8E962DC71}" destId="{23F59556-9D2E-408B-9567-CEC9D886ED06}" srcOrd="0" destOrd="0" presId="urn:microsoft.com/office/officeart/2005/8/layout/vList4#7"/>
    <dgm:cxn modelId="{B3DEC6DF-276A-4792-B80D-E607B7FBF037}" type="presParOf" srcId="{23F59556-9D2E-408B-9567-CEC9D886ED06}" destId="{D751F7E8-2570-4651-8F4C-2F7732630848}" srcOrd="0" destOrd="0" presId="urn:microsoft.com/office/officeart/2005/8/layout/vList4#7"/>
    <dgm:cxn modelId="{64A6D590-8F7A-4393-BC5A-548C8019E0FB}" type="presParOf" srcId="{23F59556-9D2E-408B-9567-CEC9D886ED06}" destId="{EFE0FD6F-AD1D-4B61-8079-A6F3132371FB}" srcOrd="1" destOrd="0" presId="urn:microsoft.com/office/officeart/2005/8/layout/vList4#7"/>
    <dgm:cxn modelId="{AB9BAFA3-C89C-418C-9A3A-D2B2B0E8E510}" type="presParOf" srcId="{23F59556-9D2E-408B-9567-CEC9D886ED06}" destId="{1FC23B6B-B182-4F2B-A04B-5668E2E930A2}" srcOrd="2" destOrd="0" presId="urn:microsoft.com/office/officeart/2005/8/layout/vList4#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3C7312-D937-4A56-B287-F665AD119ECB}" type="doc">
      <dgm:prSet loTypeId="urn:microsoft.com/office/officeart/2005/8/layout/lProcess2" loCatId="relationship" qsTypeId="urn:microsoft.com/office/officeart/2005/8/quickstyle/simple3" qsCatId="simple" csTypeId="urn:microsoft.com/office/officeart/2005/8/colors/accent1_1" csCatId="accent1" phldr="1"/>
      <dgm:spPr/>
      <dgm:t>
        <a:bodyPr/>
        <a:lstStyle/>
        <a:p>
          <a:endParaRPr lang="pt-BR"/>
        </a:p>
      </dgm:t>
    </dgm:pt>
    <dgm:pt modelId="{0623FF48-DA50-4CAC-A3CF-F2DEC698592F}">
      <dgm:prSet custT="1"/>
      <dgm:spPr/>
      <dgm:t>
        <a:bodyPr/>
        <a:lstStyle/>
        <a:p>
          <a:pPr rtl="0"/>
          <a:r>
            <a:rPr lang="pt-BR" sz="2800" noProof="0" dirty="0" smtClean="0"/>
            <a:t>Bloco - Desempenho do Sistema de Saúde</a:t>
          </a:r>
        </a:p>
      </dgm:t>
    </dgm:pt>
    <dgm:pt modelId="{5C831FEE-7B50-4B5B-8CC5-E7F3E2C8BC3B}" type="parTrans" cxnId="{9DE63A81-59EA-4C22-9ECF-8FE7E05B8D94}">
      <dgm:prSet/>
      <dgm:spPr/>
      <dgm:t>
        <a:bodyPr/>
        <a:lstStyle/>
        <a:p>
          <a:endParaRPr lang="pt-BR" sz="2000" noProof="0"/>
        </a:p>
      </dgm:t>
    </dgm:pt>
    <dgm:pt modelId="{B836F42A-1E02-4E76-B2BB-79743CC497BD}" type="sibTrans" cxnId="{9DE63A81-59EA-4C22-9ECF-8FE7E05B8D94}">
      <dgm:prSet/>
      <dgm:spPr/>
      <dgm:t>
        <a:bodyPr/>
        <a:lstStyle/>
        <a:p>
          <a:endParaRPr lang="pt-BR" sz="2000" noProof="0"/>
        </a:p>
      </dgm:t>
    </dgm:pt>
    <dgm:pt modelId="{C106CF00-0331-4F57-9802-CD1A8D29B45D}">
      <dgm:prSet custT="1"/>
      <dgm:spPr/>
      <dgm:t>
        <a:bodyPr/>
        <a:lstStyle/>
        <a:p>
          <a:pPr algn="ctr" rtl="0">
            <a:lnSpc>
              <a:spcPct val="100000"/>
            </a:lnSpc>
            <a:spcBef>
              <a:spcPts val="1200"/>
            </a:spcBef>
            <a:spcAft>
              <a:spcPts val="0"/>
            </a:spcAft>
          </a:pPr>
          <a:r>
            <a:rPr lang="pt-BR" sz="2000" noProof="0" smtClean="0"/>
            <a:t>Número de consultas médicas</a:t>
          </a:r>
          <a:endParaRPr lang="pt-BR" sz="2000" noProof="0"/>
        </a:p>
      </dgm:t>
    </dgm:pt>
    <dgm:pt modelId="{6BA0FC18-F975-41B7-9E1F-6F52AC209949}" type="parTrans" cxnId="{CCC1E755-54F4-4B38-B436-44AAD993EE6B}">
      <dgm:prSet/>
      <dgm:spPr/>
      <dgm:t>
        <a:bodyPr/>
        <a:lstStyle/>
        <a:p>
          <a:endParaRPr lang="pt-BR" sz="2000" noProof="0"/>
        </a:p>
      </dgm:t>
    </dgm:pt>
    <dgm:pt modelId="{365DADFB-3977-4B40-AED7-9163BCE66944}" type="sibTrans" cxnId="{CCC1E755-54F4-4B38-B436-44AAD993EE6B}">
      <dgm:prSet/>
      <dgm:spPr/>
      <dgm:t>
        <a:bodyPr/>
        <a:lstStyle/>
        <a:p>
          <a:endParaRPr lang="pt-BR" sz="2000" noProof="0"/>
        </a:p>
      </dgm:t>
    </dgm:pt>
    <dgm:pt modelId="{756A3E98-A0E6-4E39-BD1B-39A3EC5F93F5}">
      <dgm:prSet custT="1"/>
      <dgm:spPr/>
      <dgm:t>
        <a:bodyPr/>
        <a:lstStyle/>
        <a:p>
          <a:pPr algn="ctr" rtl="0">
            <a:lnSpc>
              <a:spcPct val="100000"/>
            </a:lnSpc>
            <a:spcBef>
              <a:spcPts val="1200"/>
            </a:spcBef>
            <a:spcAft>
              <a:spcPts val="0"/>
            </a:spcAft>
          </a:pPr>
          <a:r>
            <a:rPr lang="pt-BR" sz="2000" noProof="0" smtClean="0"/>
            <a:t>Internações hospitalares</a:t>
          </a:r>
          <a:endParaRPr lang="pt-BR" sz="2000" noProof="0"/>
        </a:p>
      </dgm:t>
    </dgm:pt>
    <dgm:pt modelId="{95298491-9517-4D58-8720-2042792ED443}" type="parTrans" cxnId="{319277C9-D323-427C-98CB-C05464CA075B}">
      <dgm:prSet/>
      <dgm:spPr/>
      <dgm:t>
        <a:bodyPr/>
        <a:lstStyle/>
        <a:p>
          <a:endParaRPr lang="pt-BR" sz="2000" noProof="0"/>
        </a:p>
      </dgm:t>
    </dgm:pt>
    <dgm:pt modelId="{65C31F45-6CAB-4A85-91E1-8E2CD0F3F349}" type="sibTrans" cxnId="{319277C9-D323-427C-98CB-C05464CA075B}">
      <dgm:prSet/>
      <dgm:spPr/>
      <dgm:t>
        <a:bodyPr/>
        <a:lstStyle/>
        <a:p>
          <a:endParaRPr lang="pt-BR" sz="2000" noProof="0"/>
        </a:p>
      </dgm:t>
    </dgm:pt>
    <dgm:pt modelId="{27C09B83-DBFE-450B-B8F9-0FF1BA597536}">
      <dgm:prSet custT="1"/>
      <dgm:spPr/>
      <dgm:t>
        <a:bodyPr/>
        <a:lstStyle/>
        <a:p>
          <a:pPr algn="ctr" rtl="0">
            <a:lnSpc>
              <a:spcPct val="100000"/>
            </a:lnSpc>
            <a:spcBef>
              <a:spcPts val="1200"/>
            </a:spcBef>
            <a:spcAft>
              <a:spcPts val="0"/>
            </a:spcAft>
          </a:pPr>
          <a:r>
            <a:rPr lang="pt-BR" sz="2000" noProof="0" smtClean="0"/>
            <a:t>Percentual de Partos Cesáreos</a:t>
          </a:r>
          <a:endParaRPr lang="pt-BR" sz="2000" noProof="0"/>
        </a:p>
      </dgm:t>
    </dgm:pt>
    <dgm:pt modelId="{A4A318D1-8208-4E10-A0CB-C7E040D3713A}" type="parTrans" cxnId="{1286712B-CC89-4490-A41E-8529490B2C03}">
      <dgm:prSet/>
      <dgm:spPr/>
      <dgm:t>
        <a:bodyPr/>
        <a:lstStyle/>
        <a:p>
          <a:endParaRPr lang="pt-BR" sz="2000" noProof="0"/>
        </a:p>
      </dgm:t>
    </dgm:pt>
    <dgm:pt modelId="{5597BD55-B8E5-4F12-8D66-5730C9298468}" type="sibTrans" cxnId="{1286712B-CC89-4490-A41E-8529490B2C03}">
      <dgm:prSet/>
      <dgm:spPr/>
      <dgm:t>
        <a:bodyPr/>
        <a:lstStyle/>
        <a:p>
          <a:endParaRPr lang="pt-BR" sz="2000" noProof="0"/>
        </a:p>
      </dgm:t>
    </dgm:pt>
    <dgm:pt modelId="{DC46674D-A395-424D-807D-29403FA54E60}">
      <dgm:prSet custT="1"/>
      <dgm:spPr/>
      <dgm:t>
        <a:bodyPr/>
        <a:lstStyle/>
        <a:p>
          <a:pPr algn="ctr" rtl="0">
            <a:lnSpc>
              <a:spcPct val="100000"/>
            </a:lnSpc>
            <a:spcBef>
              <a:spcPts val="1200"/>
            </a:spcBef>
            <a:spcAft>
              <a:spcPts val="0"/>
            </a:spcAft>
          </a:pPr>
          <a:r>
            <a:rPr lang="pt-BR" sz="2000" noProof="0" smtClean="0"/>
            <a:t>Câncer de mama – mamografia e mortalidade</a:t>
          </a:r>
          <a:endParaRPr lang="pt-BR" sz="2000" noProof="0"/>
        </a:p>
      </dgm:t>
    </dgm:pt>
    <dgm:pt modelId="{7C6D0037-D603-48F5-B75E-CADE0FC538DE}" type="parTrans" cxnId="{6D0B112E-3161-4C2A-9465-358A175E2C5B}">
      <dgm:prSet/>
      <dgm:spPr/>
      <dgm:t>
        <a:bodyPr/>
        <a:lstStyle/>
        <a:p>
          <a:endParaRPr lang="pt-BR" sz="2000" noProof="0"/>
        </a:p>
      </dgm:t>
    </dgm:pt>
    <dgm:pt modelId="{5419F48C-A753-499D-AFAE-0BC3DDFE36F6}" type="sibTrans" cxnId="{6D0B112E-3161-4C2A-9465-358A175E2C5B}">
      <dgm:prSet/>
      <dgm:spPr/>
      <dgm:t>
        <a:bodyPr/>
        <a:lstStyle/>
        <a:p>
          <a:endParaRPr lang="pt-BR" sz="2000" noProof="0"/>
        </a:p>
      </dgm:t>
    </dgm:pt>
    <dgm:pt modelId="{A8A27A75-392B-4B82-90E4-60B71066C603}">
      <dgm:prSet custT="1"/>
      <dgm:spPr/>
      <dgm:t>
        <a:bodyPr/>
        <a:lstStyle/>
        <a:p>
          <a:pPr algn="ctr" rtl="0">
            <a:lnSpc>
              <a:spcPct val="100000"/>
            </a:lnSpc>
            <a:spcBef>
              <a:spcPts val="1200"/>
            </a:spcBef>
            <a:spcAft>
              <a:spcPts val="0"/>
            </a:spcAft>
          </a:pPr>
          <a:r>
            <a:rPr lang="pt-BR" sz="2000" noProof="0" smtClean="0"/>
            <a:t>Programas de vacinação</a:t>
          </a:r>
          <a:endParaRPr lang="pt-BR" sz="2000" noProof="0"/>
        </a:p>
      </dgm:t>
    </dgm:pt>
    <dgm:pt modelId="{FD95C4CB-8731-4CBB-BF69-ABCB6789D14F}" type="parTrans" cxnId="{438FB68C-E864-4729-8D1B-6559A7F25694}">
      <dgm:prSet/>
      <dgm:spPr/>
      <dgm:t>
        <a:bodyPr/>
        <a:lstStyle/>
        <a:p>
          <a:endParaRPr lang="pt-BR" sz="2000" noProof="0"/>
        </a:p>
      </dgm:t>
    </dgm:pt>
    <dgm:pt modelId="{F443E952-62DF-4CBD-AB2F-54E763C83A71}" type="sibTrans" cxnId="{438FB68C-E864-4729-8D1B-6559A7F25694}">
      <dgm:prSet/>
      <dgm:spPr/>
      <dgm:t>
        <a:bodyPr/>
        <a:lstStyle/>
        <a:p>
          <a:endParaRPr lang="pt-BR" sz="2000" noProof="0"/>
        </a:p>
      </dgm:t>
    </dgm:pt>
    <dgm:pt modelId="{A8CF5923-5817-47FE-9564-F7C97F808942}">
      <dgm:prSet custT="1"/>
      <dgm:spPr/>
      <dgm:t>
        <a:bodyPr/>
        <a:lstStyle/>
        <a:p>
          <a:pPr algn="ctr" rtl="0">
            <a:lnSpc>
              <a:spcPct val="100000"/>
            </a:lnSpc>
            <a:spcBef>
              <a:spcPts val="1200"/>
            </a:spcBef>
            <a:spcAft>
              <a:spcPts val="0"/>
            </a:spcAft>
          </a:pPr>
          <a:r>
            <a:rPr lang="pt-BR" sz="2000" noProof="0" smtClean="0"/>
            <a:t>Preço-fábrica de medicamentos</a:t>
          </a:r>
          <a:endParaRPr lang="pt-BR" sz="2000" noProof="0"/>
        </a:p>
      </dgm:t>
    </dgm:pt>
    <dgm:pt modelId="{84292F64-4E5C-4F91-AE71-4C95805D7917}" type="parTrans" cxnId="{7FC801C7-F4C1-4FB7-9EF7-1072DEB4FD36}">
      <dgm:prSet/>
      <dgm:spPr/>
      <dgm:t>
        <a:bodyPr/>
        <a:lstStyle/>
        <a:p>
          <a:endParaRPr lang="pt-BR" sz="2000" noProof="0"/>
        </a:p>
      </dgm:t>
    </dgm:pt>
    <dgm:pt modelId="{AC14FE88-BE32-41AC-9FAC-591CDBFF7D0F}" type="sibTrans" cxnId="{7FC801C7-F4C1-4FB7-9EF7-1072DEB4FD36}">
      <dgm:prSet/>
      <dgm:spPr/>
      <dgm:t>
        <a:bodyPr/>
        <a:lstStyle/>
        <a:p>
          <a:endParaRPr lang="pt-BR" sz="2000" noProof="0"/>
        </a:p>
      </dgm:t>
    </dgm:pt>
    <dgm:pt modelId="{AABAADE1-A78B-4EFF-9237-E75ED4E5A14C}" type="pres">
      <dgm:prSet presAssocID="{1C3C7312-D937-4A56-B287-F665AD119ECB}" presName="theList" presStyleCnt="0">
        <dgm:presLayoutVars>
          <dgm:dir/>
          <dgm:animLvl val="lvl"/>
          <dgm:resizeHandles val="exact"/>
        </dgm:presLayoutVars>
      </dgm:prSet>
      <dgm:spPr/>
      <dgm:t>
        <a:bodyPr/>
        <a:lstStyle/>
        <a:p>
          <a:endParaRPr lang="pt-BR"/>
        </a:p>
      </dgm:t>
    </dgm:pt>
    <dgm:pt modelId="{C908499C-868B-43D2-A7CC-A43D057E7336}" type="pres">
      <dgm:prSet presAssocID="{0623FF48-DA50-4CAC-A3CF-F2DEC698592F}" presName="compNode" presStyleCnt="0"/>
      <dgm:spPr/>
      <dgm:t>
        <a:bodyPr/>
        <a:lstStyle/>
        <a:p>
          <a:endParaRPr lang="pt-BR"/>
        </a:p>
      </dgm:t>
    </dgm:pt>
    <dgm:pt modelId="{D99B016E-5EA8-4542-A46E-CDBBDED65F06}" type="pres">
      <dgm:prSet presAssocID="{0623FF48-DA50-4CAC-A3CF-F2DEC698592F}" presName="aNode" presStyleLbl="bgShp" presStyleIdx="0" presStyleCnt="1" custLinFactNeighborY="-1754"/>
      <dgm:spPr/>
      <dgm:t>
        <a:bodyPr/>
        <a:lstStyle/>
        <a:p>
          <a:endParaRPr lang="pt-BR"/>
        </a:p>
      </dgm:t>
    </dgm:pt>
    <dgm:pt modelId="{AD83229B-E52C-423D-9529-C34F0BD5E97B}" type="pres">
      <dgm:prSet presAssocID="{0623FF48-DA50-4CAC-A3CF-F2DEC698592F}" presName="textNode" presStyleLbl="bgShp" presStyleIdx="0" presStyleCnt="1"/>
      <dgm:spPr/>
      <dgm:t>
        <a:bodyPr/>
        <a:lstStyle/>
        <a:p>
          <a:endParaRPr lang="pt-BR"/>
        </a:p>
      </dgm:t>
    </dgm:pt>
    <dgm:pt modelId="{937A8114-AD28-4820-AF57-7D4A8ED8614A}" type="pres">
      <dgm:prSet presAssocID="{0623FF48-DA50-4CAC-A3CF-F2DEC698592F}" presName="compChildNode" presStyleCnt="0"/>
      <dgm:spPr/>
      <dgm:t>
        <a:bodyPr/>
        <a:lstStyle/>
        <a:p>
          <a:endParaRPr lang="pt-BR"/>
        </a:p>
      </dgm:t>
    </dgm:pt>
    <dgm:pt modelId="{4B5004EA-50F1-47D6-9D95-0C3600F5072B}" type="pres">
      <dgm:prSet presAssocID="{0623FF48-DA50-4CAC-A3CF-F2DEC698592F}" presName="theInnerList" presStyleCnt="0"/>
      <dgm:spPr/>
      <dgm:t>
        <a:bodyPr/>
        <a:lstStyle/>
        <a:p>
          <a:endParaRPr lang="pt-BR"/>
        </a:p>
      </dgm:t>
    </dgm:pt>
    <dgm:pt modelId="{9B9DC427-EE5C-4C70-A06B-7D04CAD42C11}" type="pres">
      <dgm:prSet presAssocID="{C106CF00-0331-4F57-9802-CD1A8D29B45D}" presName="childNode" presStyleLbl="node1" presStyleIdx="0" presStyleCnt="6">
        <dgm:presLayoutVars>
          <dgm:bulletEnabled val="1"/>
        </dgm:presLayoutVars>
      </dgm:prSet>
      <dgm:spPr/>
      <dgm:t>
        <a:bodyPr/>
        <a:lstStyle/>
        <a:p>
          <a:endParaRPr lang="pt-BR"/>
        </a:p>
      </dgm:t>
    </dgm:pt>
    <dgm:pt modelId="{41A3C820-0110-490E-BD22-AC854B5E8B19}" type="pres">
      <dgm:prSet presAssocID="{C106CF00-0331-4F57-9802-CD1A8D29B45D}" presName="aSpace2" presStyleCnt="0"/>
      <dgm:spPr/>
      <dgm:t>
        <a:bodyPr/>
        <a:lstStyle/>
        <a:p>
          <a:endParaRPr lang="pt-BR"/>
        </a:p>
      </dgm:t>
    </dgm:pt>
    <dgm:pt modelId="{F7A13583-645E-40B8-9D2B-7F7F01EFD648}" type="pres">
      <dgm:prSet presAssocID="{756A3E98-A0E6-4E39-BD1B-39A3EC5F93F5}" presName="childNode" presStyleLbl="node1" presStyleIdx="1" presStyleCnt="6">
        <dgm:presLayoutVars>
          <dgm:bulletEnabled val="1"/>
        </dgm:presLayoutVars>
      </dgm:prSet>
      <dgm:spPr/>
      <dgm:t>
        <a:bodyPr/>
        <a:lstStyle/>
        <a:p>
          <a:endParaRPr lang="pt-BR"/>
        </a:p>
      </dgm:t>
    </dgm:pt>
    <dgm:pt modelId="{7B92E194-7C5B-408E-ACFF-35CF9CCF34DB}" type="pres">
      <dgm:prSet presAssocID="{756A3E98-A0E6-4E39-BD1B-39A3EC5F93F5}" presName="aSpace2" presStyleCnt="0"/>
      <dgm:spPr/>
      <dgm:t>
        <a:bodyPr/>
        <a:lstStyle/>
        <a:p>
          <a:endParaRPr lang="pt-BR"/>
        </a:p>
      </dgm:t>
    </dgm:pt>
    <dgm:pt modelId="{0185F67F-CD5D-44D2-BA11-D8F0BD74B42E}" type="pres">
      <dgm:prSet presAssocID="{27C09B83-DBFE-450B-B8F9-0FF1BA597536}" presName="childNode" presStyleLbl="node1" presStyleIdx="2" presStyleCnt="6">
        <dgm:presLayoutVars>
          <dgm:bulletEnabled val="1"/>
        </dgm:presLayoutVars>
      </dgm:prSet>
      <dgm:spPr/>
      <dgm:t>
        <a:bodyPr/>
        <a:lstStyle/>
        <a:p>
          <a:endParaRPr lang="pt-BR"/>
        </a:p>
      </dgm:t>
    </dgm:pt>
    <dgm:pt modelId="{E5ACEB8B-AA3B-4496-B205-7F7E60806B51}" type="pres">
      <dgm:prSet presAssocID="{27C09B83-DBFE-450B-B8F9-0FF1BA597536}" presName="aSpace2" presStyleCnt="0"/>
      <dgm:spPr/>
      <dgm:t>
        <a:bodyPr/>
        <a:lstStyle/>
        <a:p>
          <a:endParaRPr lang="pt-BR"/>
        </a:p>
      </dgm:t>
    </dgm:pt>
    <dgm:pt modelId="{1C6A930A-186A-4BE6-BB11-2ED382F24F0B}" type="pres">
      <dgm:prSet presAssocID="{DC46674D-A395-424D-807D-29403FA54E60}" presName="childNode" presStyleLbl="node1" presStyleIdx="3" presStyleCnt="6">
        <dgm:presLayoutVars>
          <dgm:bulletEnabled val="1"/>
        </dgm:presLayoutVars>
      </dgm:prSet>
      <dgm:spPr/>
      <dgm:t>
        <a:bodyPr/>
        <a:lstStyle/>
        <a:p>
          <a:endParaRPr lang="pt-BR"/>
        </a:p>
      </dgm:t>
    </dgm:pt>
    <dgm:pt modelId="{B0F298A8-24A6-41EC-9D3A-0A8B2C845DC8}" type="pres">
      <dgm:prSet presAssocID="{DC46674D-A395-424D-807D-29403FA54E60}" presName="aSpace2" presStyleCnt="0"/>
      <dgm:spPr/>
      <dgm:t>
        <a:bodyPr/>
        <a:lstStyle/>
        <a:p>
          <a:endParaRPr lang="pt-BR"/>
        </a:p>
      </dgm:t>
    </dgm:pt>
    <dgm:pt modelId="{62AED0F5-E9CF-4511-8BB7-74C96D280391}" type="pres">
      <dgm:prSet presAssocID="{A8A27A75-392B-4B82-90E4-60B71066C603}" presName="childNode" presStyleLbl="node1" presStyleIdx="4" presStyleCnt="6">
        <dgm:presLayoutVars>
          <dgm:bulletEnabled val="1"/>
        </dgm:presLayoutVars>
      </dgm:prSet>
      <dgm:spPr/>
      <dgm:t>
        <a:bodyPr/>
        <a:lstStyle/>
        <a:p>
          <a:endParaRPr lang="pt-BR"/>
        </a:p>
      </dgm:t>
    </dgm:pt>
    <dgm:pt modelId="{BAE1E13E-088B-40B1-BB8B-10F39B1ACB97}" type="pres">
      <dgm:prSet presAssocID="{A8A27A75-392B-4B82-90E4-60B71066C603}" presName="aSpace2" presStyleCnt="0"/>
      <dgm:spPr/>
      <dgm:t>
        <a:bodyPr/>
        <a:lstStyle/>
        <a:p>
          <a:endParaRPr lang="pt-BR"/>
        </a:p>
      </dgm:t>
    </dgm:pt>
    <dgm:pt modelId="{BA19CF37-3E8F-4599-9FB0-F3B7790529FD}" type="pres">
      <dgm:prSet presAssocID="{A8CF5923-5817-47FE-9564-F7C97F808942}" presName="childNode" presStyleLbl="node1" presStyleIdx="5" presStyleCnt="6">
        <dgm:presLayoutVars>
          <dgm:bulletEnabled val="1"/>
        </dgm:presLayoutVars>
      </dgm:prSet>
      <dgm:spPr/>
      <dgm:t>
        <a:bodyPr/>
        <a:lstStyle/>
        <a:p>
          <a:endParaRPr lang="pt-BR"/>
        </a:p>
      </dgm:t>
    </dgm:pt>
  </dgm:ptLst>
  <dgm:cxnLst>
    <dgm:cxn modelId="{BD44C46D-54B5-42F7-92FA-43B0E65ED92B}" type="presOf" srcId="{C106CF00-0331-4F57-9802-CD1A8D29B45D}" destId="{9B9DC427-EE5C-4C70-A06B-7D04CAD42C11}" srcOrd="0" destOrd="0" presId="urn:microsoft.com/office/officeart/2005/8/layout/lProcess2"/>
    <dgm:cxn modelId="{CA0E01BD-7C18-4D66-81F3-328C91BA139D}" type="presOf" srcId="{A8CF5923-5817-47FE-9564-F7C97F808942}" destId="{BA19CF37-3E8F-4599-9FB0-F3B7790529FD}" srcOrd="0" destOrd="0" presId="urn:microsoft.com/office/officeart/2005/8/layout/lProcess2"/>
    <dgm:cxn modelId="{CCC1E755-54F4-4B38-B436-44AAD993EE6B}" srcId="{0623FF48-DA50-4CAC-A3CF-F2DEC698592F}" destId="{C106CF00-0331-4F57-9802-CD1A8D29B45D}" srcOrd="0" destOrd="0" parTransId="{6BA0FC18-F975-41B7-9E1F-6F52AC209949}" sibTransId="{365DADFB-3977-4B40-AED7-9163BCE66944}"/>
    <dgm:cxn modelId="{7FC801C7-F4C1-4FB7-9EF7-1072DEB4FD36}" srcId="{0623FF48-DA50-4CAC-A3CF-F2DEC698592F}" destId="{A8CF5923-5817-47FE-9564-F7C97F808942}" srcOrd="5" destOrd="0" parTransId="{84292F64-4E5C-4F91-AE71-4C95805D7917}" sibTransId="{AC14FE88-BE32-41AC-9FAC-591CDBFF7D0F}"/>
    <dgm:cxn modelId="{16EAE082-6E47-4433-AC1D-E7F119363A02}" type="presOf" srcId="{1C3C7312-D937-4A56-B287-F665AD119ECB}" destId="{AABAADE1-A78B-4EFF-9237-E75ED4E5A14C}" srcOrd="0" destOrd="0" presId="urn:microsoft.com/office/officeart/2005/8/layout/lProcess2"/>
    <dgm:cxn modelId="{33B40ABD-1314-48FB-85BF-E5CE7782B074}" type="presOf" srcId="{A8A27A75-392B-4B82-90E4-60B71066C603}" destId="{62AED0F5-E9CF-4511-8BB7-74C96D280391}" srcOrd="0" destOrd="0" presId="urn:microsoft.com/office/officeart/2005/8/layout/lProcess2"/>
    <dgm:cxn modelId="{0CDAE04C-1692-4CC4-8574-7BCED69F18FC}" type="presOf" srcId="{DC46674D-A395-424D-807D-29403FA54E60}" destId="{1C6A930A-186A-4BE6-BB11-2ED382F24F0B}" srcOrd="0" destOrd="0" presId="urn:microsoft.com/office/officeart/2005/8/layout/lProcess2"/>
    <dgm:cxn modelId="{6D0B112E-3161-4C2A-9465-358A175E2C5B}" srcId="{0623FF48-DA50-4CAC-A3CF-F2DEC698592F}" destId="{DC46674D-A395-424D-807D-29403FA54E60}" srcOrd="3" destOrd="0" parTransId="{7C6D0037-D603-48F5-B75E-CADE0FC538DE}" sibTransId="{5419F48C-A753-499D-AFAE-0BC3DDFE36F6}"/>
    <dgm:cxn modelId="{77C6235B-1331-44FA-B681-9B307CEEBE44}" type="presOf" srcId="{27C09B83-DBFE-450B-B8F9-0FF1BA597536}" destId="{0185F67F-CD5D-44D2-BA11-D8F0BD74B42E}" srcOrd="0" destOrd="0" presId="urn:microsoft.com/office/officeart/2005/8/layout/lProcess2"/>
    <dgm:cxn modelId="{9DE63A81-59EA-4C22-9ECF-8FE7E05B8D94}" srcId="{1C3C7312-D937-4A56-B287-F665AD119ECB}" destId="{0623FF48-DA50-4CAC-A3CF-F2DEC698592F}" srcOrd="0" destOrd="0" parTransId="{5C831FEE-7B50-4B5B-8CC5-E7F3E2C8BC3B}" sibTransId="{B836F42A-1E02-4E76-B2BB-79743CC497BD}"/>
    <dgm:cxn modelId="{6F95AEAA-8E35-494E-AE6D-57E2CC8FEFDD}" type="presOf" srcId="{756A3E98-A0E6-4E39-BD1B-39A3EC5F93F5}" destId="{F7A13583-645E-40B8-9D2B-7F7F01EFD648}" srcOrd="0" destOrd="0" presId="urn:microsoft.com/office/officeart/2005/8/layout/lProcess2"/>
    <dgm:cxn modelId="{438FB68C-E864-4729-8D1B-6559A7F25694}" srcId="{0623FF48-DA50-4CAC-A3CF-F2DEC698592F}" destId="{A8A27A75-392B-4B82-90E4-60B71066C603}" srcOrd="4" destOrd="0" parTransId="{FD95C4CB-8731-4CBB-BF69-ABCB6789D14F}" sibTransId="{F443E952-62DF-4CBD-AB2F-54E763C83A71}"/>
    <dgm:cxn modelId="{319277C9-D323-427C-98CB-C05464CA075B}" srcId="{0623FF48-DA50-4CAC-A3CF-F2DEC698592F}" destId="{756A3E98-A0E6-4E39-BD1B-39A3EC5F93F5}" srcOrd="1" destOrd="0" parTransId="{95298491-9517-4D58-8720-2042792ED443}" sibTransId="{65C31F45-6CAB-4A85-91E1-8E2CD0F3F349}"/>
    <dgm:cxn modelId="{1286712B-CC89-4490-A41E-8529490B2C03}" srcId="{0623FF48-DA50-4CAC-A3CF-F2DEC698592F}" destId="{27C09B83-DBFE-450B-B8F9-0FF1BA597536}" srcOrd="2" destOrd="0" parTransId="{A4A318D1-8208-4E10-A0CB-C7E040D3713A}" sibTransId="{5597BD55-B8E5-4F12-8D66-5730C9298468}"/>
    <dgm:cxn modelId="{F96E9EF1-0F90-45F1-8744-57D1D07ACDCC}" type="presOf" srcId="{0623FF48-DA50-4CAC-A3CF-F2DEC698592F}" destId="{AD83229B-E52C-423D-9529-C34F0BD5E97B}" srcOrd="1" destOrd="0" presId="urn:microsoft.com/office/officeart/2005/8/layout/lProcess2"/>
    <dgm:cxn modelId="{1E0CB6A7-5A7B-4C73-8E76-F0680445CC9C}" type="presOf" srcId="{0623FF48-DA50-4CAC-A3CF-F2DEC698592F}" destId="{D99B016E-5EA8-4542-A46E-CDBBDED65F06}" srcOrd="0" destOrd="0" presId="urn:microsoft.com/office/officeart/2005/8/layout/lProcess2"/>
    <dgm:cxn modelId="{5FCAF611-C70B-4FB8-8C4C-CCC295C7B601}" type="presParOf" srcId="{AABAADE1-A78B-4EFF-9237-E75ED4E5A14C}" destId="{C908499C-868B-43D2-A7CC-A43D057E7336}" srcOrd="0" destOrd="0" presId="urn:microsoft.com/office/officeart/2005/8/layout/lProcess2"/>
    <dgm:cxn modelId="{AA01BD5B-9A08-46DA-B281-198EC90CEC55}" type="presParOf" srcId="{C908499C-868B-43D2-A7CC-A43D057E7336}" destId="{D99B016E-5EA8-4542-A46E-CDBBDED65F06}" srcOrd="0" destOrd="0" presId="urn:microsoft.com/office/officeart/2005/8/layout/lProcess2"/>
    <dgm:cxn modelId="{77B8E801-0EAD-463A-AA22-6AA43E1E3E6A}" type="presParOf" srcId="{C908499C-868B-43D2-A7CC-A43D057E7336}" destId="{AD83229B-E52C-423D-9529-C34F0BD5E97B}" srcOrd="1" destOrd="0" presId="urn:microsoft.com/office/officeart/2005/8/layout/lProcess2"/>
    <dgm:cxn modelId="{4F676640-73CA-4EE0-9DAC-010DCC0613DF}" type="presParOf" srcId="{C908499C-868B-43D2-A7CC-A43D057E7336}" destId="{937A8114-AD28-4820-AF57-7D4A8ED8614A}" srcOrd="2" destOrd="0" presId="urn:microsoft.com/office/officeart/2005/8/layout/lProcess2"/>
    <dgm:cxn modelId="{1405DCDF-1AE6-4B05-8332-68A2E07E2A65}" type="presParOf" srcId="{937A8114-AD28-4820-AF57-7D4A8ED8614A}" destId="{4B5004EA-50F1-47D6-9D95-0C3600F5072B}" srcOrd="0" destOrd="0" presId="urn:microsoft.com/office/officeart/2005/8/layout/lProcess2"/>
    <dgm:cxn modelId="{78313574-BE3F-4C00-94B4-4650E4DFC056}" type="presParOf" srcId="{4B5004EA-50F1-47D6-9D95-0C3600F5072B}" destId="{9B9DC427-EE5C-4C70-A06B-7D04CAD42C11}" srcOrd="0" destOrd="0" presId="urn:microsoft.com/office/officeart/2005/8/layout/lProcess2"/>
    <dgm:cxn modelId="{98C8C64B-C6B2-4D3B-B0A7-D73E1F9C4FA6}" type="presParOf" srcId="{4B5004EA-50F1-47D6-9D95-0C3600F5072B}" destId="{41A3C820-0110-490E-BD22-AC854B5E8B19}" srcOrd="1" destOrd="0" presId="urn:microsoft.com/office/officeart/2005/8/layout/lProcess2"/>
    <dgm:cxn modelId="{7DE749A6-60AB-44DC-968F-05A0F008D422}" type="presParOf" srcId="{4B5004EA-50F1-47D6-9D95-0C3600F5072B}" destId="{F7A13583-645E-40B8-9D2B-7F7F01EFD648}" srcOrd="2" destOrd="0" presId="urn:microsoft.com/office/officeart/2005/8/layout/lProcess2"/>
    <dgm:cxn modelId="{242FA76B-66F1-450C-B03D-05F4BAA53977}" type="presParOf" srcId="{4B5004EA-50F1-47D6-9D95-0C3600F5072B}" destId="{7B92E194-7C5B-408E-ACFF-35CF9CCF34DB}" srcOrd="3" destOrd="0" presId="urn:microsoft.com/office/officeart/2005/8/layout/lProcess2"/>
    <dgm:cxn modelId="{BC1235EC-6B26-4655-9F5B-95F569621F0F}" type="presParOf" srcId="{4B5004EA-50F1-47D6-9D95-0C3600F5072B}" destId="{0185F67F-CD5D-44D2-BA11-D8F0BD74B42E}" srcOrd="4" destOrd="0" presId="urn:microsoft.com/office/officeart/2005/8/layout/lProcess2"/>
    <dgm:cxn modelId="{E217F9F4-2F4C-4888-AA37-830FDCF024FB}" type="presParOf" srcId="{4B5004EA-50F1-47D6-9D95-0C3600F5072B}" destId="{E5ACEB8B-AA3B-4496-B205-7F7E60806B51}" srcOrd="5" destOrd="0" presId="urn:microsoft.com/office/officeart/2005/8/layout/lProcess2"/>
    <dgm:cxn modelId="{79E02330-6824-4DB0-A354-7ABA1CD61A43}" type="presParOf" srcId="{4B5004EA-50F1-47D6-9D95-0C3600F5072B}" destId="{1C6A930A-186A-4BE6-BB11-2ED382F24F0B}" srcOrd="6" destOrd="0" presId="urn:microsoft.com/office/officeart/2005/8/layout/lProcess2"/>
    <dgm:cxn modelId="{27063CD2-1784-47AF-9F00-6344F25E4BCF}" type="presParOf" srcId="{4B5004EA-50F1-47D6-9D95-0C3600F5072B}" destId="{B0F298A8-24A6-41EC-9D3A-0A8B2C845DC8}" srcOrd="7" destOrd="0" presId="urn:microsoft.com/office/officeart/2005/8/layout/lProcess2"/>
    <dgm:cxn modelId="{254A672E-A583-4ED9-8BA5-8A9DA147E85E}" type="presParOf" srcId="{4B5004EA-50F1-47D6-9D95-0C3600F5072B}" destId="{62AED0F5-E9CF-4511-8BB7-74C96D280391}" srcOrd="8" destOrd="0" presId="urn:microsoft.com/office/officeart/2005/8/layout/lProcess2"/>
    <dgm:cxn modelId="{99805297-4C64-47CA-8DC6-11262FB8DFCB}" type="presParOf" srcId="{4B5004EA-50F1-47D6-9D95-0C3600F5072B}" destId="{BAE1E13E-088B-40B1-BB8B-10F39B1ACB97}" srcOrd="9" destOrd="0" presId="urn:microsoft.com/office/officeart/2005/8/layout/lProcess2"/>
    <dgm:cxn modelId="{E5E038B4-08DA-4B50-866D-669F92690438}" type="presParOf" srcId="{4B5004EA-50F1-47D6-9D95-0C3600F5072B}" destId="{BA19CF37-3E8F-4599-9FB0-F3B7790529FD}" srcOrd="1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FD8E299-CDA2-4829-87E6-126EF0389AAB}" type="doc">
      <dgm:prSet loTypeId="urn:microsoft.com/office/officeart/2005/8/layout/vList4#8" loCatId="list" qsTypeId="urn:microsoft.com/office/officeart/2005/8/quickstyle/simple1" qsCatId="simple" csTypeId="urn:microsoft.com/office/officeart/2005/8/colors/accent1_2" csCatId="accent1" phldr="1"/>
      <dgm:spPr/>
      <dgm:t>
        <a:bodyPr/>
        <a:lstStyle/>
        <a:p>
          <a:endParaRPr lang="pt-BR"/>
        </a:p>
      </dgm:t>
    </dgm:pt>
    <dgm:pt modelId="{9E1B2AB5-0E5B-4CCD-95E5-CD1161F80E44}">
      <dgm:prSet phldrT="[Texto]" custT="1"/>
      <dgm:spPr>
        <a:solidFill>
          <a:schemeClr val="accent1">
            <a:lumMod val="60000"/>
            <a:lumOff val="40000"/>
          </a:schemeClr>
        </a:solidFill>
      </dgm:spPr>
      <dgm:t>
        <a:bodyPr/>
        <a:lstStyle/>
        <a:p>
          <a:r>
            <a:rPr lang="pt-BR" sz="2400" b="1" dirty="0" smtClean="0">
              <a:solidFill>
                <a:srgbClr val="002060"/>
              </a:solidFill>
              <a:latin typeface="+mj-lt"/>
            </a:rPr>
            <a:t>Indicadores de desempenho</a:t>
          </a:r>
          <a:endParaRPr lang="pt-BR" sz="2400" b="1" dirty="0">
            <a:solidFill>
              <a:srgbClr val="002060"/>
            </a:solidFill>
            <a:latin typeface="+mj-lt"/>
          </a:endParaRPr>
        </a:p>
      </dgm:t>
    </dgm:pt>
    <dgm:pt modelId="{72070E6C-E096-4C3F-9741-B1EAACF2BF2E}" type="parTrans" cxnId="{B6527DBC-797F-4507-A669-7E513E4195AA}">
      <dgm:prSet/>
      <dgm:spPr/>
      <dgm:t>
        <a:bodyPr/>
        <a:lstStyle/>
        <a:p>
          <a:endParaRPr lang="pt-BR" sz="2400"/>
        </a:p>
      </dgm:t>
    </dgm:pt>
    <dgm:pt modelId="{0ADB273C-F453-4646-8B0A-54CBACA98EFE}" type="sibTrans" cxnId="{B6527DBC-797F-4507-A669-7E513E4195AA}">
      <dgm:prSet/>
      <dgm:spPr/>
      <dgm:t>
        <a:bodyPr/>
        <a:lstStyle/>
        <a:p>
          <a:endParaRPr lang="pt-BR" sz="2400"/>
        </a:p>
      </dgm:t>
    </dgm:pt>
    <dgm:pt modelId="{FA163B2D-4029-4BC7-A4CE-BEB8E962DC71}" type="pres">
      <dgm:prSet presAssocID="{AFD8E299-CDA2-4829-87E6-126EF0389AAB}" presName="linear" presStyleCnt="0">
        <dgm:presLayoutVars>
          <dgm:dir/>
          <dgm:resizeHandles val="exact"/>
        </dgm:presLayoutVars>
      </dgm:prSet>
      <dgm:spPr/>
      <dgm:t>
        <a:bodyPr/>
        <a:lstStyle/>
        <a:p>
          <a:endParaRPr lang="pt-BR"/>
        </a:p>
      </dgm:t>
    </dgm:pt>
    <dgm:pt modelId="{23F59556-9D2E-408B-9567-CEC9D886ED06}" type="pres">
      <dgm:prSet presAssocID="{9E1B2AB5-0E5B-4CCD-95E5-CD1161F80E44}" presName="comp" presStyleCnt="0"/>
      <dgm:spPr/>
    </dgm:pt>
    <dgm:pt modelId="{D751F7E8-2570-4651-8F4C-2F7732630848}" type="pres">
      <dgm:prSet presAssocID="{9E1B2AB5-0E5B-4CCD-95E5-CD1161F80E44}" presName="box" presStyleLbl="node1" presStyleIdx="0" presStyleCnt="1"/>
      <dgm:spPr/>
      <dgm:t>
        <a:bodyPr/>
        <a:lstStyle/>
        <a:p>
          <a:endParaRPr lang="pt-BR"/>
        </a:p>
      </dgm:t>
    </dgm:pt>
    <dgm:pt modelId="{EFE0FD6F-AD1D-4B61-8079-A6F3132371FB}" type="pres">
      <dgm:prSet presAssocID="{9E1B2AB5-0E5B-4CCD-95E5-CD1161F80E44}" presName="img" presStyleLbl="fgImgPlace1" presStyleIdx="0" presStyleCnt="1"/>
      <dgm:spPr>
        <a:blipFill rotWithShape="0">
          <a:blip xmlns:r="http://schemas.openxmlformats.org/officeDocument/2006/relationships" r:embed="rId1"/>
          <a:stretch>
            <a:fillRect/>
          </a:stretch>
        </a:blipFill>
      </dgm:spPr>
      <dgm:t>
        <a:bodyPr/>
        <a:lstStyle/>
        <a:p>
          <a:endParaRPr lang="pt-BR"/>
        </a:p>
      </dgm:t>
    </dgm:pt>
    <dgm:pt modelId="{1FC23B6B-B182-4F2B-A04B-5668E2E930A2}" type="pres">
      <dgm:prSet presAssocID="{9E1B2AB5-0E5B-4CCD-95E5-CD1161F80E44}" presName="text" presStyleLbl="node1" presStyleIdx="0" presStyleCnt="1">
        <dgm:presLayoutVars>
          <dgm:bulletEnabled val="1"/>
        </dgm:presLayoutVars>
      </dgm:prSet>
      <dgm:spPr/>
      <dgm:t>
        <a:bodyPr/>
        <a:lstStyle/>
        <a:p>
          <a:endParaRPr lang="pt-BR"/>
        </a:p>
      </dgm:t>
    </dgm:pt>
  </dgm:ptLst>
  <dgm:cxnLst>
    <dgm:cxn modelId="{DB66010A-6545-4A95-8856-0AEB406F645E}" type="presOf" srcId="{9E1B2AB5-0E5B-4CCD-95E5-CD1161F80E44}" destId="{D751F7E8-2570-4651-8F4C-2F7732630848}" srcOrd="0" destOrd="0" presId="urn:microsoft.com/office/officeart/2005/8/layout/vList4#8"/>
    <dgm:cxn modelId="{F0C67F1E-5D81-4265-A558-C90E7E154069}" type="presOf" srcId="{AFD8E299-CDA2-4829-87E6-126EF0389AAB}" destId="{FA163B2D-4029-4BC7-A4CE-BEB8E962DC71}" srcOrd="0" destOrd="0" presId="urn:microsoft.com/office/officeart/2005/8/layout/vList4#8"/>
    <dgm:cxn modelId="{B6527DBC-797F-4507-A669-7E513E4195AA}" srcId="{AFD8E299-CDA2-4829-87E6-126EF0389AAB}" destId="{9E1B2AB5-0E5B-4CCD-95E5-CD1161F80E44}" srcOrd="0" destOrd="0" parTransId="{72070E6C-E096-4C3F-9741-B1EAACF2BF2E}" sibTransId="{0ADB273C-F453-4646-8B0A-54CBACA98EFE}"/>
    <dgm:cxn modelId="{21AD3191-75C4-4AD9-A461-A6956692178A}" type="presOf" srcId="{9E1B2AB5-0E5B-4CCD-95E5-CD1161F80E44}" destId="{1FC23B6B-B182-4F2B-A04B-5668E2E930A2}" srcOrd="1" destOrd="0" presId="urn:microsoft.com/office/officeart/2005/8/layout/vList4#8"/>
    <dgm:cxn modelId="{D720815F-4BA4-428F-B70A-67402D30F3A3}" type="presParOf" srcId="{FA163B2D-4029-4BC7-A4CE-BEB8E962DC71}" destId="{23F59556-9D2E-408B-9567-CEC9D886ED06}" srcOrd="0" destOrd="0" presId="urn:microsoft.com/office/officeart/2005/8/layout/vList4#8"/>
    <dgm:cxn modelId="{33FC3AC4-C828-473B-9B2A-67991BB05E1A}" type="presParOf" srcId="{23F59556-9D2E-408B-9567-CEC9D886ED06}" destId="{D751F7E8-2570-4651-8F4C-2F7732630848}" srcOrd="0" destOrd="0" presId="urn:microsoft.com/office/officeart/2005/8/layout/vList4#8"/>
    <dgm:cxn modelId="{BCD317E6-05BE-4A94-8320-103D6F3D00E9}" type="presParOf" srcId="{23F59556-9D2E-408B-9567-CEC9D886ED06}" destId="{EFE0FD6F-AD1D-4B61-8079-A6F3132371FB}" srcOrd="1" destOrd="0" presId="urn:microsoft.com/office/officeart/2005/8/layout/vList4#8"/>
    <dgm:cxn modelId="{8D9864EF-5340-4DDC-93E0-6CBC8CD04124}" type="presParOf" srcId="{23F59556-9D2E-408B-9567-CEC9D886ED06}" destId="{1FC23B6B-B182-4F2B-A04B-5668E2E930A2}" srcOrd="2" destOrd="0" presId="urn:microsoft.com/office/officeart/2005/8/layout/vList4#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3C7312-D937-4A56-B287-F665AD119ECB}" type="doc">
      <dgm:prSet loTypeId="urn:microsoft.com/office/officeart/2005/8/layout/lProcess2" loCatId="list" qsTypeId="urn:microsoft.com/office/officeart/2005/8/quickstyle/simple3" qsCatId="simple" csTypeId="urn:microsoft.com/office/officeart/2005/8/colors/accent1_1" csCatId="accent1" phldr="1"/>
      <dgm:spPr/>
      <dgm:t>
        <a:bodyPr/>
        <a:lstStyle/>
        <a:p>
          <a:endParaRPr lang="pt-BR"/>
        </a:p>
      </dgm:t>
    </dgm:pt>
    <dgm:pt modelId="{0623FF48-DA50-4CAC-A3CF-F2DEC698592F}">
      <dgm:prSet custT="1"/>
      <dgm:spPr/>
      <dgm:t>
        <a:bodyPr/>
        <a:lstStyle/>
        <a:p>
          <a:pPr algn="ctr" rtl="0"/>
          <a:r>
            <a:rPr lang="pt-BR" sz="2800" noProof="0" dirty="0" smtClean="0"/>
            <a:t>Bloco - Estrutura do Sistema de Saúde</a:t>
          </a:r>
        </a:p>
      </dgm:t>
    </dgm:pt>
    <dgm:pt modelId="{5C831FEE-7B50-4B5B-8CC5-E7F3E2C8BC3B}" type="parTrans" cxnId="{9DE63A81-59EA-4C22-9ECF-8FE7E05B8D94}">
      <dgm:prSet/>
      <dgm:spPr/>
      <dgm:t>
        <a:bodyPr/>
        <a:lstStyle/>
        <a:p>
          <a:pPr algn="ctr"/>
          <a:endParaRPr lang="pt-BR" sz="2000" noProof="0"/>
        </a:p>
      </dgm:t>
    </dgm:pt>
    <dgm:pt modelId="{B836F42A-1E02-4E76-B2BB-79743CC497BD}" type="sibTrans" cxnId="{9DE63A81-59EA-4C22-9ECF-8FE7E05B8D94}">
      <dgm:prSet/>
      <dgm:spPr/>
      <dgm:t>
        <a:bodyPr/>
        <a:lstStyle/>
        <a:p>
          <a:pPr algn="ctr"/>
          <a:endParaRPr lang="pt-BR" sz="2000" noProof="0"/>
        </a:p>
      </dgm:t>
    </dgm:pt>
    <dgm:pt modelId="{C106CF00-0331-4F57-9802-CD1A8D29B45D}">
      <dgm:prSet custT="1"/>
      <dgm:spPr/>
      <dgm:t>
        <a:bodyPr/>
        <a:lstStyle/>
        <a:p>
          <a:pPr algn="ctr" rtl="0">
            <a:lnSpc>
              <a:spcPct val="90000"/>
            </a:lnSpc>
            <a:spcAft>
              <a:spcPts val="600"/>
            </a:spcAft>
          </a:pPr>
          <a:r>
            <a:rPr lang="pt-BR" sz="2000" noProof="0" smtClean="0"/>
            <a:t>Número de médicos</a:t>
          </a:r>
          <a:endParaRPr lang="pt-BR" sz="2000" noProof="0"/>
        </a:p>
      </dgm:t>
    </dgm:pt>
    <dgm:pt modelId="{6BA0FC18-F975-41B7-9E1F-6F52AC209949}" type="parTrans" cxnId="{CCC1E755-54F4-4B38-B436-44AAD993EE6B}">
      <dgm:prSet/>
      <dgm:spPr/>
      <dgm:t>
        <a:bodyPr/>
        <a:lstStyle/>
        <a:p>
          <a:pPr algn="ctr"/>
          <a:endParaRPr lang="pt-BR" sz="2000" noProof="0"/>
        </a:p>
      </dgm:t>
    </dgm:pt>
    <dgm:pt modelId="{365DADFB-3977-4B40-AED7-9163BCE66944}" type="sibTrans" cxnId="{CCC1E755-54F4-4B38-B436-44AAD993EE6B}">
      <dgm:prSet/>
      <dgm:spPr/>
      <dgm:t>
        <a:bodyPr/>
        <a:lstStyle/>
        <a:p>
          <a:pPr algn="ctr"/>
          <a:endParaRPr lang="pt-BR" sz="2000" noProof="0"/>
        </a:p>
      </dgm:t>
    </dgm:pt>
    <dgm:pt modelId="{EB32D646-3BDC-4F65-9E62-9CC6FA6A0C98}">
      <dgm:prSet custT="1"/>
      <dgm:spPr/>
      <dgm:t>
        <a:bodyPr/>
        <a:lstStyle/>
        <a:p>
          <a:pPr algn="ctr" rtl="0">
            <a:lnSpc>
              <a:spcPct val="90000"/>
            </a:lnSpc>
            <a:spcAft>
              <a:spcPts val="600"/>
            </a:spcAft>
          </a:pPr>
          <a:r>
            <a:rPr lang="pt-BR" sz="2000" noProof="0" smtClean="0"/>
            <a:t>Leitos hospitalares</a:t>
          </a:r>
          <a:endParaRPr lang="pt-BR" sz="2000" noProof="0"/>
        </a:p>
      </dgm:t>
    </dgm:pt>
    <dgm:pt modelId="{F33301EE-1134-4DB2-8A62-C4F586A51E4A}" type="parTrans" cxnId="{CA16316B-3E39-460A-8339-D87DA2240E1E}">
      <dgm:prSet/>
      <dgm:spPr/>
      <dgm:t>
        <a:bodyPr/>
        <a:lstStyle/>
        <a:p>
          <a:pPr algn="ctr"/>
          <a:endParaRPr lang="pt-BR" sz="2000" noProof="0"/>
        </a:p>
      </dgm:t>
    </dgm:pt>
    <dgm:pt modelId="{457768C6-F48F-4FAF-9DFA-31416D4E165F}" type="sibTrans" cxnId="{CA16316B-3E39-460A-8339-D87DA2240E1E}">
      <dgm:prSet/>
      <dgm:spPr/>
      <dgm:t>
        <a:bodyPr/>
        <a:lstStyle/>
        <a:p>
          <a:pPr algn="ctr"/>
          <a:endParaRPr lang="pt-BR" sz="2000" noProof="0"/>
        </a:p>
      </dgm:t>
    </dgm:pt>
    <dgm:pt modelId="{0B0D7386-04DF-4DA6-897C-574F2C9A6934}">
      <dgm:prSet custT="1"/>
      <dgm:spPr/>
      <dgm:t>
        <a:bodyPr/>
        <a:lstStyle/>
        <a:p>
          <a:pPr algn="ctr" rtl="0">
            <a:lnSpc>
              <a:spcPct val="90000"/>
            </a:lnSpc>
            <a:spcAft>
              <a:spcPts val="600"/>
            </a:spcAft>
          </a:pPr>
          <a:r>
            <a:rPr lang="pt-BR" sz="2000" noProof="0" smtClean="0"/>
            <a:t>Equipamentos de diagnóstico</a:t>
          </a:r>
          <a:endParaRPr lang="pt-BR" sz="2000" noProof="0"/>
        </a:p>
      </dgm:t>
    </dgm:pt>
    <dgm:pt modelId="{5D64F59E-EC3B-4F34-A6C4-654CA56E1EB3}" type="parTrans" cxnId="{8415EE4A-E079-4B15-ACE9-8E2F9F916F75}">
      <dgm:prSet/>
      <dgm:spPr/>
      <dgm:t>
        <a:bodyPr/>
        <a:lstStyle/>
        <a:p>
          <a:pPr algn="ctr"/>
          <a:endParaRPr lang="pt-BR" sz="2000" noProof="0"/>
        </a:p>
      </dgm:t>
    </dgm:pt>
    <dgm:pt modelId="{E8E7C967-BBC5-481E-AA42-4E91A88BB732}" type="sibTrans" cxnId="{8415EE4A-E079-4B15-ACE9-8E2F9F916F75}">
      <dgm:prSet/>
      <dgm:spPr/>
      <dgm:t>
        <a:bodyPr/>
        <a:lstStyle/>
        <a:p>
          <a:pPr algn="ctr"/>
          <a:endParaRPr lang="pt-BR" sz="2000" noProof="0"/>
        </a:p>
      </dgm:t>
    </dgm:pt>
    <dgm:pt modelId="{7BB0F8F0-971B-4B14-8D29-E5B304278145}">
      <dgm:prSet custT="1"/>
      <dgm:spPr/>
      <dgm:t>
        <a:bodyPr/>
        <a:lstStyle/>
        <a:p>
          <a:pPr algn="ctr" rtl="0">
            <a:lnSpc>
              <a:spcPct val="90000"/>
            </a:lnSpc>
            <a:spcAft>
              <a:spcPts val="600"/>
            </a:spcAft>
          </a:pPr>
          <a:r>
            <a:rPr lang="pt-BR" sz="2000" noProof="0" smtClean="0"/>
            <a:t>Financiamento</a:t>
          </a:r>
          <a:endParaRPr lang="pt-BR" sz="2000" noProof="0"/>
        </a:p>
      </dgm:t>
    </dgm:pt>
    <dgm:pt modelId="{C97B3C81-512B-480E-A90B-46D1D4FC719F}" type="parTrans" cxnId="{09E3F08E-7248-4C41-8676-137129BF4272}">
      <dgm:prSet/>
      <dgm:spPr/>
      <dgm:t>
        <a:bodyPr/>
        <a:lstStyle/>
        <a:p>
          <a:pPr algn="ctr"/>
          <a:endParaRPr lang="pt-BR" sz="2000" noProof="0"/>
        </a:p>
      </dgm:t>
    </dgm:pt>
    <dgm:pt modelId="{1941E8AB-805D-438B-8D3A-6D4D1261106B}" type="sibTrans" cxnId="{09E3F08E-7248-4C41-8676-137129BF4272}">
      <dgm:prSet/>
      <dgm:spPr/>
      <dgm:t>
        <a:bodyPr/>
        <a:lstStyle/>
        <a:p>
          <a:pPr algn="ctr"/>
          <a:endParaRPr lang="pt-BR" sz="2000" noProof="0"/>
        </a:p>
      </dgm:t>
    </dgm:pt>
    <dgm:pt modelId="{D22EF0DC-AEEB-4DAC-906C-570A96306481}">
      <dgm:prSet custT="1"/>
      <dgm:spPr/>
      <dgm:t>
        <a:bodyPr/>
        <a:lstStyle/>
        <a:p>
          <a:pPr algn="ctr" rtl="0">
            <a:lnSpc>
              <a:spcPct val="90000"/>
            </a:lnSpc>
            <a:spcAft>
              <a:spcPts val="1800"/>
            </a:spcAft>
          </a:pPr>
          <a:r>
            <a:rPr lang="pt-BR" sz="2000" noProof="0" smtClean="0"/>
            <a:t>Cobertura de planos de saúde privados</a:t>
          </a:r>
          <a:endParaRPr lang="pt-BR" sz="2000" noProof="0"/>
        </a:p>
      </dgm:t>
    </dgm:pt>
    <dgm:pt modelId="{D76EE21A-6955-4DA4-97AA-E3A8B8CBEC4D}" type="parTrans" cxnId="{BDBDD62B-7A63-484C-BFCD-7B63C4D88465}">
      <dgm:prSet/>
      <dgm:spPr/>
      <dgm:t>
        <a:bodyPr/>
        <a:lstStyle/>
        <a:p>
          <a:pPr algn="ctr"/>
          <a:endParaRPr lang="pt-BR" sz="2000" noProof="0"/>
        </a:p>
      </dgm:t>
    </dgm:pt>
    <dgm:pt modelId="{DE1A859D-3FCB-4EDC-8867-80F004CED6F8}" type="sibTrans" cxnId="{BDBDD62B-7A63-484C-BFCD-7B63C4D88465}">
      <dgm:prSet/>
      <dgm:spPr/>
      <dgm:t>
        <a:bodyPr/>
        <a:lstStyle/>
        <a:p>
          <a:pPr algn="ctr"/>
          <a:endParaRPr lang="pt-BR" sz="2000" noProof="0"/>
        </a:p>
      </dgm:t>
    </dgm:pt>
    <dgm:pt modelId="{9F9E09E1-E546-429E-BCCC-B5706B3298F6}" type="pres">
      <dgm:prSet presAssocID="{1C3C7312-D937-4A56-B287-F665AD119ECB}" presName="theList" presStyleCnt="0">
        <dgm:presLayoutVars>
          <dgm:dir/>
          <dgm:animLvl val="lvl"/>
          <dgm:resizeHandles val="exact"/>
        </dgm:presLayoutVars>
      </dgm:prSet>
      <dgm:spPr/>
      <dgm:t>
        <a:bodyPr/>
        <a:lstStyle/>
        <a:p>
          <a:endParaRPr lang="pt-BR"/>
        </a:p>
      </dgm:t>
    </dgm:pt>
    <dgm:pt modelId="{C584EA96-3883-4130-889E-7FB494EE1269}" type="pres">
      <dgm:prSet presAssocID="{0623FF48-DA50-4CAC-A3CF-F2DEC698592F}" presName="compNode" presStyleCnt="0"/>
      <dgm:spPr/>
      <dgm:t>
        <a:bodyPr/>
        <a:lstStyle/>
        <a:p>
          <a:endParaRPr lang="pt-BR"/>
        </a:p>
      </dgm:t>
    </dgm:pt>
    <dgm:pt modelId="{FBD7CA8D-A7DB-4C1A-B04B-3D8361F45055}" type="pres">
      <dgm:prSet presAssocID="{0623FF48-DA50-4CAC-A3CF-F2DEC698592F}" presName="aNode" presStyleLbl="bgShp" presStyleIdx="0" presStyleCnt="1" custLinFactNeighborY="-1923"/>
      <dgm:spPr/>
      <dgm:t>
        <a:bodyPr/>
        <a:lstStyle/>
        <a:p>
          <a:endParaRPr lang="pt-BR"/>
        </a:p>
      </dgm:t>
    </dgm:pt>
    <dgm:pt modelId="{8BB7629D-0794-4ECD-9283-1291C453B072}" type="pres">
      <dgm:prSet presAssocID="{0623FF48-DA50-4CAC-A3CF-F2DEC698592F}" presName="textNode" presStyleLbl="bgShp" presStyleIdx="0" presStyleCnt="1"/>
      <dgm:spPr/>
      <dgm:t>
        <a:bodyPr/>
        <a:lstStyle/>
        <a:p>
          <a:endParaRPr lang="pt-BR"/>
        </a:p>
      </dgm:t>
    </dgm:pt>
    <dgm:pt modelId="{EAB6CB3C-AC3F-4230-98EB-A2ED41334C5E}" type="pres">
      <dgm:prSet presAssocID="{0623FF48-DA50-4CAC-A3CF-F2DEC698592F}" presName="compChildNode" presStyleCnt="0"/>
      <dgm:spPr/>
      <dgm:t>
        <a:bodyPr/>
        <a:lstStyle/>
        <a:p>
          <a:endParaRPr lang="pt-BR"/>
        </a:p>
      </dgm:t>
    </dgm:pt>
    <dgm:pt modelId="{88721CCF-09AB-4001-98D9-1B263EF01FA6}" type="pres">
      <dgm:prSet presAssocID="{0623FF48-DA50-4CAC-A3CF-F2DEC698592F}" presName="theInnerList" presStyleCnt="0"/>
      <dgm:spPr/>
      <dgm:t>
        <a:bodyPr/>
        <a:lstStyle/>
        <a:p>
          <a:endParaRPr lang="pt-BR"/>
        </a:p>
      </dgm:t>
    </dgm:pt>
    <dgm:pt modelId="{126E1D9D-40D9-4211-BB94-B16062C1D567}" type="pres">
      <dgm:prSet presAssocID="{C106CF00-0331-4F57-9802-CD1A8D29B45D}" presName="childNode" presStyleLbl="node1" presStyleIdx="0" presStyleCnt="5">
        <dgm:presLayoutVars>
          <dgm:bulletEnabled val="1"/>
        </dgm:presLayoutVars>
      </dgm:prSet>
      <dgm:spPr/>
      <dgm:t>
        <a:bodyPr/>
        <a:lstStyle/>
        <a:p>
          <a:endParaRPr lang="pt-BR"/>
        </a:p>
      </dgm:t>
    </dgm:pt>
    <dgm:pt modelId="{B76180F5-961F-4542-9B2F-8598F0138E02}" type="pres">
      <dgm:prSet presAssocID="{C106CF00-0331-4F57-9802-CD1A8D29B45D}" presName="aSpace2" presStyleCnt="0"/>
      <dgm:spPr/>
      <dgm:t>
        <a:bodyPr/>
        <a:lstStyle/>
        <a:p>
          <a:endParaRPr lang="pt-BR"/>
        </a:p>
      </dgm:t>
    </dgm:pt>
    <dgm:pt modelId="{AFC5DA93-FBBB-43F8-8BBC-188F5C3C2329}" type="pres">
      <dgm:prSet presAssocID="{EB32D646-3BDC-4F65-9E62-9CC6FA6A0C98}" presName="childNode" presStyleLbl="node1" presStyleIdx="1" presStyleCnt="5">
        <dgm:presLayoutVars>
          <dgm:bulletEnabled val="1"/>
        </dgm:presLayoutVars>
      </dgm:prSet>
      <dgm:spPr/>
      <dgm:t>
        <a:bodyPr/>
        <a:lstStyle/>
        <a:p>
          <a:endParaRPr lang="pt-BR"/>
        </a:p>
      </dgm:t>
    </dgm:pt>
    <dgm:pt modelId="{BD4AF014-C195-4216-A642-1852CC8CCCAC}" type="pres">
      <dgm:prSet presAssocID="{EB32D646-3BDC-4F65-9E62-9CC6FA6A0C98}" presName="aSpace2" presStyleCnt="0"/>
      <dgm:spPr/>
      <dgm:t>
        <a:bodyPr/>
        <a:lstStyle/>
        <a:p>
          <a:endParaRPr lang="pt-BR"/>
        </a:p>
      </dgm:t>
    </dgm:pt>
    <dgm:pt modelId="{316EB443-89AB-4DCE-AEB5-FBFFDCD6B77B}" type="pres">
      <dgm:prSet presAssocID="{0B0D7386-04DF-4DA6-897C-574F2C9A6934}" presName="childNode" presStyleLbl="node1" presStyleIdx="2" presStyleCnt="5">
        <dgm:presLayoutVars>
          <dgm:bulletEnabled val="1"/>
        </dgm:presLayoutVars>
      </dgm:prSet>
      <dgm:spPr/>
      <dgm:t>
        <a:bodyPr/>
        <a:lstStyle/>
        <a:p>
          <a:endParaRPr lang="pt-BR"/>
        </a:p>
      </dgm:t>
    </dgm:pt>
    <dgm:pt modelId="{C63AD73C-34A9-47A5-A66E-6DA31D941B1B}" type="pres">
      <dgm:prSet presAssocID="{0B0D7386-04DF-4DA6-897C-574F2C9A6934}" presName="aSpace2" presStyleCnt="0"/>
      <dgm:spPr/>
      <dgm:t>
        <a:bodyPr/>
        <a:lstStyle/>
        <a:p>
          <a:endParaRPr lang="pt-BR"/>
        </a:p>
      </dgm:t>
    </dgm:pt>
    <dgm:pt modelId="{FAB4DC6C-AE4E-4C15-A47A-3A6633F7EB16}" type="pres">
      <dgm:prSet presAssocID="{7BB0F8F0-971B-4B14-8D29-E5B304278145}" presName="childNode" presStyleLbl="node1" presStyleIdx="3" presStyleCnt="5">
        <dgm:presLayoutVars>
          <dgm:bulletEnabled val="1"/>
        </dgm:presLayoutVars>
      </dgm:prSet>
      <dgm:spPr/>
      <dgm:t>
        <a:bodyPr/>
        <a:lstStyle/>
        <a:p>
          <a:endParaRPr lang="pt-BR"/>
        </a:p>
      </dgm:t>
    </dgm:pt>
    <dgm:pt modelId="{97CBB55F-BD5A-4FEC-82F9-FAFF4D085A76}" type="pres">
      <dgm:prSet presAssocID="{7BB0F8F0-971B-4B14-8D29-E5B304278145}" presName="aSpace2" presStyleCnt="0"/>
      <dgm:spPr/>
      <dgm:t>
        <a:bodyPr/>
        <a:lstStyle/>
        <a:p>
          <a:endParaRPr lang="pt-BR"/>
        </a:p>
      </dgm:t>
    </dgm:pt>
    <dgm:pt modelId="{3ED426A5-2E39-47C9-AC4A-782D48C29C6C}" type="pres">
      <dgm:prSet presAssocID="{D22EF0DC-AEEB-4DAC-906C-570A96306481}" presName="childNode" presStyleLbl="node1" presStyleIdx="4" presStyleCnt="5">
        <dgm:presLayoutVars>
          <dgm:bulletEnabled val="1"/>
        </dgm:presLayoutVars>
      </dgm:prSet>
      <dgm:spPr/>
      <dgm:t>
        <a:bodyPr/>
        <a:lstStyle/>
        <a:p>
          <a:endParaRPr lang="pt-BR"/>
        </a:p>
      </dgm:t>
    </dgm:pt>
  </dgm:ptLst>
  <dgm:cxnLst>
    <dgm:cxn modelId="{8415EE4A-E079-4B15-ACE9-8E2F9F916F75}" srcId="{0623FF48-DA50-4CAC-A3CF-F2DEC698592F}" destId="{0B0D7386-04DF-4DA6-897C-574F2C9A6934}" srcOrd="2" destOrd="0" parTransId="{5D64F59E-EC3B-4F34-A6C4-654CA56E1EB3}" sibTransId="{E8E7C967-BBC5-481E-AA42-4E91A88BB732}"/>
    <dgm:cxn modelId="{7CB85BE6-FCC9-4ED6-A9AC-314FE82D9120}" type="presOf" srcId="{EB32D646-3BDC-4F65-9E62-9CC6FA6A0C98}" destId="{AFC5DA93-FBBB-43F8-8BBC-188F5C3C2329}" srcOrd="0" destOrd="0" presId="urn:microsoft.com/office/officeart/2005/8/layout/lProcess2"/>
    <dgm:cxn modelId="{CCC1E755-54F4-4B38-B436-44AAD993EE6B}" srcId="{0623FF48-DA50-4CAC-A3CF-F2DEC698592F}" destId="{C106CF00-0331-4F57-9802-CD1A8D29B45D}" srcOrd="0" destOrd="0" parTransId="{6BA0FC18-F975-41B7-9E1F-6F52AC209949}" sibTransId="{365DADFB-3977-4B40-AED7-9163BCE66944}"/>
    <dgm:cxn modelId="{87F60EDD-6537-4261-8E02-B9CACA6CC2B7}" type="presOf" srcId="{1C3C7312-D937-4A56-B287-F665AD119ECB}" destId="{9F9E09E1-E546-429E-BCCC-B5706B3298F6}" srcOrd="0" destOrd="0" presId="urn:microsoft.com/office/officeart/2005/8/layout/lProcess2"/>
    <dgm:cxn modelId="{C85CA5F2-7034-40B3-861D-767B6A56DA90}" type="presOf" srcId="{0623FF48-DA50-4CAC-A3CF-F2DEC698592F}" destId="{FBD7CA8D-A7DB-4C1A-B04B-3D8361F45055}" srcOrd="0" destOrd="0" presId="urn:microsoft.com/office/officeart/2005/8/layout/lProcess2"/>
    <dgm:cxn modelId="{28FCFCAD-D7DD-4E69-AD38-6B1EBDE2D19B}" type="presOf" srcId="{7BB0F8F0-971B-4B14-8D29-E5B304278145}" destId="{FAB4DC6C-AE4E-4C15-A47A-3A6633F7EB16}" srcOrd="0" destOrd="0" presId="urn:microsoft.com/office/officeart/2005/8/layout/lProcess2"/>
    <dgm:cxn modelId="{53839F2A-23BA-48F7-9C2A-1D6D95CF458D}" type="presOf" srcId="{D22EF0DC-AEEB-4DAC-906C-570A96306481}" destId="{3ED426A5-2E39-47C9-AC4A-782D48C29C6C}" srcOrd="0" destOrd="0" presId="urn:microsoft.com/office/officeart/2005/8/layout/lProcess2"/>
    <dgm:cxn modelId="{BDBDD62B-7A63-484C-BFCD-7B63C4D88465}" srcId="{0623FF48-DA50-4CAC-A3CF-F2DEC698592F}" destId="{D22EF0DC-AEEB-4DAC-906C-570A96306481}" srcOrd="4" destOrd="0" parTransId="{D76EE21A-6955-4DA4-97AA-E3A8B8CBEC4D}" sibTransId="{DE1A859D-3FCB-4EDC-8867-80F004CED6F8}"/>
    <dgm:cxn modelId="{9DE63A81-59EA-4C22-9ECF-8FE7E05B8D94}" srcId="{1C3C7312-D937-4A56-B287-F665AD119ECB}" destId="{0623FF48-DA50-4CAC-A3CF-F2DEC698592F}" srcOrd="0" destOrd="0" parTransId="{5C831FEE-7B50-4B5B-8CC5-E7F3E2C8BC3B}" sibTransId="{B836F42A-1E02-4E76-B2BB-79743CC497BD}"/>
    <dgm:cxn modelId="{B873B9C8-09D5-4A3F-B58D-918785D7E1AF}" type="presOf" srcId="{0B0D7386-04DF-4DA6-897C-574F2C9A6934}" destId="{316EB443-89AB-4DCE-AEB5-FBFFDCD6B77B}" srcOrd="0" destOrd="0" presId="urn:microsoft.com/office/officeart/2005/8/layout/lProcess2"/>
    <dgm:cxn modelId="{09E3F08E-7248-4C41-8676-137129BF4272}" srcId="{0623FF48-DA50-4CAC-A3CF-F2DEC698592F}" destId="{7BB0F8F0-971B-4B14-8D29-E5B304278145}" srcOrd="3" destOrd="0" parTransId="{C97B3C81-512B-480E-A90B-46D1D4FC719F}" sibTransId="{1941E8AB-805D-438B-8D3A-6D4D1261106B}"/>
    <dgm:cxn modelId="{CA16316B-3E39-460A-8339-D87DA2240E1E}" srcId="{0623FF48-DA50-4CAC-A3CF-F2DEC698592F}" destId="{EB32D646-3BDC-4F65-9E62-9CC6FA6A0C98}" srcOrd="1" destOrd="0" parTransId="{F33301EE-1134-4DB2-8A62-C4F586A51E4A}" sibTransId="{457768C6-F48F-4FAF-9DFA-31416D4E165F}"/>
    <dgm:cxn modelId="{26D2F877-9926-499D-A59E-D964F4CD0361}" type="presOf" srcId="{0623FF48-DA50-4CAC-A3CF-F2DEC698592F}" destId="{8BB7629D-0794-4ECD-9283-1291C453B072}" srcOrd="1" destOrd="0" presId="urn:microsoft.com/office/officeart/2005/8/layout/lProcess2"/>
    <dgm:cxn modelId="{A91AC1A2-7541-44D0-B090-F99D801BF798}" type="presOf" srcId="{C106CF00-0331-4F57-9802-CD1A8D29B45D}" destId="{126E1D9D-40D9-4211-BB94-B16062C1D567}" srcOrd="0" destOrd="0" presId="urn:microsoft.com/office/officeart/2005/8/layout/lProcess2"/>
    <dgm:cxn modelId="{953014D4-5CD1-4EC4-8E21-56EB14AC889E}" type="presParOf" srcId="{9F9E09E1-E546-429E-BCCC-B5706B3298F6}" destId="{C584EA96-3883-4130-889E-7FB494EE1269}" srcOrd="0" destOrd="0" presId="urn:microsoft.com/office/officeart/2005/8/layout/lProcess2"/>
    <dgm:cxn modelId="{5336AB65-3409-46B3-A2CD-9BDAA89AF1C3}" type="presParOf" srcId="{C584EA96-3883-4130-889E-7FB494EE1269}" destId="{FBD7CA8D-A7DB-4C1A-B04B-3D8361F45055}" srcOrd="0" destOrd="0" presId="urn:microsoft.com/office/officeart/2005/8/layout/lProcess2"/>
    <dgm:cxn modelId="{99BCAB06-80BF-4F92-8718-2E6F84CFB0D1}" type="presParOf" srcId="{C584EA96-3883-4130-889E-7FB494EE1269}" destId="{8BB7629D-0794-4ECD-9283-1291C453B072}" srcOrd="1" destOrd="0" presId="urn:microsoft.com/office/officeart/2005/8/layout/lProcess2"/>
    <dgm:cxn modelId="{9D0F234C-AACC-45ED-8840-889B4C630313}" type="presParOf" srcId="{C584EA96-3883-4130-889E-7FB494EE1269}" destId="{EAB6CB3C-AC3F-4230-98EB-A2ED41334C5E}" srcOrd="2" destOrd="0" presId="urn:microsoft.com/office/officeart/2005/8/layout/lProcess2"/>
    <dgm:cxn modelId="{62D045F3-719A-4B17-85AC-1CE625621E6C}" type="presParOf" srcId="{EAB6CB3C-AC3F-4230-98EB-A2ED41334C5E}" destId="{88721CCF-09AB-4001-98D9-1B263EF01FA6}" srcOrd="0" destOrd="0" presId="urn:microsoft.com/office/officeart/2005/8/layout/lProcess2"/>
    <dgm:cxn modelId="{C9E6597F-7DB9-4C48-BF36-C9E9FD726E33}" type="presParOf" srcId="{88721CCF-09AB-4001-98D9-1B263EF01FA6}" destId="{126E1D9D-40D9-4211-BB94-B16062C1D567}" srcOrd="0" destOrd="0" presId="urn:microsoft.com/office/officeart/2005/8/layout/lProcess2"/>
    <dgm:cxn modelId="{33F390BE-3A5D-4AE3-AC15-DAF2A19E7049}" type="presParOf" srcId="{88721CCF-09AB-4001-98D9-1B263EF01FA6}" destId="{B76180F5-961F-4542-9B2F-8598F0138E02}" srcOrd="1" destOrd="0" presId="urn:microsoft.com/office/officeart/2005/8/layout/lProcess2"/>
    <dgm:cxn modelId="{B0071F8C-CFB0-4F2C-B71B-012CAE742F7E}" type="presParOf" srcId="{88721CCF-09AB-4001-98D9-1B263EF01FA6}" destId="{AFC5DA93-FBBB-43F8-8BBC-188F5C3C2329}" srcOrd="2" destOrd="0" presId="urn:microsoft.com/office/officeart/2005/8/layout/lProcess2"/>
    <dgm:cxn modelId="{A31A6160-56EB-4DAD-BAFC-EBC8FEBF45CE}" type="presParOf" srcId="{88721CCF-09AB-4001-98D9-1B263EF01FA6}" destId="{BD4AF014-C195-4216-A642-1852CC8CCCAC}" srcOrd="3" destOrd="0" presId="urn:microsoft.com/office/officeart/2005/8/layout/lProcess2"/>
    <dgm:cxn modelId="{DD15B34A-E8C4-4702-B4EE-2DF48BFB0598}" type="presParOf" srcId="{88721CCF-09AB-4001-98D9-1B263EF01FA6}" destId="{316EB443-89AB-4DCE-AEB5-FBFFDCD6B77B}" srcOrd="4" destOrd="0" presId="urn:microsoft.com/office/officeart/2005/8/layout/lProcess2"/>
    <dgm:cxn modelId="{B85F2E49-E2CC-47A7-A512-BE2179562C2F}" type="presParOf" srcId="{88721CCF-09AB-4001-98D9-1B263EF01FA6}" destId="{C63AD73C-34A9-47A5-A66E-6DA31D941B1B}" srcOrd="5" destOrd="0" presId="urn:microsoft.com/office/officeart/2005/8/layout/lProcess2"/>
    <dgm:cxn modelId="{CB6D1DC8-3F5D-4ADC-8774-2CD1DBF102B7}" type="presParOf" srcId="{88721CCF-09AB-4001-98D9-1B263EF01FA6}" destId="{FAB4DC6C-AE4E-4C15-A47A-3A6633F7EB16}" srcOrd="6" destOrd="0" presId="urn:microsoft.com/office/officeart/2005/8/layout/lProcess2"/>
    <dgm:cxn modelId="{313207D2-9AA7-494B-9A7D-0B5EC840E88F}" type="presParOf" srcId="{88721CCF-09AB-4001-98D9-1B263EF01FA6}" destId="{97CBB55F-BD5A-4FEC-82F9-FAFF4D085A76}" srcOrd="7" destOrd="0" presId="urn:microsoft.com/office/officeart/2005/8/layout/lProcess2"/>
    <dgm:cxn modelId="{86ACE47B-896E-4F00-9F20-DC7372445555}" type="presParOf" srcId="{88721CCF-09AB-4001-98D9-1B263EF01FA6}" destId="{3ED426A5-2E39-47C9-AC4A-782D48C29C6C}" srcOrd="8"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D8E299-CDA2-4829-87E6-126EF0389AAB}" type="doc">
      <dgm:prSet loTypeId="urn:microsoft.com/office/officeart/2005/8/layout/vList4#9" loCatId="list" qsTypeId="urn:microsoft.com/office/officeart/2005/8/quickstyle/simple1" qsCatId="simple" csTypeId="urn:microsoft.com/office/officeart/2005/8/colors/accent1_2" csCatId="accent1" phldr="1"/>
      <dgm:spPr/>
      <dgm:t>
        <a:bodyPr/>
        <a:lstStyle/>
        <a:p>
          <a:endParaRPr lang="pt-BR"/>
        </a:p>
      </dgm:t>
    </dgm:pt>
    <dgm:pt modelId="{9E1B2AB5-0E5B-4CCD-95E5-CD1161F80E44}">
      <dgm:prSet phldrT="[Texto]" custT="1"/>
      <dgm:spPr>
        <a:solidFill>
          <a:schemeClr val="accent1">
            <a:lumMod val="60000"/>
            <a:lumOff val="40000"/>
          </a:schemeClr>
        </a:solidFill>
      </dgm:spPr>
      <dgm:t>
        <a:bodyPr/>
        <a:lstStyle/>
        <a:p>
          <a:r>
            <a:rPr lang="pt-BR" sz="2400" b="1" dirty="0" smtClean="0">
              <a:solidFill>
                <a:srgbClr val="002060"/>
              </a:solidFill>
              <a:latin typeface="+mj-lt"/>
            </a:rPr>
            <a:t>Indicadores de desempenho</a:t>
          </a:r>
          <a:br>
            <a:rPr lang="pt-BR" sz="2400" b="1" dirty="0" smtClean="0">
              <a:solidFill>
                <a:srgbClr val="002060"/>
              </a:solidFill>
              <a:latin typeface="+mj-lt"/>
            </a:rPr>
          </a:br>
          <a:r>
            <a:rPr lang="pt-BR" sz="2400" b="1" dirty="0" smtClean="0">
              <a:solidFill>
                <a:srgbClr val="002060"/>
              </a:solidFill>
              <a:latin typeface="+mj-lt"/>
            </a:rPr>
            <a:t>Conclusões</a:t>
          </a:r>
          <a:endParaRPr lang="pt-BR" sz="2400" b="1" dirty="0">
            <a:solidFill>
              <a:srgbClr val="002060"/>
            </a:solidFill>
            <a:latin typeface="+mj-lt"/>
          </a:endParaRPr>
        </a:p>
      </dgm:t>
    </dgm:pt>
    <dgm:pt modelId="{72070E6C-E096-4C3F-9741-B1EAACF2BF2E}" type="parTrans" cxnId="{B6527DBC-797F-4507-A669-7E513E4195AA}">
      <dgm:prSet/>
      <dgm:spPr/>
      <dgm:t>
        <a:bodyPr/>
        <a:lstStyle/>
        <a:p>
          <a:endParaRPr lang="pt-BR" sz="2400"/>
        </a:p>
      </dgm:t>
    </dgm:pt>
    <dgm:pt modelId="{0ADB273C-F453-4646-8B0A-54CBACA98EFE}" type="sibTrans" cxnId="{B6527DBC-797F-4507-A669-7E513E4195AA}">
      <dgm:prSet/>
      <dgm:spPr/>
      <dgm:t>
        <a:bodyPr/>
        <a:lstStyle/>
        <a:p>
          <a:endParaRPr lang="pt-BR" sz="2400"/>
        </a:p>
      </dgm:t>
    </dgm:pt>
    <dgm:pt modelId="{FA163B2D-4029-4BC7-A4CE-BEB8E962DC71}" type="pres">
      <dgm:prSet presAssocID="{AFD8E299-CDA2-4829-87E6-126EF0389AAB}" presName="linear" presStyleCnt="0">
        <dgm:presLayoutVars>
          <dgm:dir/>
          <dgm:resizeHandles val="exact"/>
        </dgm:presLayoutVars>
      </dgm:prSet>
      <dgm:spPr/>
      <dgm:t>
        <a:bodyPr/>
        <a:lstStyle/>
        <a:p>
          <a:endParaRPr lang="pt-BR"/>
        </a:p>
      </dgm:t>
    </dgm:pt>
    <dgm:pt modelId="{23F59556-9D2E-408B-9567-CEC9D886ED06}" type="pres">
      <dgm:prSet presAssocID="{9E1B2AB5-0E5B-4CCD-95E5-CD1161F80E44}" presName="comp" presStyleCnt="0"/>
      <dgm:spPr/>
    </dgm:pt>
    <dgm:pt modelId="{D751F7E8-2570-4651-8F4C-2F7732630848}" type="pres">
      <dgm:prSet presAssocID="{9E1B2AB5-0E5B-4CCD-95E5-CD1161F80E44}" presName="box" presStyleLbl="node1" presStyleIdx="0" presStyleCnt="1"/>
      <dgm:spPr/>
      <dgm:t>
        <a:bodyPr/>
        <a:lstStyle/>
        <a:p>
          <a:endParaRPr lang="pt-BR"/>
        </a:p>
      </dgm:t>
    </dgm:pt>
    <dgm:pt modelId="{EFE0FD6F-AD1D-4B61-8079-A6F3132371FB}" type="pres">
      <dgm:prSet presAssocID="{9E1B2AB5-0E5B-4CCD-95E5-CD1161F80E44}" presName="img" presStyleLbl="fgImgPlace1" presStyleIdx="0" presStyleCnt="1"/>
      <dgm:spPr>
        <a:blipFill rotWithShape="0">
          <a:blip xmlns:r="http://schemas.openxmlformats.org/officeDocument/2006/relationships" r:embed="rId1"/>
          <a:stretch>
            <a:fillRect/>
          </a:stretch>
        </a:blipFill>
      </dgm:spPr>
      <dgm:t>
        <a:bodyPr/>
        <a:lstStyle/>
        <a:p>
          <a:endParaRPr lang="pt-BR"/>
        </a:p>
      </dgm:t>
    </dgm:pt>
    <dgm:pt modelId="{1FC23B6B-B182-4F2B-A04B-5668E2E930A2}" type="pres">
      <dgm:prSet presAssocID="{9E1B2AB5-0E5B-4CCD-95E5-CD1161F80E44}" presName="text" presStyleLbl="node1" presStyleIdx="0" presStyleCnt="1">
        <dgm:presLayoutVars>
          <dgm:bulletEnabled val="1"/>
        </dgm:presLayoutVars>
      </dgm:prSet>
      <dgm:spPr/>
      <dgm:t>
        <a:bodyPr/>
        <a:lstStyle/>
        <a:p>
          <a:endParaRPr lang="pt-BR"/>
        </a:p>
      </dgm:t>
    </dgm:pt>
  </dgm:ptLst>
  <dgm:cxnLst>
    <dgm:cxn modelId="{09BB3E73-935A-4603-B92C-C250FF892DB4}" type="presOf" srcId="{AFD8E299-CDA2-4829-87E6-126EF0389AAB}" destId="{FA163B2D-4029-4BC7-A4CE-BEB8E962DC71}" srcOrd="0" destOrd="0" presId="urn:microsoft.com/office/officeart/2005/8/layout/vList4#9"/>
    <dgm:cxn modelId="{B6527DBC-797F-4507-A669-7E513E4195AA}" srcId="{AFD8E299-CDA2-4829-87E6-126EF0389AAB}" destId="{9E1B2AB5-0E5B-4CCD-95E5-CD1161F80E44}" srcOrd="0" destOrd="0" parTransId="{72070E6C-E096-4C3F-9741-B1EAACF2BF2E}" sibTransId="{0ADB273C-F453-4646-8B0A-54CBACA98EFE}"/>
    <dgm:cxn modelId="{879D80CF-0ADF-45C0-96E7-754ADD5CF597}" type="presOf" srcId="{9E1B2AB5-0E5B-4CCD-95E5-CD1161F80E44}" destId="{D751F7E8-2570-4651-8F4C-2F7732630848}" srcOrd="0" destOrd="0" presId="urn:microsoft.com/office/officeart/2005/8/layout/vList4#9"/>
    <dgm:cxn modelId="{EAC89ACD-CFD0-4C20-9312-E88FD0AEE1A0}" type="presOf" srcId="{9E1B2AB5-0E5B-4CCD-95E5-CD1161F80E44}" destId="{1FC23B6B-B182-4F2B-A04B-5668E2E930A2}" srcOrd="1" destOrd="0" presId="urn:microsoft.com/office/officeart/2005/8/layout/vList4#9"/>
    <dgm:cxn modelId="{9DA4E8B4-14DE-4995-84EC-9B032A05BC6F}" type="presParOf" srcId="{FA163B2D-4029-4BC7-A4CE-BEB8E962DC71}" destId="{23F59556-9D2E-408B-9567-CEC9D886ED06}" srcOrd="0" destOrd="0" presId="urn:microsoft.com/office/officeart/2005/8/layout/vList4#9"/>
    <dgm:cxn modelId="{338662B9-E8C1-4E22-AD1A-BCB2D1C75DE2}" type="presParOf" srcId="{23F59556-9D2E-408B-9567-CEC9D886ED06}" destId="{D751F7E8-2570-4651-8F4C-2F7732630848}" srcOrd="0" destOrd="0" presId="urn:microsoft.com/office/officeart/2005/8/layout/vList4#9"/>
    <dgm:cxn modelId="{C3E02B87-4BF2-451D-BF8D-3B5F6AC4CC4A}" type="presParOf" srcId="{23F59556-9D2E-408B-9567-CEC9D886ED06}" destId="{EFE0FD6F-AD1D-4B61-8079-A6F3132371FB}" srcOrd="1" destOrd="0" presId="urn:microsoft.com/office/officeart/2005/8/layout/vList4#9"/>
    <dgm:cxn modelId="{7272E2C8-52BE-4A0E-85B4-F0B44BFE6A7E}" type="presParOf" srcId="{23F59556-9D2E-408B-9567-CEC9D886ED06}" destId="{1FC23B6B-B182-4F2B-A04B-5668E2E930A2}" srcOrd="2" destOrd="0" presId="urn:microsoft.com/office/officeart/2005/8/layout/vList4#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FD8E299-CDA2-4829-87E6-126EF0389AAB}" type="doc">
      <dgm:prSet loTypeId="urn:microsoft.com/office/officeart/2005/8/layout/vList4#24" loCatId="list" qsTypeId="urn:microsoft.com/office/officeart/2005/8/quickstyle/simple1" qsCatId="simple" csTypeId="urn:microsoft.com/office/officeart/2005/8/colors/accent1_2" csCatId="accent1" phldr="1"/>
      <dgm:spPr/>
      <dgm:t>
        <a:bodyPr/>
        <a:lstStyle/>
        <a:p>
          <a:endParaRPr lang="pt-BR"/>
        </a:p>
      </dgm:t>
    </dgm:pt>
    <dgm:pt modelId="{9E1B2AB5-0E5B-4CCD-95E5-CD1161F80E44}">
      <dgm:prSet phldrT="[Texto]" custT="1"/>
      <dgm:spPr>
        <a:solidFill>
          <a:schemeClr val="accent1">
            <a:lumMod val="60000"/>
            <a:lumOff val="40000"/>
          </a:schemeClr>
        </a:solidFill>
      </dgm:spPr>
      <dgm:t>
        <a:bodyPr/>
        <a:lstStyle/>
        <a:p>
          <a:r>
            <a:rPr lang="pt-BR" sz="2400" b="1" dirty="0" smtClean="0">
              <a:solidFill>
                <a:srgbClr val="002060"/>
              </a:solidFill>
              <a:latin typeface="+mj-lt"/>
            </a:rPr>
            <a:t>Grandes temas acompanhados pelo TCU</a:t>
          </a:r>
          <a:endParaRPr lang="pt-BR" sz="2400" b="1" dirty="0">
            <a:solidFill>
              <a:srgbClr val="002060"/>
            </a:solidFill>
            <a:latin typeface="+mj-lt"/>
          </a:endParaRPr>
        </a:p>
      </dgm:t>
    </dgm:pt>
    <dgm:pt modelId="{72070E6C-E096-4C3F-9741-B1EAACF2BF2E}" type="parTrans" cxnId="{B6527DBC-797F-4507-A669-7E513E4195AA}">
      <dgm:prSet/>
      <dgm:spPr/>
      <dgm:t>
        <a:bodyPr/>
        <a:lstStyle/>
        <a:p>
          <a:endParaRPr lang="pt-BR" sz="2400"/>
        </a:p>
      </dgm:t>
    </dgm:pt>
    <dgm:pt modelId="{0ADB273C-F453-4646-8B0A-54CBACA98EFE}" type="sibTrans" cxnId="{B6527DBC-797F-4507-A669-7E513E4195AA}">
      <dgm:prSet/>
      <dgm:spPr/>
      <dgm:t>
        <a:bodyPr/>
        <a:lstStyle/>
        <a:p>
          <a:endParaRPr lang="pt-BR" sz="2400"/>
        </a:p>
      </dgm:t>
    </dgm:pt>
    <dgm:pt modelId="{FA163B2D-4029-4BC7-A4CE-BEB8E962DC71}" type="pres">
      <dgm:prSet presAssocID="{AFD8E299-CDA2-4829-87E6-126EF0389AAB}" presName="linear" presStyleCnt="0">
        <dgm:presLayoutVars>
          <dgm:dir/>
          <dgm:resizeHandles val="exact"/>
        </dgm:presLayoutVars>
      </dgm:prSet>
      <dgm:spPr/>
      <dgm:t>
        <a:bodyPr/>
        <a:lstStyle/>
        <a:p>
          <a:endParaRPr lang="pt-BR"/>
        </a:p>
      </dgm:t>
    </dgm:pt>
    <dgm:pt modelId="{23F59556-9D2E-408B-9567-CEC9D886ED06}" type="pres">
      <dgm:prSet presAssocID="{9E1B2AB5-0E5B-4CCD-95E5-CD1161F80E44}" presName="comp" presStyleCnt="0"/>
      <dgm:spPr/>
    </dgm:pt>
    <dgm:pt modelId="{D751F7E8-2570-4651-8F4C-2F7732630848}" type="pres">
      <dgm:prSet presAssocID="{9E1B2AB5-0E5B-4CCD-95E5-CD1161F80E44}" presName="box" presStyleLbl="node1" presStyleIdx="0" presStyleCnt="1"/>
      <dgm:spPr/>
      <dgm:t>
        <a:bodyPr/>
        <a:lstStyle/>
        <a:p>
          <a:endParaRPr lang="pt-BR"/>
        </a:p>
      </dgm:t>
    </dgm:pt>
    <dgm:pt modelId="{EFE0FD6F-AD1D-4B61-8079-A6F3132371FB}" type="pres">
      <dgm:prSet presAssocID="{9E1B2AB5-0E5B-4CCD-95E5-CD1161F80E44}" presName="img" presStyleLbl="fgImgPlace1" presStyleIdx="0" presStyleCnt="1"/>
      <dgm:spPr>
        <a:blipFill rotWithShape="0">
          <a:blip xmlns:r="http://schemas.openxmlformats.org/officeDocument/2006/relationships" r:embed="rId1"/>
          <a:stretch>
            <a:fillRect/>
          </a:stretch>
        </a:blipFill>
      </dgm:spPr>
      <dgm:t>
        <a:bodyPr/>
        <a:lstStyle/>
        <a:p>
          <a:endParaRPr lang="pt-BR"/>
        </a:p>
      </dgm:t>
    </dgm:pt>
    <dgm:pt modelId="{1FC23B6B-B182-4F2B-A04B-5668E2E930A2}" type="pres">
      <dgm:prSet presAssocID="{9E1B2AB5-0E5B-4CCD-95E5-CD1161F80E44}" presName="text" presStyleLbl="node1" presStyleIdx="0" presStyleCnt="1">
        <dgm:presLayoutVars>
          <dgm:bulletEnabled val="1"/>
        </dgm:presLayoutVars>
      </dgm:prSet>
      <dgm:spPr/>
      <dgm:t>
        <a:bodyPr/>
        <a:lstStyle/>
        <a:p>
          <a:endParaRPr lang="pt-BR"/>
        </a:p>
      </dgm:t>
    </dgm:pt>
  </dgm:ptLst>
  <dgm:cxnLst>
    <dgm:cxn modelId="{AF8FB598-63DD-4F02-ABC5-713E1878E20F}" type="presOf" srcId="{9E1B2AB5-0E5B-4CCD-95E5-CD1161F80E44}" destId="{1FC23B6B-B182-4F2B-A04B-5668E2E930A2}" srcOrd="1" destOrd="0" presId="urn:microsoft.com/office/officeart/2005/8/layout/vList4#24"/>
    <dgm:cxn modelId="{313EA7B0-84CE-4248-A350-5C0138F091B7}" type="presOf" srcId="{AFD8E299-CDA2-4829-87E6-126EF0389AAB}" destId="{FA163B2D-4029-4BC7-A4CE-BEB8E962DC71}" srcOrd="0" destOrd="0" presId="urn:microsoft.com/office/officeart/2005/8/layout/vList4#24"/>
    <dgm:cxn modelId="{6C40F065-0719-4538-8541-21640DAFA085}" type="presOf" srcId="{9E1B2AB5-0E5B-4CCD-95E5-CD1161F80E44}" destId="{D751F7E8-2570-4651-8F4C-2F7732630848}" srcOrd="0" destOrd="0" presId="urn:microsoft.com/office/officeart/2005/8/layout/vList4#24"/>
    <dgm:cxn modelId="{B6527DBC-797F-4507-A669-7E513E4195AA}" srcId="{AFD8E299-CDA2-4829-87E6-126EF0389AAB}" destId="{9E1B2AB5-0E5B-4CCD-95E5-CD1161F80E44}" srcOrd="0" destOrd="0" parTransId="{72070E6C-E096-4C3F-9741-B1EAACF2BF2E}" sibTransId="{0ADB273C-F453-4646-8B0A-54CBACA98EFE}"/>
    <dgm:cxn modelId="{DC6C7D3A-66EE-4F5D-9447-9D703F41A79A}" type="presParOf" srcId="{FA163B2D-4029-4BC7-A4CE-BEB8E962DC71}" destId="{23F59556-9D2E-408B-9567-CEC9D886ED06}" srcOrd="0" destOrd="0" presId="urn:microsoft.com/office/officeart/2005/8/layout/vList4#24"/>
    <dgm:cxn modelId="{98D134CC-5819-41C8-BE11-FB59B1604A18}" type="presParOf" srcId="{23F59556-9D2E-408B-9567-CEC9D886ED06}" destId="{D751F7E8-2570-4651-8F4C-2F7732630848}" srcOrd="0" destOrd="0" presId="urn:microsoft.com/office/officeart/2005/8/layout/vList4#24"/>
    <dgm:cxn modelId="{315FCAAE-22B4-49FF-B2FE-57B3C9B3C13E}" type="presParOf" srcId="{23F59556-9D2E-408B-9567-CEC9D886ED06}" destId="{EFE0FD6F-AD1D-4B61-8079-A6F3132371FB}" srcOrd="1" destOrd="0" presId="urn:microsoft.com/office/officeart/2005/8/layout/vList4#24"/>
    <dgm:cxn modelId="{D7BFA99E-3C4D-472E-A20A-71AE581F9A4D}" type="presParOf" srcId="{23F59556-9D2E-408B-9567-CEC9D886ED06}" destId="{1FC23B6B-B182-4F2B-A04B-5668E2E930A2}" srcOrd="2" destOrd="0" presId="urn:microsoft.com/office/officeart/2005/8/layout/vList4#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5E7314D-9E12-4FF6-AF20-66AA0C23F4A6}" type="doc">
      <dgm:prSet loTypeId="urn:microsoft.com/office/officeart/2005/8/layout/vList3#1" loCatId="list" qsTypeId="urn:microsoft.com/office/officeart/2005/8/quickstyle/simple3" qsCatId="simple" csTypeId="urn:microsoft.com/office/officeart/2005/8/colors/accent5_1" csCatId="accent5" phldr="1"/>
      <dgm:spPr/>
    </dgm:pt>
    <dgm:pt modelId="{CB0DE254-6D8C-4B02-B78A-A8D87AFD5178}">
      <dgm:prSet phldrT="[Texto]" custT="1"/>
      <dgm:spPr/>
      <dgm:t>
        <a:bodyPr/>
        <a:lstStyle/>
        <a:p>
          <a:r>
            <a:rPr lang="pt-BR" sz="1800" dirty="0" smtClean="0"/>
            <a:t>Atenção Básica (R$ 13,7 bilhões)</a:t>
          </a:r>
          <a:endParaRPr lang="pt-BR" sz="1800" dirty="0"/>
        </a:p>
      </dgm:t>
    </dgm:pt>
    <dgm:pt modelId="{B52F27FB-8921-454D-A1FF-DFDCA3627526}" type="parTrans" cxnId="{C9F1CD5F-E031-4BE1-8BF5-D29E2DFAD7B0}">
      <dgm:prSet/>
      <dgm:spPr/>
      <dgm:t>
        <a:bodyPr/>
        <a:lstStyle/>
        <a:p>
          <a:endParaRPr lang="pt-BR" sz="1800"/>
        </a:p>
      </dgm:t>
    </dgm:pt>
    <dgm:pt modelId="{90661DA8-B748-498A-98B2-9D96790E4F1D}" type="sibTrans" cxnId="{C9F1CD5F-E031-4BE1-8BF5-D29E2DFAD7B0}">
      <dgm:prSet/>
      <dgm:spPr/>
      <dgm:t>
        <a:bodyPr/>
        <a:lstStyle/>
        <a:p>
          <a:endParaRPr lang="pt-BR" sz="1800"/>
        </a:p>
      </dgm:t>
    </dgm:pt>
    <dgm:pt modelId="{EF9BCDE0-0CDC-4F18-B9CE-88B9E4E8C5FF}">
      <dgm:prSet phldrT="[Texto]" custT="1"/>
      <dgm:spPr/>
      <dgm:t>
        <a:bodyPr/>
        <a:lstStyle/>
        <a:p>
          <a:r>
            <a:rPr lang="pt-BR" sz="1800" dirty="0" smtClean="0"/>
            <a:t>Cartão SUS (R$ 40 milhões)</a:t>
          </a:r>
          <a:endParaRPr lang="pt-BR" sz="1800" dirty="0"/>
        </a:p>
      </dgm:t>
    </dgm:pt>
    <dgm:pt modelId="{027CFA62-0EAE-4A8A-925B-E590014C8B30}" type="parTrans" cxnId="{55BFBCFD-B15A-48C2-BCD2-843D928020E3}">
      <dgm:prSet/>
      <dgm:spPr/>
      <dgm:t>
        <a:bodyPr/>
        <a:lstStyle/>
        <a:p>
          <a:endParaRPr lang="pt-BR" sz="1800"/>
        </a:p>
      </dgm:t>
    </dgm:pt>
    <dgm:pt modelId="{D0E23553-363E-4460-A045-9829E7BAB5C9}" type="sibTrans" cxnId="{55BFBCFD-B15A-48C2-BCD2-843D928020E3}">
      <dgm:prSet/>
      <dgm:spPr/>
      <dgm:t>
        <a:bodyPr/>
        <a:lstStyle/>
        <a:p>
          <a:endParaRPr lang="pt-BR" sz="1800"/>
        </a:p>
      </dgm:t>
    </dgm:pt>
    <dgm:pt modelId="{7BD8B40A-904C-4051-A5F5-62F856F8F124}">
      <dgm:prSet phldrT="[Texto]" custT="1"/>
      <dgm:spPr/>
      <dgm:t>
        <a:bodyPr/>
        <a:lstStyle/>
        <a:p>
          <a:r>
            <a:rPr lang="pt-BR" sz="1800" dirty="0" smtClean="0"/>
            <a:t>Ressarcimento ao SUS (R$ 110,68 milhões)*</a:t>
          </a:r>
          <a:endParaRPr lang="pt-BR" sz="1800" dirty="0"/>
        </a:p>
      </dgm:t>
    </dgm:pt>
    <dgm:pt modelId="{DA89799B-D486-451F-8AB4-EA3E3109FD0E}" type="parTrans" cxnId="{C93003CC-3930-4B45-8C77-38F5E9AC08DB}">
      <dgm:prSet/>
      <dgm:spPr/>
      <dgm:t>
        <a:bodyPr/>
        <a:lstStyle/>
        <a:p>
          <a:endParaRPr lang="pt-BR" sz="1800"/>
        </a:p>
      </dgm:t>
    </dgm:pt>
    <dgm:pt modelId="{B3FD7EEA-0877-4E36-BF0C-602C0DD8850C}" type="sibTrans" cxnId="{C93003CC-3930-4B45-8C77-38F5E9AC08DB}">
      <dgm:prSet/>
      <dgm:spPr/>
      <dgm:t>
        <a:bodyPr/>
        <a:lstStyle/>
        <a:p>
          <a:endParaRPr lang="pt-BR" sz="1800"/>
        </a:p>
      </dgm:t>
    </dgm:pt>
    <dgm:pt modelId="{F0097073-A57F-4ABA-93C1-C84F77B9E563}">
      <dgm:prSet phldrT="[Texto]" custT="1"/>
      <dgm:spPr/>
      <dgm:t>
        <a:bodyPr/>
        <a:lstStyle/>
        <a:p>
          <a:r>
            <a:rPr lang="pt-BR" sz="1800" dirty="0" smtClean="0"/>
            <a:t>Medicamentos (R$ 8,5 bilhões)</a:t>
          </a:r>
          <a:endParaRPr lang="pt-BR" sz="1800" dirty="0"/>
        </a:p>
      </dgm:t>
    </dgm:pt>
    <dgm:pt modelId="{74F40C11-BF6E-48A2-9316-2415115463E7}" type="parTrans" cxnId="{67130CB3-2077-4A04-9E0C-37346DC20E2F}">
      <dgm:prSet/>
      <dgm:spPr/>
      <dgm:t>
        <a:bodyPr/>
        <a:lstStyle/>
        <a:p>
          <a:endParaRPr lang="pt-BR" sz="1800"/>
        </a:p>
      </dgm:t>
    </dgm:pt>
    <dgm:pt modelId="{E34B34AC-3813-4CD1-B9E2-96A5F77EEA15}" type="sibTrans" cxnId="{67130CB3-2077-4A04-9E0C-37346DC20E2F}">
      <dgm:prSet/>
      <dgm:spPr/>
      <dgm:t>
        <a:bodyPr/>
        <a:lstStyle/>
        <a:p>
          <a:endParaRPr lang="pt-BR" sz="1800"/>
        </a:p>
      </dgm:t>
    </dgm:pt>
    <dgm:pt modelId="{63B6AA7A-EE47-49A1-80E4-36B312B2AB68}">
      <dgm:prSet phldrT="[Texto]" custT="1"/>
      <dgm:spPr/>
      <dgm:t>
        <a:bodyPr/>
        <a:lstStyle/>
        <a:p>
          <a:r>
            <a:rPr lang="pt-BR" sz="1800" dirty="0" smtClean="0"/>
            <a:t>Hemobrás (R$ 301 milhões)**</a:t>
          </a:r>
          <a:endParaRPr lang="pt-BR" sz="1800" dirty="0"/>
        </a:p>
      </dgm:t>
    </dgm:pt>
    <dgm:pt modelId="{3340483F-3D1C-4040-B7AF-F05CADC02FA7}" type="parTrans" cxnId="{B485AA86-2257-4AED-8520-63FBA62B0239}">
      <dgm:prSet/>
      <dgm:spPr/>
      <dgm:t>
        <a:bodyPr/>
        <a:lstStyle/>
        <a:p>
          <a:endParaRPr lang="pt-BR" sz="1800"/>
        </a:p>
      </dgm:t>
    </dgm:pt>
    <dgm:pt modelId="{ABCD4CFA-5242-487A-8B97-21361EF6E60B}" type="sibTrans" cxnId="{B485AA86-2257-4AED-8520-63FBA62B0239}">
      <dgm:prSet/>
      <dgm:spPr/>
      <dgm:t>
        <a:bodyPr/>
        <a:lstStyle/>
        <a:p>
          <a:endParaRPr lang="pt-BR" sz="1800"/>
        </a:p>
      </dgm:t>
    </dgm:pt>
    <dgm:pt modelId="{E999EB71-0831-4DD8-993D-046810E86A65}">
      <dgm:prSet phldrT="[Texto]" custT="1"/>
      <dgm:spPr/>
      <dgm:t>
        <a:bodyPr/>
        <a:lstStyle/>
        <a:p>
          <a:r>
            <a:rPr lang="pt-BR" sz="1800" dirty="0" smtClean="0"/>
            <a:t>Atenção Oncológica e Mamógrafos </a:t>
          </a:r>
          <a:br>
            <a:rPr lang="pt-BR" sz="1800" dirty="0" smtClean="0"/>
          </a:br>
          <a:r>
            <a:rPr lang="pt-BR" sz="1800" dirty="0" smtClean="0"/>
            <a:t>(R$ 294 milhões)</a:t>
          </a:r>
          <a:endParaRPr lang="pt-BR" sz="1800" dirty="0"/>
        </a:p>
      </dgm:t>
    </dgm:pt>
    <dgm:pt modelId="{F937DED4-3401-4537-8C09-34464F241987}" type="parTrans" cxnId="{3DBA5D7C-3DCD-4A1D-9D70-7307B8CA26F5}">
      <dgm:prSet/>
      <dgm:spPr/>
      <dgm:t>
        <a:bodyPr/>
        <a:lstStyle/>
        <a:p>
          <a:endParaRPr lang="pt-BR" sz="1800"/>
        </a:p>
      </dgm:t>
    </dgm:pt>
    <dgm:pt modelId="{3C1D851C-F128-41CE-94EB-05978D0770B5}" type="sibTrans" cxnId="{3DBA5D7C-3DCD-4A1D-9D70-7307B8CA26F5}">
      <dgm:prSet/>
      <dgm:spPr/>
      <dgm:t>
        <a:bodyPr/>
        <a:lstStyle/>
        <a:p>
          <a:endParaRPr lang="pt-BR" sz="1800"/>
        </a:p>
      </dgm:t>
    </dgm:pt>
    <dgm:pt modelId="{C666038F-96B9-4EF2-A2D7-7951EE17E649}" type="pres">
      <dgm:prSet presAssocID="{F5E7314D-9E12-4FF6-AF20-66AA0C23F4A6}" presName="linearFlow" presStyleCnt="0">
        <dgm:presLayoutVars>
          <dgm:dir/>
          <dgm:resizeHandles val="exact"/>
        </dgm:presLayoutVars>
      </dgm:prSet>
      <dgm:spPr/>
    </dgm:pt>
    <dgm:pt modelId="{8A31B165-2B1E-400C-BD88-5CC3B69DB52B}" type="pres">
      <dgm:prSet presAssocID="{CB0DE254-6D8C-4B02-B78A-A8D87AFD5178}" presName="composite" presStyleCnt="0"/>
      <dgm:spPr/>
    </dgm:pt>
    <dgm:pt modelId="{47C9F9E9-7CDA-4BA0-A2DA-B45448CFEEA6}" type="pres">
      <dgm:prSet presAssocID="{CB0DE254-6D8C-4B02-B78A-A8D87AFD5178}" presName="imgShp" presStyleLbl="fgImgPlace1" presStyleIdx="0" presStyleCnt="6"/>
      <dgm:spPr>
        <a:blipFill rotWithShape="0">
          <a:blip xmlns:r="http://schemas.openxmlformats.org/officeDocument/2006/relationships" r:embed="rId1"/>
          <a:stretch>
            <a:fillRect/>
          </a:stretch>
        </a:blipFill>
      </dgm:spPr>
    </dgm:pt>
    <dgm:pt modelId="{66683280-773E-4AF8-A679-F090869A1B0A}" type="pres">
      <dgm:prSet presAssocID="{CB0DE254-6D8C-4B02-B78A-A8D87AFD5178}" presName="txShp" presStyleLbl="node1" presStyleIdx="0" presStyleCnt="6">
        <dgm:presLayoutVars>
          <dgm:bulletEnabled val="1"/>
        </dgm:presLayoutVars>
      </dgm:prSet>
      <dgm:spPr/>
      <dgm:t>
        <a:bodyPr/>
        <a:lstStyle/>
        <a:p>
          <a:endParaRPr lang="pt-BR"/>
        </a:p>
      </dgm:t>
    </dgm:pt>
    <dgm:pt modelId="{3D7CDAE2-23FD-4F95-A542-EE071BFD1D31}" type="pres">
      <dgm:prSet presAssocID="{90661DA8-B748-498A-98B2-9D96790E4F1D}" presName="spacing" presStyleCnt="0"/>
      <dgm:spPr/>
    </dgm:pt>
    <dgm:pt modelId="{BE03D96E-7E90-489C-8A65-E1A894996A8C}" type="pres">
      <dgm:prSet presAssocID="{EF9BCDE0-0CDC-4F18-B9CE-88B9E4E8C5FF}" presName="composite" presStyleCnt="0"/>
      <dgm:spPr/>
    </dgm:pt>
    <dgm:pt modelId="{26C5FB06-30BB-4890-A7C5-1B7D94D747EA}" type="pres">
      <dgm:prSet presAssocID="{EF9BCDE0-0CDC-4F18-B9CE-88B9E4E8C5FF}" presName="imgShp" presStyleLbl="fgImgPlace1" presStyleIdx="1" presStyleCnt="6"/>
      <dgm:spPr>
        <a:blipFill rotWithShape="0">
          <a:blip xmlns:r="http://schemas.openxmlformats.org/officeDocument/2006/relationships" r:embed="rId2"/>
          <a:stretch>
            <a:fillRect/>
          </a:stretch>
        </a:blipFill>
      </dgm:spPr>
    </dgm:pt>
    <dgm:pt modelId="{61AA6595-6F57-4406-95F7-744927C58DF8}" type="pres">
      <dgm:prSet presAssocID="{EF9BCDE0-0CDC-4F18-B9CE-88B9E4E8C5FF}" presName="txShp" presStyleLbl="node1" presStyleIdx="1" presStyleCnt="6">
        <dgm:presLayoutVars>
          <dgm:bulletEnabled val="1"/>
        </dgm:presLayoutVars>
      </dgm:prSet>
      <dgm:spPr/>
      <dgm:t>
        <a:bodyPr/>
        <a:lstStyle/>
        <a:p>
          <a:endParaRPr lang="pt-BR"/>
        </a:p>
      </dgm:t>
    </dgm:pt>
    <dgm:pt modelId="{D1AECCEC-5E83-4D79-99D0-08622594E6B0}" type="pres">
      <dgm:prSet presAssocID="{D0E23553-363E-4460-A045-9829E7BAB5C9}" presName="spacing" presStyleCnt="0"/>
      <dgm:spPr/>
    </dgm:pt>
    <dgm:pt modelId="{14BA6BEB-640F-45E6-82C1-26859EE89835}" type="pres">
      <dgm:prSet presAssocID="{7BD8B40A-904C-4051-A5F5-62F856F8F124}" presName="composite" presStyleCnt="0"/>
      <dgm:spPr/>
    </dgm:pt>
    <dgm:pt modelId="{F61F9EC7-069D-4DE6-A2F8-55BBA78AA26F}" type="pres">
      <dgm:prSet presAssocID="{7BD8B40A-904C-4051-A5F5-62F856F8F124}" presName="imgShp" presStyleLbl="fgImgPlace1" presStyleIdx="2" presStyleCnt="6"/>
      <dgm:spPr>
        <a:blipFill rotWithShape="0">
          <a:blip xmlns:r="http://schemas.openxmlformats.org/officeDocument/2006/relationships" r:embed="rId3"/>
          <a:stretch>
            <a:fillRect/>
          </a:stretch>
        </a:blipFill>
      </dgm:spPr>
    </dgm:pt>
    <dgm:pt modelId="{ED723A01-AC04-47A2-97DC-0314997A771F}" type="pres">
      <dgm:prSet presAssocID="{7BD8B40A-904C-4051-A5F5-62F856F8F124}" presName="txShp" presStyleLbl="node1" presStyleIdx="2" presStyleCnt="6">
        <dgm:presLayoutVars>
          <dgm:bulletEnabled val="1"/>
        </dgm:presLayoutVars>
      </dgm:prSet>
      <dgm:spPr/>
      <dgm:t>
        <a:bodyPr/>
        <a:lstStyle/>
        <a:p>
          <a:endParaRPr lang="pt-BR"/>
        </a:p>
      </dgm:t>
    </dgm:pt>
    <dgm:pt modelId="{7E2243FC-2656-4EF2-B900-B9A7AFA04384}" type="pres">
      <dgm:prSet presAssocID="{B3FD7EEA-0877-4E36-BF0C-602C0DD8850C}" presName="spacing" presStyleCnt="0"/>
      <dgm:spPr/>
    </dgm:pt>
    <dgm:pt modelId="{BCEE0D57-999E-45EE-ACB6-0EA5B49982AD}" type="pres">
      <dgm:prSet presAssocID="{F0097073-A57F-4ABA-93C1-C84F77B9E563}" presName="composite" presStyleCnt="0"/>
      <dgm:spPr/>
    </dgm:pt>
    <dgm:pt modelId="{FEF09F55-19F7-4A96-84A4-533BCC9522B2}" type="pres">
      <dgm:prSet presAssocID="{F0097073-A57F-4ABA-93C1-C84F77B9E563}" presName="imgShp" presStyleLbl="fgImgPlace1" presStyleIdx="3" presStyleCnt="6"/>
      <dgm:spPr>
        <a:blipFill rotWithShape="0">
          <a:blip xmlns:r="http://schemas.openxmlformats.org/officeDocument/2006/relationships" r:embed="rId4"/>
          <a:stretch>
            <a:fillRect/>
          </a:stretch>
        </a:blipFill>
      </dgm:spPr>
    </dgm:pt>
    <dgm:pt modelId="{CB8DEC29-4544-45CF-8016-057B4E94F4FD}" type="pres">
      <dgm:prSet presAssocID="{F0097073-A57F-4ABA-93C1-C84F77B9E563}" presName="txShp" presStyleLbl="node1" presStyleIdx="3" presStyleCnt="6">
        <dgm:presLayoutVars>
          <dgm:bulletEnabled val="1"/>
        </dgm:presLayoutVars>
      </dgm:prSet>
      <dgm:spPr/>
      <dgm:t>
        <a:bodyPr/>
        <a:lstStyle/>
        <a:p>
          <a:endParaRPr lang="pt-BR"/>
        </a:p>
      </dgm:t>
    </dgm:pt>
    <dgm:pt modelId="{1169117D-080F-41FD-A0D0-D72FBFFE09E9}" type="pres">
      <dgm:prSet presAssocID="{E34B34AC-3813-4CD1-B9E2-96A5F77EEA15}" presName="spacing" presStyleCnt="0"/>
      <dgm:spPr/>
    </dgm:pt>
    <dgm:pt modelId="{DC35FCFC-9D9A-486E-A3E7-2C32B812C05C}" type="pres">
      <dgm:prSet presAssocID="{63B6AA7A-EE47-49A1-80E4-36B312B2AB68}" presName="composite" presStyleCnt="0"/>
      <dgm:spPr/>
    </dgm:pt>
    <dgm:pt modelId="{0A691B16-05C0-4EA1-8E60-5BF30965EFEB}" type="pres">
      <dgm:prSet presAssocID="{63B6AA7A-EE47-49A1-80E4-36B312B2AB68}" presName="imgShp" presStyleLbl="fgImgPlace1" presStyleIdx="4" presStyleCnt="6"/>
      <dgm:spPr>
        <a:blipFill rotWithShape="0">
          <a:blip xmlns:r="http://schemas.openxmlformats.org/officeDocument/2006/relationships" r:embed="rId5"/>
          <a:stretch>
            <a:fillRect/>
          </a:stretch>
        </a:blipFill>
      </dgm:spPr>
    </dgm:pt>
    <dgm:pt modelId="{C27EABB8-CAB2-4CAF-A790-02DF1F91E407}" type="pres">
      <dgm:prSet presAssocID="{63B6AA7A-EE47-49A1-80E4-36B312B2AB68}" presName="txShp" presStyleLbl="node1" presStyleIdx="4" presStyleCnt="6">
        <dgm:presLayoutVars>
          <dgm:bulletEnabled val="1"/>
        </dgm:presLayoutVars>
      </dgm:prSet>
      <dgm:spPr/>
      <dgm:t>
        <a:bodyPr/>
        <a:lstStyle/>
        <a:p>
          <a:endParaRPr lang="pt-BR"/>
        </a:p>
      </dgm:t>
    </dgm:pt>
    <dgm:pt modelId="{DE1FB33A-E068-4B44-A91F-99112AB5BFFB}" type="pres">
      <dgm:prSet presAssocID="{ABCD4CFA-5242-487A-8B97-21361EF6E60B}" presName="spacing" presStyleCnt="0"/>
      <dgm:spPr/>
    </dgm:pt>
    <dgm:pt modelId="{8A41023D-FF32-4013-8AB7-29299640F220}" type="pres">
      <dgm:prSet presAssocID="{E999EB71-0831-4DD8-993D-046810E86A65}" presName="composite" presStyleCnt="0"/>
      <dgm:spPr/>
    </dgm:pt>
    <dgm:pt modelId="{ABE521A5-CCF5-4EDB-9A37-BAB1A7FF2DA3}" type="pres">
      <dgm:prSet presAssocID="{E999EB71-0831-4DD8-993D-046810E86A65}" presName="imgShp" presStyleLbl="fgImgPlace1" presStyleIdx="5" presStyleCnt="6"/>
      <dgm:spPr>
        <a:blipFill rotWithShape="0">
          <a:blip xmlns:r="http://schemas.openxmlformats.org/officeDocument/2006/relationships" r:embed="rId6"/>
          <a:stretch>
            <a:fillRect/>
          </a:stretch>
        </a:blipFill>
      </dgm:spPr>
    </dgm:pt>
    <dgm:pt modelId="{B276DF96-8624-418B-908D-1F2828541F6E}" type="pres">
      <dgm:prSet presAssocID="{E999EB71-0831-4DD8-993D-046810E86A65}" presName="txShp" presStyleLbl="node1" presStyleIdx="5" presStyleCnt="6">
        <dgm:presLayoutVars>
          <dgm:bulletEnabled val="1"/>
        </dgm:presLayoutVars>
      </dgm:prSet>
      <dgm:spPr/>
      <dgm:t>
        <a:bodyPr/>
        <a:lstStyle/>
        <a:p>
          <a:endParaRPr lang="pt-BR"/>
        </a:p>
      </dgm:t>
    </dgm:pt>
  </dgm:ptLst>
  <dgm:cxnLst>
    <dgm:cxn modelId="{2AE08DF0-6F69-405E-9462-625FF0C4F29C}" type="presOf" srcId="{E999EB71-0831-4DD8-993D-046810E86A65}" destId="{B276DF96-8624-418B-908D-1F2828541F6E}" srcOrd="0" destOrd="0" presId="urn:microsoft.com/office/officeart/2005/8/layout/vList3#1"/>
    <dgm:cxn modelId="{B485AA86-2257-4AED-8520-63FBA62B0239}" srcId="{F5E7314D-9E12-4FF6-AF20-66AA0C23F4A6}" destId="{63B6AA7A-EE47-49A1-80E4-36B312B2AB68}" srcOrd="4" destOrd="0" parTransId="{3340483F-3D1C-4040-B7AF-F05CADC02FA7}" sibTransId="{ABCD4CFA-5242-487A-8B97-21361EF6E60B}"/>
    <dgm:cxn modelId="{55BFBCFD-B15A-48C2-BCD2-843D928020E3}" srcId="{F5E7314D-9E12-4FF6-AF20-66AA0C23F4A6}" destId="{EF9BCDE0-0CDC-4F18-B9CE-88B9E4E8C5FF}" srcOrd="1" destOrd="0" parTransId="{027CFA62-0EAE-4A8A-925B-E590014C8B30}" sibTransId="{D0E23553-363E-4460-A045-9829E7BAB5C9}"/>
    <dgm:cxn modelId="{0CFAF773-93FD-4D32-9F66-7A885253C357}" type="presOf" srcId="{63B6AA7A-EE47-49A1-80E4-36B312B2AB68}" destId="{C27EABB8-CAB2-4CAF-A790-02DF1F91E407}" srcOrd="0" destOrd="0" presId="urn:microsoft.com/office/officeart/2005/8/layout/vList3#1"/>
    <dgm:cxn modelId="{67130CB3-2077-4A04-9E0C-37346DC20E2F}" srcId="{F5E7314D-9E12-4FF6-AF20-66AA0C23F4A6}" destId="{F0097073-A57F-4ABA-93C1-C84F77B9E563}" srcOrd="3" destOrd="0" parTransId="{74F40C11-BF6E-48A2-9316-2415115463E7}" sibTransId="{E34B34AC-3813-4CD1-B9E2-96A5F77EEA15}"/>
    <dgm:cxn modelId="{514C166A-38B8-4DB6-9A52-C22A095FF1C0}" type="presOf" srcId="{F5E7314D-9E12-4FF6-AF20-66AA0C23F4A6}" destId="{C666038F-96B9-4EF2-A2D7-7951EE17E649}" srcOrd="0" destOrd="0" presId="urn:microsoft.com/office/officeart/2005/8/layout/vList3#1"/>
    <dgm:cxn modelId="{3DBA5D7C-3DCD-4A1D-9D70-7307B8CA26F5}" srcId="{F5E7314D-9E12-4FF6-AF20-66AA0C23F4A6}" destId="{E999EB71-0831-4DD8-993D-046810E86A65}" srcOrd="5" destOrd="0" parTransId="{F937DED4-3401-4537-8C09-34464F241987}" sibTransId="{3C1D851C-F128-41CE-94EB-05978D0770B5}"/>
    <dgm:cxn modelId="{5418A61B-F541-47CE-96C2-AC65B493D2A6}" type="presOf" srcId="{7BD8B40A-904C-4051-A5F5-62F856F8F124}" destId="{ED723A01-AC04-47A2-97DC-0314997A771F}" srcOrd="0" destOrd="0" presId="urn:microsoft.com/office/officeart/2005/8/layout/vList3#1"/>
    <dgm:cxn modelId="{049159D9-E160-4FB9-995E-E6C395BEE71B}" type="presOf" srcId="{EF9BCDE0-0CDC-4F18-B9CE-88B9E4E8C5FF}" destId="{61AA6595-6F57-4406-95F7-744927C58DF8}" srcOrd="0" destOrd="0" presId="urn:microsoft.com/office/officeart/2005/8/layout/vList3#1"/>
    <dgm:cxn modelId="{C93003CC-3930-4B45-8C77-38F5E9AC08DB}" srcId="{F5E7314D-9E12-4FF6-AF20-66AA0C23F4A6}" destId="{7BD8B40A-904C-4051-A5F5-62F856F8F124}" srcOrd="2" destOrd="0" parTransId="{DA89799B-D486-451F-8AB4-EA3E3109FD0E}" sibTransId="{B3FD7EEA-0877-4E36-BF0C-602C0DD8850C}"/>
    <dgm:cxn modelId="{C9F1CD5F-E031-4BE1-8BF5-D29E2DFAD7B0}" srcId="{F5E7314D-9E12-4FF6-AF20-66AA0C23F4A6}" destId="{CB0DE254-6D8C-4B02-B78A-A8D87AFD5178}" srcOrd="0" destOrd="0" parTransId="{B52F27FB-8921-454D-A1FF-DFDCA3627526}" sibTransId="{90661DA8-B748-498A-98B2-9D96790E4F1D}"/>
    <dgm:cxn modelId="{83C3ADD8-C6AA-4583-B1E6-0A93CAA130A0}" type="presOf" srcId="{CB0DE254-6D8C-4B02-B78A-A8D87AFD5178}" destId="{66683280-773E-4AF8-A679-F090869A1B0A}" srcOrd="0" destOrd="0" presId="urn:microsoft.com/office/officeart/2005/8/layout/vList3#1"/>
    <dgm:cxn modelId="{06F88A3B-9977-4EA5-9E7E-7B8A9EB312AA}" type="presOf" srcId="{F0097073-A57F-4ABA-93C1-C84F77B9E563}" destId="{CB8DEC29-4544-45CF-8016-057B4E94F4FD}" srcOrd="0" destOrd="0" presId="urn:microsoft.com/office/officeart/2005/8/layout/vList3#1"/>
    <dgm:cxn modelId="{2F130090-09D2-4AA6-9364-EF0893560051}" type="presParOf" srcId="{C666038F-96B9-4EF2-A2D7-7951EE17E649}" destId="{8A31B165-2B1E-400C-BD88-5CC3B69DB52B}" srcOrd="0" destOrd="0" presId="urn:microsoft.com/office/officeart/2005/8/layout/vList3#1"/>
    <dgm:cxn modelId="{1B892F8C-330A-4593-A25C-F57CA75C763E}" type="presParOf" srcId="{8A31B165-2B1E-400C-BD88-5CC3B69DB52B}" destId="{47C9F9E9-7CDA-4BA0-A2DA-B45448CFEEA6}" srcOrd="0" destOrd="0" presId="urn:microsoft.com/office/officeart/2005/8/layout/vList3#1"/>
    <dgm:cxn modelId="{08E8CFBD-09E4-4F8E-B585-982EB25CC311}" type="presParOf" srcId="{8A31B165-2B1E-400C-BD88-5CC3B69DB52B}" destId="{66683280-773E-4AF8-A679-F090869A1B0A}" srcOrd="1" destOrd="0" presId="urn:microsoft.com/office/officeart/2005/8/layout/vList3#1"/>
    <dgm:cxn modelId="{86EA5D72-6A8B-463F-A893-07CA67DACA8C}" type="presParOf" srcId="{C666038F-96B9-4EF2-A2D7-7951EE17E649}" destId="{3D7CDAE2-23FD-4F95-A542-EE071BFD1D31}" srcOrd="1" destOrd="0" presId="urn:microsoft.com/office/officeart/2005/8/layout/vList3#1"/>
    <dgm:cxn modelId="{16B1B85F-EC0D-49A4-8470-CA5A899796FD}" type="presParOf" srcId="{C666038F-96B9-4EF2-A2D7-7951EE17E649}" destId="{BE03D96E-7E90-489C-8A65-E1A894996A8C}" srcOrd="2" destOrd="0" presId="urn:microsoft.com/office/officeart/2005/8/layout/vList3#1"/>
    <dgm:cxn modelId="{8BFC0E93-59CD-4742-8159-74205DC51DE0}" type="presParOf" srcId="{BE03D96E-7E90-489C-8A65-E1A894996A8C}" destId="{26C5FB06-30BB-4890-A7C5-1B7D94D747EA}" srcOrd="0" destOrd="0" presId="urn:microsoft.com/office/officeart/2005/8/layout/vList3#1"/>
    <dgm:cxn modelId="{811880EA-E148-47AC-9655-C3B2478A64CA}" type="presParOf" srcId="{BE03D96E-7E90-489C-8A65-E1A894996A8C}" destId="{61AA6595-6F57-4406-95F7-744927C58DF8}" srcOrd="1" destOrd="0" presId="urn:microsoft.com/office/officeart/2005/8/layout/vList3#1"/>
    <dgm:cxn modelId="{9B4854AB-E6EA-4805-BB10-D09E0AD15FD0}" type="presParOf" srcId="{C666038F-96B9-4EF2-A2D7-7951EE17E649}" destId="{D1AECCEC-5E83-4D79-99D0-08622594E6B0}" srcOrd="3" destOrd="0" presId="urn:microsoft.com/office/officeart/2005/8/layout/vList3#1"/>
    <dgm:cxn modelId="{478E60A6-C1B5-45E9-A1A9-07B1EA03AA74}" type="presParOf" srcId="{C666038F-96B9-4EF2-A2D7-7951EE17E649}" destId="{14BA6BEB-640F-45E6-82C1-26859EE89835}" srcOrd="4" destOrd="0" presId="urn:microsoft.com/office/officeart/2005/8/layout/vList3#1"/>
    <dgm:cxn modelId="{D4D9DC79-C35A-4803-9BBD-2AAC0E4E495C}" type="presParOf" srcId="{14BA6BEB-640F-45E6-82C1-26859EE89835}" destId="{F61F9EC7-069D-4DE6-A2F8-55BBA78AA26F}" srcOrd="0" destOrd="0" presId="urn:microsoft.com/office/officeart/2005/8/layout/vList3#1"/>
    <dgm:cxn modelId="{4F276113-7352-4F77-B56A-FEA22DA8A65D}" type="presParOf" srcId="{14BA6BEB-640F-45E6-82C1-26859EE89835}" destId="{ED723A01-AC04-47A2-97DC-0314997A771F}" srcOrd="1" destOrd="0" presId="urn:microsoft.com/office/officeart/2005/8/layout/vList3#1"/>
    <dgm:cxn modelId="{DCD20FD2-6E1C-4F7B-96B1-861A5F1F5FB5}" type="presParOf" srcId="{C666038F-96B9-4EF2-A2D7-7951EE17E649}" destId="{7E2243FC-2656-4EF2-B900-B9A7AFA04384}" srcOrd="5" destOrd="0" presId="urn:microsoft.com/office/officeart/2005/8/layout/vList3#1"/>
    <dgm:cxn modelId="{19A0DD02-B826-41BC-BF08-074A438FA4FA}" type="presParOf" srcId="{C666038F-96B9-4EF2-A2D7-7951EE17E649}" destId="{BCEE0D57-999E-45EE-ACB6-0EA5B49982AD}" srcOrd="6" destOrd="0" presId="urn:microsoft.com/office/officeart/2005/8/layout/vList3#1"/>
    <dgm:cxn modelId="{C8CF1F9C-E1FA-4678-9A63-BC5981689EA9}" type="presParOf" srcId="{BCEE0D57-999E-45EE-ACB6-0EA5B49982AD}" destId="{FEF09F55-19F7-4A96-84A4-533BCC9522B2}" srcOrd="0" destOrd="0" presId="urn:microsoft.com/office/officeart/2005/8/layout/vList3#1"/>
    <dgm:cxn modelId="{F6DE82A8-61B3-48CF-9511-995ACC3B0CD4}" type="presParOf" srcId="{BCEE0D57-999E-45EE-ACB6-0EA5B49982AD}" destId="{CB8DEC29-4544-45CF-8016-057B4E94F4FD}" srcOrd="1" destOrd="0" presId="urn:microsoft.com/office/officeart/2005/8/layout/vList3#1"/>
    <dgm:cxn modelId="{60D1A470-BFB1-45D7-A15E-AAD7AB96CB6C}" type="presParOf" srcId="{C666038F-96B9-4EF2-A2D7-7951EE17E649}" destId="{1169117D-080F-41FD-A0D0-D72FBFFE09E9}" srcOrd="7" destOrd="0" presId="urn:microsoft.com/office/officeart/2005/8/layout/vList3#1"/>
    <dgm:cxn modelId="{D7562E06-1911-476B-A6CF-E3A017926694}" type="presParOf" srcId="{C666038F-96B9-4EF2-A2D7-7951EE17E649}" destId="{DC35FCFC-9D9A-486E-A3E7-2C32B812C05C}" srcOrd="8" destOrd="0" presId="urn:microsoft.com/office/officeart/2005/8/layout/vList3#1"/>
    <dgm:cxn modelId="{B3364494-44EF-419A-A592-8DFFC2E905E4}" type="presParOf" srcId="{DC35FCFC-9D9A-486E-A3E7-2C32B812C05C}" destId="{0A691B16-05C0-4EA1-8E60-5BF30965EFEB}" srcOrd="0" destOrd="0" presId="urn:microsoft.com/office/officeart/2005/8/layout/vList3#1"/>
    <dgm:cxn modelId="{CC92A6E3-1253-433D-84B4-E1D2663130E5}" type="presParOf" srcId="{DC35FCFC-9D9A-486E-A3E7-2C32B812C05C}" destId="{C27EABB8-CAB2-4CAF-A790-02DF1F91E407}" srcOrd="1" destOrd="0" presId="urn:microsoft.com/office/officeart/2005/8/layout/vList3#1"/>
    <dgm:cxn modelId="{7E0A3F1E-6B34-4E2B-9844-682678819803}" type="presParOf" srcId="{C666038F-96B9-4EF2-A2D7-7951EE17E649}" destId="{DE1FB33A-E068-4B44-A91F-99112AB5BFFB}" srcOrd="9" destOrd="0" presId="urn:microsoft.com/office/officeart/2005/8/layout/vList3#1"/>
    <dgm:cxn modelId="{627933A1-D5FB-4D16-B55D-5FE9456E633E}" type="presParOf" srcId="{C666038F-96B9-4EF2-A2D7-7951EE17E649}" destId="{8A41023D-FF32-4013-8AB7-29299640F220}" srcOrd="10" destOrd="0" presId="urn:microsoft.com/office/officeart/2005/8/layout/vList3#1"/>
    <dgm:cxn modelId="{842596EB-20A4-4E59-BE1E-AB67EC2279E2}" type="presParOf" srcId="{8A41023D-FF32-4013-8AB7-29299640F220}" destId="{ABE521A5-CCF5-4EDB-9A37-BAB1A7FF2DA3}" srcOrd="0" destOrd="0" presId="urn:microsoft.com/office/officeart/2005/8/layout/vList3#1"/>
    <dgm:cxn modelId="{5A83105E-E34A-4511-9DC5-1E7876E16B3D}" type="presParOf" srcId="{8A41023D-FF32-4013-8AB7-29299640F220}" destId="{B276DF96-8624-418B-908D-1F2828541F6E}" srcOrd="1" destOrd="0" presId="urn:microsoft.com/office/officeart/2005/8/layout/vList3#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FD8E299-CDA2-4829-87E6-126EF0389AAB}" type="doc">
      <dgm:prSet loTypeId="urn:microsoft.com/office/officeart/2005/8/layout/vList4#24" loCatId="list" qsTypeId="urn:microsoft.com/office/officeart/2005/8/quickstyle/simple1" qsCatId="simple" csTypeId="urn:microsoft.com/office/officeart/2005/8/colors/accent1_2" csCatId="accent1" phldr="1"/>
      <dgm:spPr/>
      <dgm:t>
        <a:bodyPr/>
        <a:lstStyle/>
        <a:p>
          <a:endParaRPr lang="pt-BR"/>
        </a:p>
      </dgm:t>
    </dgm:pt>
    <dgm:pt modelId="{9E1B2AB5-0E5B-4CCD-95E5-CD1161F80E44}">
      <dgm:prSet phldrT="[Texto]" custT="1"/>
      <dgm:spPr>
        <a:solidFill>
          <a:schemeClr val="accent1">
            <a:lumMod val="60000"/>
            <a:lumOff val="40000"/>
          </a:schemeClr>
        </a:solidFill>
      </dgm:spPr>
      <dgm:t>
        <a:bodyPr/>
        <a:lstStyle/>
        <a:p>
          <a:r>
            <a:rPr lang="pt-BR" sz="2400" b="1" dirty="0" smtClean="0">
              <a:solidFill>
                <a:srgbClr val="002060"/>
              </a:solidFill>
              <a:latin typeface="+mj-lt"/>
            </a:rPr>
            <a:t>Trabalhos </a:t>
          </a:r>
          <a:r>
            <a:rPr lang="pt-BR" sz="2400" b="1" dirty="0" smtClean="0">
              <a:solidFill>
                <a:srgbClr val="002060"/>
              </a:solidFill>
              <a:latin typeface="+mj-lt"/>
            </a:rPr>
            <a:t>em destaque</a:t>
          </a:r>
          <a:endParaRPr lang="pt-BR" sz="2400" b="1" dirty="0">
            <a:solidFill>
              <a:srgbClr val="002060"/>
            </a:solidFill>
            <a:latin typeface="+mj-lt"/>
          </a:endParaRPr>
        </a:p>
      </dgm:t>
    </dgm:pt>
    <dgm:pt modelId="{72070E6C-E096-4C3F-9741-B1EAACF2BF2E}" type="parTrans" cxnId="{B6527DBC-797F-4507-A669-7E513E4195AA}">
      <dgm:prSet/>
      <dgm:spPr/>
      <dgm:t>
        <a:bodyPr/>
        <a:lstStyle/>
        <a:p>
          <a:endParaRPr lang="pt-BR" sz="2400"/>
        </a:p>
      </dgm:t>
    </dgm:pt>
    <dgm:pt modelId="{0ADB273C-F453-4646-8B0A-54CBACA98EFE}" type="sibTrans" cxnId="{B6527DBC-797F-4507-A669-7E513E4195AA}">
      <dgm:prSet/>
      <dgm:spPr/>
      <dgm:t>
        <a:bodyPr/>
        <a:lstStyle/>
        <a:p>
          <a:endParaRPr lang="pt-BR" sz="2400"/>
        </a:p>
      </dgm:t>
    </dgm:pt>
    <dgm:pt modelId="{FA163B2D-4029-4BC7-A4CE-BEB8E962DC71}" type="pres">
      <dgm:prSet presAssocID="{AFD8E299-CDA2-4829-87E6-126EF0389AAB}" presName="linear" presStyleCnt="0">
        <dgm:presLayoutVars>
          <dgm:dir/>
          <dgm:resizeHandles val="exact"/>
        </dgm:presLayoutVars>
      </dgm:prSet>
      <dgm:spPr/>
      <dgm:t>
        <a:bodyPr/>
        <a:lstStyle/>
        <a:p>
          <a:endParaRPr lang="pt-BR"/>
        </a:p>
      </dgm:t>
    </dgm:pt>
    <dgm:pt modelId="{23F59556-9D2E-408B-9567-CEC9D886ED06}" type="pres">
      <dgm:prSet presAssocID="{9E1B2AB5-0E5B-4CCD-95E5-CD1161F80E44}" presName="comp" presStyleCnt="0"/>
      <dgm:spPr/>
    </dgm:pt>
    <dgm:pt modelId="{D751F7E8-2570-4651-8F4C-2F7732630848}" type="pres">
      <dgm:prSet presAssocID="{9E1B2AB5-0E5B-4CCD-95E5-CD1161F80E44}" presName="box" presStyleLbl="node1" presStyleIdx="0" presStyleCnt="1"/>
      <dgm:spPr/>
      <dgm:t>
        <a:bodyPr/>
        <a:lstStyle/>
        <a:p>
          <a:endParaRPr lang="pt-BR"/>
        </a:p>
      </dgm:t>
    </dgm:pt>
    <dgm:pt modelId="{EFE0FD6F-AD1D-4B61-8079-A6F3132371FB}" type="pres">
      <dgm:prSet presAssocID="{9E1B2AB5-0E5B-4CCD-95E5-CD1161F80E44}" presName="img" presStyleLbl="fgImgPlace1" presStyleIdx="0" presStyleCnt="1"/>
      <dgm:spPr>
        <a:blipFill rotWithShape="1">
          <a:blip xmlns:r="http://schemas.openxmlformats.org/officeDocument/2006/relationships" r:embed="rId1"/>
          <a:stretch>
            <a:fillRect/>
          </a:stretch>
        </a:blipFill>
      </dgm:spPr>
      <dgm:t>
        <a:bodyPr/>
        <a:lstStyle/>
        <a:p>
          <a:endParaRPr lang="pt-BR"/>
        </a:p>
      </dgm:t>
    </dgm:pt>
    <dgm:pt modelId="{1FC23B6B-B182-4F2B-A04B-5668E2E930A2}" type="pres">
      <dgm:prSet presAssocID="{9E1B2AB5-0E5B-4CCD-95E5-CD1161F80E44}" presName="text" presStyleLbl="node1" presStyleIdx="0" presStyleCnt="1">
        <dgm:presLayoutVars>
          <dgm:bulletEnabled val="1"/>
        </dgm:presLayoutVars>
      </dgm:prSet>
      <dgm:spPr/>
      <dgm:t>
        <a:bodyPr/>
        <a:lstStyle/>
        <a:p>
          <a:endParaRPr lang="pt-BR"/>
        </a:p>
      </dgm:t>
    </dgm:pt>
  </dgm:ptLst>
  <dgm:cxnLst>
    <dgm:cxn modelId="{6EEAAFA4-2BDF-4468-8153-3847654156C7}" type="presOf" srcId="{AFD8E299-CDA2-4829-87E6-126EF0389AAB}" destId="{FA163B2D-4029-4BC7-A4CE-BEB8E962DC71}" srcOrd="0" destOrd="0" presId="urn:microsoft.com/office/officeart/2005/8/layout/vList4#24"/>
    <dgm:cxn modelId="{C1CF82DA-CA38-48EA-8916-B60F8926E06E}" type="presOf" srcId="{9E1B2AB5-0E5B-4CCD-95E5-CD1161F80E44}" destId="{1FC23B6B-B182-4F2B-A04B-5668E2E930A2}" srcOrd="1" destOrd="0" presId="urn:microsoft.com/office/officeart/2005/8/layout/vList4#24"/>
    <dgm:cxn modelId="{9D7526A8-6758-4F39-B51D-A87EC797AB5F}" type="presOf" srcId="{9E1B2AB5-0E5B-4CCD-95E5-CD1161F80E44}" destId="{D751F7E8-2570-4651-8F4C-2F7732630848}" srcOrd="0" destOrd="0" presId="urn:microsoft.com/office/officeart/2005/8/layout/vList4#24"/>
    <dgm:cxn modelId="{B6527DBC-797F-4507-A669-7E513E4195AA}" srcId="{AFD8E299-CDA2-4829-87E6-126EF0389AAB}" destId="{9E1B2AB5-0E5B-4CCD-95E5-CD1161F80E44}" srcOrd="0" destOrd="0" parTransId="{72070E6C-E096-4C3F-9741-B1EAACF2BF2E}" sibTransId="{0ADB273C-F453-4646-8B0A-54CBACA98EFE}"/>
    <dgm:cxn modelId="{A205D03C-96BF-48D0-9785-A653B87CAD8A}" type="presParOf" srcId="{FA163B2D-4029-4BC7-A4CE-BEB8E962DC71}" destId="{23F59556-9D2E-408B-9567-CEC9D886ED06}" srcOrd="0" destOrd="0" presId="urn:microsoft.com/office/officeart/2005/8/layout/vList4#24"/>
    <dgm:cxn modelId="{025ADD76-A2D9-4549-9790-2A892AD49186}" type="presParOf" srcId="{23F59556-9D2E-408B-9567-CEC9D886ED06}" destId="{D751F7E8-2570-4651-8F4C-2F7732630848}" srcOrd="0" destOrd="0" presId="urn:microsoft.com/office/officeart/2005/8/layout/vList4#24"/>
    <dgm:cxn modelId="{497D21B5-471F-431D-A91A-5F4393DCE8AE}" type="presParOf" srcId="{23F59556-9D2E-408B-9567-CEC9D886ED06}" destId="{EFE0FD6F-AD1D-4B61-8079-A6F3132371FB}" srcOrd="1" destOrd="0" presId="urn:microsoft.com/office/officeart/2005/8/layout/vList4#24"/>
    <dgm:cxn modelId="{B0E89F92-1C35-4DB5-937A-E89ADDF9B3D2}" type="presParOf" srcId="{23F59556-9D2E-408B-9567-CEC9D886ED06}" destId="{1FC23B6B-B182-4F2B-A04B-5668E2E930A2}" srcOrd="2" destOrd="0" presId="urn:microsoft.com/office/officeart/2005/8/layout/vList4#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5E7314D-9E12-4FF6-AF20-66AA0C23F4A6}" type="doc">
      <dgm:prSet loTypeId="urn:microsoft.com/office/officeart/2005/8/layout/list1" loCatId="list" qsTypeId="urn:microsoft.com/office/officeart/2005/8/quickstyle/simple3" qsCatId="simple" csTypeId="urn:microsoft.com/office/officeart/2005/8/colors/accent5_1" csCatId="accent5" phldr="1"/>
      <dgm:spPr/>
    </dgm:pt>
    <dgm:pt modelId="{4AEE7997-83E4-49A0-B1F8-D76654BC5D0D}">
      <dgm:prSet phldrT="[Texto]"/>
      <dgm:spPr/>
      <dgm:t>
        <a:bodyPr/>
        <a:lstStyle/>
        <a:p>
          <a:r>
            <a:rPr lang="pt-BR" b="0" dirty="0" smtClean="0">
              <a:latin typeface="Calibri"/>
              <a:ea typeface="+mn-ea"/>
              <a:cs typeface="+mn-cs"/>
            </a:rPr>
            <a:t>Auditoria Coordenada dos Tribunais de Contas Brasileiros</a:t>
          </a:r>
          <a:endParaRPr lang="pt-BR" b="0" dirty="0"/>
        </a:p>
      </dgm:t>
    </dgm:pt>
    <dgm:pt modelId="{5B936E63-4154-4974-BF83-3960B6275CA1}" type="parTrans" cxnId="{B4B55344-0466-4E85-B82B-2F8302561C3C}">
      <dgm:prSet/>
      <dgm:spPr/>
      <dgm:t>
        <a:bodyPr/>
        <a:lstStyle/>
        <a:p>
          <a:endParaRPr lang="pt-BR"/>
        </a:p>
      </dgm:t>
    </dgm:pt>
    <dgm:pt modelId="{33E6CCAA-D5B6-4B46-946C-D5D2CBDCF595}" type="sibTrans" cxnId="{B4B55344-0466-4E85-B82B-2F8302561C3C}">
      <dgm:prSet/>
      <dgm:spPr/>
      <dgm:t>
        <a:bodyPr/>
        <a:lstStyle/>
        <a:p>
          <a:endParaRPr lang="pt-BR"/>
        </a:p>
      </dgm:t>
    </dgm:pt>
    <dgm:pt modelId="{9E477BC4-E26E-4411-8E6A-9136ED01E595}">
      <dgm:prSet phldrT="[Texto]"/>
      <dgm:spPr/>
      <dgm:t>
        <a:bodyPr/>
        <a:lstStyle/>
        <a:p>
          <a:r>
            <a:rPr lang="pt-BR" dirty="0" smtClean="0"/>
            <a:t>Parcerias para o Desenvolvimento Produtivo (PDP)</a:t>
          </a:r>
          <a:endParaRPr lang="pt-BR" dirty="0"/>
        </a:p>
      </dgm:t>
    </dgm:pt>
    <dgm:pt modelId="{E256226B-769A-436F-AE5E-CF121EEFFFF6}" type="parTrans" cxnId="{2E5686C5-FD41-461E-B7EF-A5E5389EA082}">
      <dgm:prSet/>
      <dgm:spPr/>
      <dgm:t>
        <a:bodyPr/>
        <a:lstStyle/>
        <a:p>
          <a:endParaRPr lang="pt-BR"/>
        </a:p>
      </dgm:t>
    </dgm:pt>
    <dgm:pt modelId="{DE8CEE40-3934-41C9-812B-8765956D89CE}" type="sibTrans" cxnId="{2E5686C5-FD41-461E-B7EF-A5E5389EA082}">
      <dgm:prSet/>
      <dgm:spPr/>
      <dgm:t>
        <a:bodyPr/>
        <a:lstStyle/>
        <a:p>
          <a:endParaRPr lang="pt-BR"/>
        </a:p>
      </dgm:t>
    </dgm:pt>
    <dgm:pt modelId="{906D99A3-7FFA-454F-9A29-0BEB58B5BCFC}">
      <dgm:prSet phldrT="[Texto]"/>
      <dgm:spPr/>
      <dgm:t>
        <a:bodyPr/>
        <a:lstStyle/>
        <a:p>
          <a:r>
            <a:rPr lang="pt-BR" b="0" dirty="0" smtClean="0">
              <a:latin typeface="Calibri"/>
              <a:ea typeface="+mn-ea"/>
              <a:cs typeface="+mn-cs"/>
            </a:rPr>
            <a:t>Governança no SUS</a:t>
          </a:r>
          <a:endParaRPr lang="pt-BR" dirty="0"/>
        </a:p>
      </dgm:t>
    </dgm:pt>
    <dgm:pt modelId="{1F07375F-2ADF-42C9-A4EE-B2C56BF1964C}" type="parTrans" cxnId="{188E7619-6FFC-4544-B980-64BF0BC919BE}">
      <dgm:prSet/>
      <dgm:spPr/>
      <dgm:t>
        <a:bodyPr/>
        <a:lstStyle/>
        <a:p>
          <a:endParaRPr lang="pt-BR"/>
        </a:p>
      </dgm:t>
    </dgm:pt>
    <dgm:pt modelId="{D7280C03-F11F-4B8A-925D-798C1188A235}" type="sibTrans" cxnId="{188E7619-6FFC-4544-B980-64BF0BC919BE}">
      <dgm:prSet/>
      <dgm:spPr/>
      <dgm:t>
        <a:bodyPr/>
        <a:lstStyle/>
        <a:p>
          <a:endParaRPr lang="pt-BR"/>
        </a:p>
      </dgm:t>
    </dgm:pt>
    <dgm:pt modelId="{195C9D34-B53F-446B-A847-E8A3E378E1DA}">
      <dgm:prSet phldrT="[Texto]"/>
      <dgm:spPr/>
      <dgm:t>
        <a:bodyPr/>
        <a:lstStyle/>
        <a:p>
          <a:r>
            <a:rPr lang="pt-BR" b="0" dirty="0" smtClean="0">
              <a:latin typeface="Calibri"/>
              <a:ea typeface="+mn-ea"/>
              <a:cs typeface="+mn-cs"/>
            </a:rPr>
            <a:t>Regulação dos reajustes de preços de planos de saúde</a:t>
          </a:r>
          <a:endParaRPr lang="pt-BR" dirty="0"/>
        </a:p>
      </dgm:t>
    </dgm:pt>
    <dgm:pt modelId="{C0A34C91-C6D2-4514-8A15-183C381D4291}" type="parTrans" cxnId="{8E3A0740-9234-4202-A99E-8DE0B9A66E4E}">
      <dgm:prSet/>
      <dgm:spPr/>
      <dgm:t>
        <a:bodyPr/>
        <a:lstStyle/>
        <a:p>
          <a:endParaRPr lang="pt-BR"/>
        </a:p>
      </dgm:t>
    </dgm:pt>
    <dgm:pt modelId="{BE70755F-811D-4CFF-B81C-703AA1477F69}" type="sibTrans" cxnId="{8E3A0740-9234-4202-A99E-8DE0B9A66E4E}">
      <dgm:prSet/>
      <dgm:spPr/>
      <dgm:t>
        <a:bodyPr/>
        <a:lstStyle/>
        <a:p>
          <a:endParaRPr lang="pt-BR"/>
        </a:p>
      </dgm:t>
    </dgm:pt>
    <dgm:pt modelId="{2828DE8D-6217-4E99-AEEB-232CCEE84C3B}">
      <dgm:prSet phldrT="[Texto]"/>
      <dgm:spPr/>
      <dgm:t>
        <a:bodyPr/>
        <a:lstStyle/>
        <a:p>
          <a:r>
            <a:rPr lang="pt-BR" b="0" dirty="0" smtClean="0">
              <a:latin typeface="Calibri"/>
              <a:ea typeface="+mn-ea"/>
              <a:cs typeface="+mn-cs"/>
            </a:rPr>
            <a:t>Terceirização de ações e serviços de saúde</a:t>
          </a:r>
          <a:endParaRPr lang="pt-BR" dirty="0"/>
        </a:p>
      </dgm:t>
    </dgm:pt>
    <dgm:pt modelId="{16736F9A-D3C6-4884-82F3-947BAEC3D29D}" type="parTrans" cxnId="{F6991FC4-EEC2-4439-B9B5-BD733DA26BE0}">
      <dgm:prSet/>
      <dgm:spPr/>
      <dgm:t>
        <a:bodyPr/>
        <a:lstStyle/>
        <a:p>
          <a:endParaRPr lang="pt-BR"/>
        </a:p>
      </dgm:t>
    </dgm:pt>
    <dgm:pt modelId="{E3DD0F5D-A9D0-415C-B743-FBF8EF7E5BE6}" type="sibTrans" cxnId="{F6991FC4-EEC2-4439-B9B5-BD733DA26BE0}">
      <dgm:prSet/>
      <dgm:spPr/>
      <dgm:t>
        <a:bodyPr/>
        <a:lstStyle/>
        <a:p>
          <a:endParaRPr lang="pt-BR"/>
        </a:p>
      </dgm:t>
    </dgm:pt>
    <dgm:pt modelId="{0FB353AD-B6B4-421F-83B8-8D3EBA598907}" type="pres">
      <dgm:prSet presAssocID="{F5E7314D-9E12-4FF6-AF20-66AA0C23F4A6}" presName="linear" presStyleCnt="0">
        <dgm:presLayoutVars>
          <dgm:dir/>
          <dgm:animLvl val="lvl"/>
          <dgm:resizeHandles val="exact"/>
        </dgm:presLayoutVars>
      </dgm:prSet>
      <dgm:spPr/>
    </dgm:pt>
    <dgm:pt modelId="{0EA1269F-1AB1-42CA-86EE-9DAC0B41CEBF}" type="pres">
      <dgm:prSet presAssocID="{4AEE7997-83E4-49A0-B1F8-D76654BC5D0D}" presName="parentLin" presStyleCnt="0"/>
      <dgm:spPr/>
    </dgm:pt>
    <dgm:pt modelId="{79EEACAF-5E9D-4CDD-ACA7-E40417FAC0AE}" type="pres">
      <dgm:prSet presAssocID="{4AEE7997-83E4-49A0-B1F8-D76654BC5D0D}" presName="parentLeftMargin" presStyleLbl="node1" presStyleIdx="0" presStyleCnt="5"/>
      <dgm:spPr/>
      <dgm:t>
        <a:bodyPr/>
        <a:lstStyle/>
        <a:p>
          <a:endParaRPr lang="pt-BR"/>
        </a:p>
      </dgm:t>
    </dgm:pt>
    <dgm:pt modelId="{B4F87534-5195-46BA-87E8-B98655C43CD1}" type="pres">
      <dgm:prSet presAssocID="{4AEE7997-83E4-49A0-B1F8-D76654BC5D0D}" presName="parentText" presStyleLbl="node1" presStyleIdx="0" presStyleCnt="5">
        <dgm:presLayoutVars>
          <dgm:chMax val="0"/>
          <dgm:bulletEnabled val="1"/>
        </dgm:presLayoutVars>
      </dgm:prSet>
      <dgm:spPr/>
      <dgm:t>
        <a:bodyPr/>
        <a:lstStyle/>
        <a:p>
          <a:endParaRPr lang="pt-BR"/>
        </a:p>
      </dgm:t>
    </dgm:pt>
    <dgm:pt modelId="{A4355BB2-94FA-40C0-A990-C748B7564EF4}" type="pres">
      <dgm:prSet presAssocID="{4AEE7997-83E4-49A0-B1F8-D76654BC5D0D}" presName="negativeSpace" presStyleCnt="0"/>
      <dgm:spPr/>
    </dgm:pt>
    <dgm:pt modelId="{027DF855-C7BF-41B0-9A43-D64AB890606D}" type="pres">
      <dgm:prSet presAssocID="{4AEE7997-83E4-49A0-B1F8-D76654BC5D0D}" presName="childText" presStyleLbl="conFgAcc1" presStyleIdx="0" presStyleCnt="5">
        <dgm:presLayoutVars>
          <dgm:bulletEnabled val="1"/>
        </dgm:presLayoutVars>
      </dgm:prSet>
      <dgm:spPr>
        <a:solidFill>
          <a:schemeClr val="accent1">
            <a:lumMod val="20000"/>
            <a:lumOff val="80000"/>
            <a:alpha val="90000"/>
          </a:schemeClr>
        </a:solidFill>
      </dgm:spPr>
    </dgm:pt>
    <dgm:pt modelId="{D779776F-814A-4D3E-B36A-9C7A999F9CFD}" type="pres">
      <dgm:prSet presAssocID="{33E6CCAA-D5B6-4B46-946C-D5D2CBDCF595}" presName="spaceBetweenRectangles" presStyleCnt="0"/>
      <dgm:spPr/>
    </dgm:pt>
    <dgm:pt modelId="{B2913636-7ECD-47CC-9496-9DC703DF32C4}" type="pres">
      <dgm:prSet presAssocID="{9E477BC4-E26E-4411-8E6A-9136ED01E595}" presName="parentLin" presStyleCnt="0"/>
      <dgm:spPr/>
    </dgm:pt>
    <dgm:pt modelId="{1D63F99C-0A56-4351-970B-E06E4AF996D6}" type="pres">
      <dgm:prSet presAssocID="{9E477BC4-E26E-4411-8E6A-9136ED01E595}" presName="parentLeftMargin" presStyleLbl="node1" presStyleIdx="0" presStyleCnt="5"/>
      <dgm:spPr/>
      <dgm:t>
        <a:bodyPr/>
        <a:lstStyle/>
        <a:p>
          <a:endParaRPr lang="pt-BR"/>
        </a:p>
      </dgm:t>
    </dgm:pt>
    <dgm:pt modelId="{9484F5E8-0BC5-46D1-A818-FDCC3801CA3F}" type="pres">
      <dgm:prSet presAssocID="{9E477BC4-E26E-4411-8E6A-9136ED01E595}" presName="parentText" presStyleLbl="node1" presStyleIdx="1" presStyleCnt="5">
        <dgm:presLayoutVars>
          <dgm:chMax val="0"/>
          <dgm:bulletEnabled val="1"/>
        </dgm:presLayoutVars>
      </dgm:prSet>
      <dgm:spPr/>
      <dgm:t>
        <a:bodyPr/>
        <a:lstStyle/>
        <a:p>
          <a:endParaRPr lang="pt-BR"/>
        </a:p>
      </dgm:t>
    </dgm:pt>
    <dgm:pt modelId="{95109FC5-D930-4344-9630-5EBAE5533A8D}" type="pres">
      <dgm:prSet presAssocID="{9E477BC4-E26E-4411-8E6A-9136ED01E595}" presName="negativeSpace" presStyleCnt="0"/>
      <dgm:spPr/>
    </dgm:pt>
    <dgm:pt modelId="{26B95A7E-A737-4E09-AB9F-E1808B543DA7}" type="pres">
      <dgm:prSet presAssocID="{9E477BC4-E26E-4411-8E6A-9136ED01E595}" presName="childText" presStyleLbl="conFgAcc1" presStyleIdx="1" presStyleCnt="5">
        <dgm:presLayoutVars>
          <dgm:bulletEnabled val="1"/>
        </dgm:presLayoutVars>
      </dgm:prSet>
      <dgm:spPr>
        <a:solidFill>
          <a:schemeClr val="accent1">
            <a:lumMod val="20000"/>
            <a:lumOff val="80000"/>
            <a:alpha val="90000"/>
          </a:schemeClr>
        </a:solidFill>
      </dgm:spPr>
    </dgm:pt>
    <dgm:pt modelId="{229F639D-38B8-4DE4-AB94-AA1AEBE2B49E}" type="pres">
      <dgm:prSet presAssocID="{DE8CEE40-3934-41C9-812B-8765956D89CE}" presName="spaceBetweenRectangles" presStyleCnt="0"/>
      <dgm:spPr/>
    </dgm:pt>
    <dgm:pt modelId="{A7D0E67C-DB4D-4E9A-94FE-0595D9ACF6C4}" type="pres">
      <dgm:prSet presAssocID="{906D99A3-7FFA-454F-9A29-0BEB58B5BCFC}" presName="parentLin" presStyleCnt="0"/>
      <dgm:spPr/>
    </dgm:pt>
    <dgm:pt modelId="{06ACB3E7-85B6-4500-ACB8-3F93D39DCB4F}" type="pres">
      <dgm:prSet presAssocID="{906D99A3-7FFA-454F-9A29-0BEB58B5BCFC}" presName="parentLeftMargin" presStyleLbl="node1" presStyleIdx="1" presStyleCnt="5"/>
      <dgm:spPr/>
      <dgm:t>
        <a:bodyPr/>
        <a:lstStyle/>
        <a:p>
          <a:endParaRPr lang="pt-BR"/>
        </a:p>
      </dgm:t>
    </dgm:pt>
    <dgm:pt modelId="{407784A4-241E-41AE-B454-6078D6609B4B}" type="pres">
      <dgm:prSet presAssocID="{906D99A3-7FFA-454F-9A29-0BEB58B5BCFC}" presName="parentText" presStyleLbl="node1" presStyleIdx="2" presStyleCnt="5">
        <dgm:presLayoutVars>
          <dgm:chMax val="0"/>
          <dgm:bulletEnabled val="1"/>
        </dgm:presLayoutVars>
      </dgm:prSet>
      <dgm:spPr/>
      <dgm:t>
        <a:bodyPr/>
        <a:lstStyle/>
        <a:p>
          <a:endParaRPr lang="pt-BR"/>
        </a:p>
      </dgm:t>
    </dgm:pt>
    <dgm:pt modelId="{59EA7E91-BE8D-4E10-A142-B3008053F63C}" type="pres">
      <dgm:prSet presAssocID="{906D99A3-7FFA-454F-9A29-0BEB58B5BCFC}" presName="negativeSpace" presStyleCnt="0"/>
      <dgm:spPr/>
    </dgm:pt>
    <dgm:pt modelId="{79513C28-3402-4FD6-8644-B07E49CB213A}" type="pres">
      <dgm:prSet presAssocID="{906D99A3-7FFA-454F-9A29-0BEB58B5BCFC}" presName="childText" presStyleLbl="conFgAcc1" presStyleIdx="2" presStyleCnt="5">
        <dgm:presLayoutVars>
          <dgm:bulletEnabled val="1"/>
        </dgm:presLayoutVars>
      </dgm:prSet>
      <dgm:spPr>
        <a:solidFill>
          <a:schemeClr val="accent1">
            <a:lumMod val="20000"/>
            <a:lumOff val="80000"/>
            <a:alpha val="90000"/>
          </a:schemeClr>
        </a:solidFill>
      </dgm:spPr>
    </dgm:pt>
    <dgm:pt modelId="{155AE2E0-88EF-42B3-955F-AD1A6D77463F}" type="pres">
      <dgm:prSet presAssocID="{D7280C03-F11F-4B8A-925D-798C1188A235}" presName="spaceBetweenRectangles" presStyleCnt="0"/>
      <dgm:spPr/>
    </dgm:pt>
    <dgm:pt modelId="{3FCE5870-B260-463E-864F-9D14D5F23B94}" type="pres">
      <dgm:prSet presAssocID="{195C9D34-B53F-446B-A847-E8A3E378E1DA}" presName="parentLin" presStyleCnt="0"/>
      <dgm:spPr/>
    </dgm:pt>
    <dgm:pt modelId="{D444DFAA-884B-4AD5-92D5-FF8BE9782CA9}" type="pres">
      <dgm:prSet presAssocID="{195C9D34-B53F-446B-A847-E8A3E378E1DA}" presName="parentLeftMargin" presStyleLbl="node1" presStyleIdx="2" presStyleCnt="5"/>
      <dgm:spPr/>
      <dgm:t>
        <a:bodyPr/>
        <a:lstStyle/>
        <a:p>
          <a:endParaRPr lang="pt-BR"/>
        </a:p>
      </dgm:t>
    </dgm:pt>
    <dgm:pt modelId="{A4F09419-9C30-4981-A101-0FF8E21EB26A}" type="pres">
      <dgm:prSet presAssocID="{195C9D34-B53F-446B-A847-E8A3E378E1DA}" presName="parentText" presStyleLbl="node1" presStyleIdx="3" presStyleCnt="5">
        <dgm:presLayoutVars>
          <dgm:chMax val="0"/>
          <dgm:bulletEnabled val="1"/>
        </dgm:presLayoutVars>
      </dgm:prSet>
      <dgm:spPr/>
      <dgm:t>
        <a:bodyPr/>
        <a:lstStyle/>
        <a:p>
          <a:endParaRPr lang="pt-BR"/>
        </a:p>
      </dgm:t>
    </dgm:pt>
    <dgm:pt modelId="{EE43BD5E-20B7-4F67-B041-2DFE36C0FFE4}" type="pres">
      <dgm:prSet presAssocID="{195C9D34-B53F-446B-A847-E8A3E378E1DA}" presName="negativeSpace" presStyleCnt="0"/>
      <dgm:spPr/>
    </dgm:pt>
    <dgm:pt modelId="{65133CF6-4401-4150-A26E-257E294B6B16}" type="pres">
      <dgm:prSet presAssocID="{195C9D34-B53F-446B-A847-E8A3E378E1DA}" presName="childText" presStyleLbl="conFgAcc1" presStyleIdx="3" presStyleCnt="5">
        <dgm:presLayoutVars>
          <dgm:bulletEnabled val="1"/>
        </dgm:presLayoutVars>
      </dgm:prSet>
      <dgm:spPr>
        <a:solidFill>
          <a:schemeClr val="accent1">
            <a:lumMod val="20000"/>
            <a:lumOff val="80000"/>
            <a:alpha val="90000"/>
          </a:schemeClr>
        </a:solidFill>
      </dgm:spPr>
    </dgm:pt>
    <dgm:pt modelId="{1FE41339-1DD3-4192-B0B8-31B5AC5B9DB7}" type="pres">
      <dgm:prSet presAssocID="{BE70755F-811D-4CFF-B81C-703AA1477F69}" presName="spaceBetweenRectangles" presStyleCnt="0"/>
      <dgm:spPr/>
    </dgm:pt>
    <dgm:pt modelId="{021D4541-BB21-4AF0-9346-810EC1BFC794}" type="pres">
      <dgm:prSet presAssocID="{2828DE8D-6217-4E99-AEEB-232CCEE84C3B}" presName="parentLin" presStyleCnt="0"/>
      <dgm:spPr/>
    </dgm:pt>
    <dgm:pt modelId="{FE8EDE63-CB72-4EDB-8AB4-3ABBC6B83EAB}" type="pres">
      <dgm:prSet presAssocID="{2828DE8D-6217-4E99-AEEB-232CCEE84C3B}" presName="parentLeftMargin" presStyleLbl="node1" presStyleIdx="3" presStyleCnt="5"/>
      <dgm:spPr/>
      <dgm:t>
        <a:bodyPr/>
        <a:lstStyle/>
        <a:p>
          <a:endParaRPr lang="pt-BR"/>
        </a:p>
      </dgm:t>
    </dgm:pt>
    <dgm:pt modelId="{9BF98036-064E-46AF-9E31-AB49262C9B86}" type="pres">
      <dgm:prSet presAssocID="{2828DE8D-6217-4E99-AEEB-232CCEE84C3B}" presName="parentText" presStyleLbl="node1" presStyleIdx="4" presStyleCnt="5">
        <dgm:presLayoutVars>
          <dgm:chMax val="0"/>
          <dgm:bulletEnabled val="1"/>
        </dgm:presLayoutVars>
      </dgm:prSet>
      <dgm:spPr/>
      <dgm:t>
        <a:bodyPr/>
        <a:lstStyle/>
        <a:p>
          <a:endParaRPr lang="pt-BR"/>
        </a:p>
      </dgm:t>
    </dgm:pt>
    <dgm:pt modelId="{0B69AE8D-D38D-4DEA-A925-94AE48708E1C}" type="pres">
      <dgm:prSet presAssocID="{2828DE8D-6217-4E99-AEEB-232CCEE84C3B}" presName="negativeSpace" presStyleCnt="0"/>
      <dgm:spPr/>
    </dgm:pt>
    <dgm:pt modelId="{BAA10072-3FB1-4A94-AD8C-E9D8F66E4D6C}" type="pres">
      <dgm:prSet presAssocID="{2828DE8D-6217-4E99-AEEB-232CCEE84C3B}" presName="childText" presStyleLbl="conFgAcc1" presStyleIdx="4" presStyleCnt="5">
        <dgm:presLayoutVars>
          <dgm:bulletEnabled val="1"/>
        </dgm:presLayoutVars>
      </dgm:prSet>
      <dgm:spPr>
        <a:solidFill>
          <a:schemeClr val="accent1">
            <a:lumMod val="20000"/>
            <a:lumOff val="80000"/>
            <a:alpha val="90000"/>
          </a:schemeClr>
        </a:solidFill>
      </dgm:spPr>
    </dgm:pt>
  </dgm:ptLst>
  <dgm:cxnLst>
    <dgm:cxn modelId="{2BB97737-6B54-4CE7-8A18-8E02DF14B98B}" type="presOf" srcId="{4AEE7997-83E4-49A0-B1F8-D76654BC5D0D}" destId="{B4F87534-5195-46BA-87E8-B98655C43CD1}" srcOrd="1" destOrd="0" presId="urn:microsoft.com/office/officeart/2005/8/layout/list1"/>
    <dgm:cxn modelId="{F6991FC4-EEC2-4439-B9B5-BD733DA26BE0}" srcId="{F5E7314D-9E12-4FF6-AF20-66AA0C23F4A6}" destId="{2828DE8D-6217-4E99-AEEB-232CCEE84C3B}" srcOrd="4" destOrd="0" parTransId="{16736F9A-D3C6-4884-82F3-947BAEC3D29D}" sibTransId="{E3DD0F5D-A9D0-415C-B743-FBF8EF7E5BE6}"/>
    <dgm:cxn modelId="{F9D35719-1A79-4822-B6FB-CE709A51D5A2}" type="presOf" srcId="{195C9D34-B53F-446B-A847-E8A3E378E1DA}" destId="{D444DFAA-884B-4AD5-92D5-FF8BE9782CA9}" srcOrd="0" destOrd="0" presId="urn:microsoft.com/office/officeart/2005/8/layout/list1"/>
    <dgm:cxn modelId="{EC5C960F-E5A0-4B6D-BCBC-D3E287697426}" type="presOf" srcId="{195C9D34-B53F-446B-A847-E8A3E378E1DA}" destId="{A4F09419-9C30-4981-A101-0FF8E21EB26A}" srcOrd="1" destOrd="0" presId="urn:microsoft.com/office/officeart/2005/8/layout/list1"/>
    <dgm:cxn modelId="{CE1140FE-B101-4E6B-B23F-44A382F914F0}" type="presOf" srcId="{9E477BC4-E26E-4411-8E6A-9136ED01E595}" destId="{9484F5E8-0BC5-46D1-A818-FDCC3801CA3F}" srcOrd="1" destOrd="0" presId="urn:microsoft.com/office/officeart/2005/8/layout/list1"/>
    <dgm:cxn modelId="{B0072983-9E86-45A2-9268-A6F43CB2515D}" type="presOf" srcId="{F5E7314D-9E12-4FF6-AF20-66AA0C23F4A6}" destId="{0FB353AD-B6B4-421F-83B8-8D3EBA598907}" srcOrd="0" destOrd="0" presId="urn:microsoft.com/office/officeart/2005/8/layout/list1"/>
    <dgm:cxn modelId="{0A98C379-F5A8-49EA-9B76-C55F3BCF1722}" type="presOf" srcId="{4AEE7997-83E4-49A0-B1F8-D76654BC5D0D}" destId="{79EEACAF-5E9D-4CDD-ACA7-E40417FAC0AE}" srcOrd="0" destOrd="0" presId="urn:microsoft.com/office/officeart/2005/8/layout/list1"/>
    <dgm:cxn modelId="{A37BD7CE-553D-4E38-A362-9D33471C7FD7}" type="presOf" srcId="{906D99A3-7FFA-454F-9A29-0BEB58B5BCFC}" destId="{06ACB3E7-85B6-4500-ACB8-3F93D39DCB4F}" srcOrd="0" destOrd="0" presId="urn:microsoft.com/office/officeart/2005/8/layout/list1"/>
    <dgm:cxn modelId="{F3D1D74D-C3DA-44A6-ABE3-0402A4C3530F}" type="presOf" srcId="{2828DE8D-6217-4E99-AEEB-232CCEE84C3B}" destId="{FE8EDE63-CB72-4EDB-8AB4-3ABBC6B83EAB}" srcOrd="0" destOrd="0" presId="urn:microsoft.com/office/officeart/2005/8/layout/list1"/>
    <dgm:cxn modelId="{0E6F9FE7-0CA4-4E47-B731-AFECA7B095F6}" type="presOf" srcId="{9E477BC4-E26E-4411-8E6A-9136ED01E595}" destId="{1D63F99C-0A56-4351-970B-E06E4AF996D6}" srcOrd="0" destOrd="0" presId="urn:microsoft.com/office/officeart/2005/8/layout/list1"/>
    <dgm:cxn modelId="{2E5686C5-FD41-461E-B7EF-A5E5389EA082}" srcId="{F5E7314D-9E12-4FF6-AF20-66AA0C23F4A6}" destId="{9E477BC4-E26E-4411-8E6A-9136ED01E595}" srcOrd="1" destOrd="0" parTransId="{E256226B-769A-436F-AE5E-CF121EEFFFF6}" sibTransId="{DE8CEE40-3934-41C9-812B-8765956D89CE}"/>
    <dgm:cxn modelId="{188E7619-6FFC-4544-B980-64BF0BC919BE}" srcId="{F5E7314D-9E12-4FF6-AF20-66AA0C23F4A6}" destId="{906D99A3-7FFA-454F-9A29-0BEB58B5BCFC}" srcOrd="2" destOrd="0" parTransId="{1F07375F-2ADF-42C9-A4EE-B2C56BF1964C}" sibTransId="{D7280C03-F11F-4B8A-925D-798C1188A235}"/>
    <dgm:cxn modelId="{B4B55344-0466-4E85-B82B-2F8302561C3C}" srcId="{F5E7314D-9E12-4FF6-AF20-66AA0C23F4A6}" destId="{4AEE7997-83E4-49A0-B1F8-D76654BC5D0D}" srcOrd="0" destOrd="0" parTransId="{5B936E63-4154-4974-BF83-3960B6275CA1}" sibTransId="{33E6CCAA-D5B6-4B46-946C-D5D2CBDCF595}"/>
    <dgm:cxn modelId="{9890C6C1-FE24-4629-8261-60FA9D85F856}" type="presOf" srcId="{2828DE8D-6217-4E99-AEEB-232CCEE84C3B}" destId="{9BF98036-064E-46AF-9E31-AB49262C9B86}" srcOrd="1" destOrd="0" presId="urn:microsoft.com/office/officeart/2005/8/layout/list1"/>
    <dgm:cxn modelId="{18CD0F09-5906-4516-A135-67B6412C19D7}" type="presOf" srcId="{906D99A3-7FFA-454F-9A29-0BEB58B5BCFC}" destId="{407784A4-241E-41AE-B454-6078D6609B4B}" srcOrd="1" destOrd="0" presId="urn:microsoft.com/office/officeart/2005/8/layout/list1"/>
    <dgm:cxn modelId="{8E3A0740-9234-4202-A99E-8DE0B9A66E4E}" srcId="{F5E7314D-9E12-4FF6-AF20-66AA0C23F4A6}" destId="{195C9D34-B53F-446B-A847-E8A3E378E1DA}" srcOrd="3" destOrd="0" parTransId="{C0A34C91-C6D2-4514-8A15-183C381D4291}" sibTransId="{BE70755F-811D-4CFF-B81C-703AA1477F69}"/>
    <dgm:cxn modelId="{29EBD8D1-5AB5-41A9-A7E1-24290E6D593D}" type="presParOf" srcId="{0FB353AD-B6B4-421F-83B8-8D3EBA598907}" destId="{0EA1269F-1AB1-42CA-86EE-9DAC0B41CEBF}" srcOrd="0" destOrd="0" presId="urn:microsoft.com/office/officeart/2005/8/layout/list1"/>
    <dgm:cxn modelId="{E1678988-8AA0-4F8D-AFB6-77E1D9FE4132}" type="presParOf" srcId="{0EA1269F-1AB1-42CA-86EE-9DAC0B41CEBF}" destId="{79EEACAF-5E9D-4CDD-ACA7-E40417FAC0AE}" srcOrd="0" destOrd="0" presId="urn:microsoft.com/office/officeart/2005/8/layout/list1"/>
    <dgm:cxn modelId="{C9CADD9E-20B7-4371-947F-5FDDB9C1A1F8}" type="presParOf" srcId="{0EA1269F-1AB1-42CA-86EE-9DAC0B41CEBF}" destId="{B4F87534-5195-46BA-87E8-B98655C43CD1}" srcOrd="1" destOrd="0" presId="urn:microsoft.com/office/officeart/2005/8/layout/list1"/>
    <dgm:cxn modelId="{306CDA23-E7CE-499F-9075-721F0FEFF49F}" type="presParOf" srcId="{0FB353AD-B6B4-421F-83B8-8D3EBA598907}" destId="{A4355BB2-94FA-40C0-A990-C748B7564EF4}" srcOrd="1" destOrd="0" presId="urn:microsoft.com/office/officeart/2005/8/layout/list1"/>
    <dgm:cxn modelId="{53D4E151-36EE-4237-A04D-D262A06F877B}" type="presParOf" srcId="{0FB353AD-B6B4-421F-83B8-8D3EBA598907}" destId="{027DF855-C7BF-41B0-9A43-D64AB890606D}" srcOrd="2" destOrd="0" presId="urn:microsoft.com/office/officeart/2005/8/layout/list1"/>
    <dgm:cxn modelId="{24D74DFF-BFBD-4B90-9C09-0424C4A54100}" type="presParOf" srcId="{0FB353AD-B6B4-421F-83B8-8D3EBA598907}" destId="{D779776F-814A-4D3E-B36A-9C7A999F9CFD}" srcOrd="3" destOrd="0" presId="urn:microsoft.com/office/officeart/2005/8/layout/list1"/>
    <dgm:cxn modelId="{FC7DE7EC-6FAC-4805-A1FD-D4EB9DE37D2A}" type="presParOf" srcId="{0FB353AD-B6B4-421F-83B8-8D3EBA598907}" destId="{B2913636-7ECD-47CC-9496-9DC703DF32C4}" srcOrd="4" destOrd="0" presId="urn:microsoft.com/office/officeart/2005/8/layout/list1"/>
    <dgm:cxn modelId="{EF4A4008-BF4E-4F22-B339-715CD240B91F}" type="presParOf" srcId="{B2913636-7ECD-47CC-9496-9DC703DF32C4}" destId="{1D63F99C-0A56-4351-970B-E06E4AF996D6}" srcOrd="0" destOrd="0" presId="urn:microsoft.com/office/officeart/2005/8/layout/list1"/>
    <dgm:cxn modelId="{A1451A03-0BBA-467F-B4DF-D238D5D2288D}" type="presParOf" srcId="{B2913636-7ECD-47CC-9496-9DC703DF32C4}" destId="{9484F5E8-0BC5-46D1-A818-FDCC3801CA3F}" srcOrd="1" destOrd="0" presId="urn:microsoft.com/office/officeart/2005/8/layout/list1"/>
    <dgm:cxn modelId="{003BA842-E2C7-474F-8CC8-E6E651EE32B0}" type="presParOf" srcId="{0FB353AD-B6B4-421F-83B8-8D3EBA598907}" destId="{95109FC5-D930-4344-9630-5EBAE5533A8D}" srcOrd="5" destOrd="0" presId="urn:microsoft.com/office/officeart/2005/8/layout/list1"/>
    <dgm:cxn modelId="{FBA90677-AA53-4C41-83FE-20F3829C4A3F}" type="presParOf" srcId="{0FB353AD-B6B4-421F-83B8-8D3EBA598907}" destId="{26B95A7E-A737-4E09-AB9F-E1808B543DA7}" srcOrd="6" destOrd="0" presId="urn:microsoft.com/office/officeart/2005/8/layout/list1"/>
    <dgm:cxn modelId="{4A3C008D-0A99-410F-A5C7-916B3A4BA254}" type="presParOf" srcId="{0FB353AD-B6B4-421F-83B8-8D3EBA598907}" destId="{229F639D-38B8-4DE4-AB94-AA1AEBE2B49E}" srcOrd="7" destOrd="0" presId="urn:microsoft.com/office/officeart/2005/8/layout/list1"/>
    <dgm:cxn modelId="{3F30C03C-2FC1-494B-BEE4-39C0C8A7EC90}" type="presParOf" srcId="{0FB353AD-B6B4-421F-83B8-8D3EBA598907}" destId="{A7D0E67C-DB4D-4E9A-94FE-0595D9ACF6C4}" srcOrd="8" destOrd="0" presId="urn:microsoft.com/office/officeart/2005/8/layout/list1"/>
    <dgm:cxn modelId="{5BABA76A-F728-4DCF-9EA4-671C5F11FD12}" type="presParOf" srcId="{A7D0E67C-DB4D-4E9A-94FE-0595D9ACF6C4}" destId="{06ACB3E7-85B6-4500-ACB8-3F93D39DCB4F}" srcOrd="0" destOrd="0" presId="urn:microsoft.com/office/officeart/2005/8/layout/list1"/>
    <dgm:cxn modelId="{FBAAD21E-10D0-4F84-8E66-A44263A05B1E}" type="presParOf" srcId="{A7D0E67C-DB4D-4E9A-94FE-0595D9ACF6C4}" destId="{407784A4-241E-41AE-B454-6078D6609B4B}" srcOrd="1" destOrd="0" presId="urn:microsoft.com/office/officeart/2005/8/layout/list1"/>
    <dgm:cxn modelId="{A8FF5C4F-6B7A-439D-80B8-B358CF8181CF}" type="presParOf" srcId="{0FB353AD-B6B4-421F-83B8-8D3EBA598907}" destId="{59EA7E91-BE8D-4E10-A142-B3008053F63C}" srcOrd="9" destOrd="0" presId="urn:microsoft.com/office/officeart/2005/8/layout/list1"/>
    <dgm:cxn modelId="{6EC4486C-A7E7-4325-A770-07C65CBBF06F}" type="presParOf" srcId="{0FB353AD-B6B4-421F-83B8-8D3EBA598907}" destId="{79513C28-3402-4FD6-8644-B07E49CB213A}" srcOrd="10" destOrd="0" presId="urn:microsoft.com/office/officeart/2005/8/layout/list1"/>
    <dgm:cxn modelId="{15B877EC-7BE9-4EE0-8B47-3603B6A8487F}" type="presParOf" srcId="{0FB353AD-B6B4-421F-83B8-8D3EBA598907}" destId="{155AE2E0-88EF-42B3-955F-AD1A6D77463F}" srcOrd="11" destOrd="0" presId="urn:microsoft.com/office/officeart/2005/8/layout/list1"/>
    <dgm:cxn modelId="{C700F69D-90D9-4080-8391-B735562C38A4}" type="presParOf" srcId="{0FB353AD-B6B4-421F-83B8-8D3EBA598907}" destId="{3FCE5870-B260-463E-864F-9D14D5F23B94}" srcOrd="12" destOrd="0" presId="urn:microsoft.com/office/officeart/2005/8/layout/list1"/>
    <dgm:cxn modelId="{3B1F131D-B7FD-4BB6-B711-0E4545E403F9}" type="presParOf" srcId="{3FCE5870-B260-463E-864F-9D14D5F23B94}" destId="{D444DFAA-884B-4AD5-92D5-FF8BE9782CA9}" srcOrd="0" destOrd="0" presId="urn:microsoft.com/office/officeart/2005/8/layout/list1"/>
    <dgm:cxn modelId="{CFEB4966-BBA3-4176-B1D4-609964BBC5F0}" type="presParOf" srcId="{3FCE5870-B260-463E-864F-9D14D5F23B94}" destId="{A4F09419-9C30-4981-A101-0FF8E21EB26A}" srcOrd="1" destOrd="0" presId="urn:microsoft.com/office/officeart/2005/8/layout/list1"/>
    <dgm:cxn modelId="{113AE106-71A2-4451-8D68-7AEC6DAE5D33}" type="presParOf" srcId="{0FB353AD-B6B4-421F-83B8-8D3EBA598907}" destId="{EE43BD5E-20B7-4F67-B041-2DFE36C0FFE4}" srcOrd="13" destOrd="0" presId="urn:microsoft.com/office/officeart/2005/8/layout/list1"/>
    <dgm:cxn modelId="{61FDB14C-936A-4705-9F3B-0B57A6AC2867}" type="presParOf" srcId="{0FB353AD-B6B4-421F-83B8-8D3EBA598907}" destId="{65133CF6-4401-4150-A26E-257E294B6B16}" srcOrd="14" destOrd="0" presId="urn:microsoft.com/office/officeart/2005/8/layout/list1"/>
    <dgm:cxn modelId="{3ECA39D9-47B0-478C-AD23-4B332E489607}" type="presParOf" srcId="{0FB353AD-B6B4-421F-83B8-8D3EBA598907}" destId="{1FE41339-1DD3-4192-B0B8-31B5AC5B9DB7}" srcOrd="15" destOrd="0" presId="urn:microsoft.com/office/officeart/2005/8/layout/list1"/>
    <dgm:cxn modelId="{DCC6061B-A718-400C-82EA-82677313C77F}" type="presParOf" srcId="{0FB353AD-B6B4-421F-83B8-8D3EBA598907}" destId="{021D4541-BB21-4AF0-9346-810EC1BFC794}" srcOrd="16" destOrd="0" presId="urn:microsoft.com/office/officeart/2005/8/layout/list1"/>
    <dgm:cxn modelId="{E4845398-21AB-4559-AB12-B6CD6B73A9B9}" type="presParOf" srcId="{021D4541-BB21-4AF0-9346-810EC1BFC794}" destId="{FE8EDE63-CB72-4EDB-8AB4-3ABBC6B83EAB}" srcOrd="0" destOrd="0" presId="urn:microsoft.com/office/officeart/2005/8/layout/list1"/>
    <dgm:cxn modelId="{70BAD63E-708C-46F9-9A4A-E3ED053E5FF3}" type="presParOf" srcId="{021D4541-BB21-4AF0-9346-810EC1BFC794}" destId="{9BF98036-064E-46AF-9E31-AB49262C9B86}" srcOrd="1" destOrd="0" presId="urn:microsoft.com/office/officeart/2005/8/layout/list1"/>
    <dgm:cxn modelId="{ED4AB9D9-4912-4F0C-8B01-1D9A392ACB31}" type="presParOf" srcId="{0FB353AD-B6B4-421F-83B8-8D3EBA598907}" destId="{0B69AE8D-D38D-4DEA-A925-94AE48708E1C}" srcOrd="17" destOrd="0" presId="urn:microsoft.com/office/officeart/2005/8/layout/list1"/>
    <dgm:cxn modelId="{A27D3ACB-7B46-40D0-8C92-C5B3D419A908}" type="presParOf" srcId="{0FB353AD-B6B4-421F-83B8-8D3EBA598907}" destId="{BAA10072-3FB1-4A94-AD8C-E9D8F66E4D6C}"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FD8E299-CDA2-4829-87E6-126EF0389AAB}" type="doc">
      <dgm:prSet loTypeId="urn:microsoft.com/office/officeart/2005/8/layout/vList4#24" loCatId="list" qsTypeId="urn:microsoft.com/office/officeart/2005/8/quickstyle/simple1" qsCatId="simple" csTypeId="urn:microsoft.com/office/officeart/2005/8/colors/accent1_2" csCatId="accent1" phldr="1"/>
      <dgm:spPr/>
      <dgm:t>
        <a:bodyPr/>
        <a:lstStyle/>
        <a:p>
          <a:endParaRPr lang="pt-BR"/>
        </a:p>
      </dgm:t>
    </dgm:pt>
    <dgm:pt modelId="{9E1B2AB5-0E5B-4CCD-95E5-CD1161F80E44}">
      <dgm:prSet phldrT="[Texto]" custT="1"/>
      <dgm:spPr>
        <a:solidFill>
          <a:schemeClr val="accent1">
            <a:lumMod val="60000"/>
            <a:lumOff val="40000"/>
          </a:schemeClr>
        </a:solidFill>
      </dgm:spPr>
      <dgm:t>
        <a:bodyPr/>
        <a:lstStyle/>
        <a:p>
          <a:r>
            <a:rPr lang="pt-BR" sz="2400" b="1" dirty="0" smtClean="0">
              <a:solidFill>
                <a:srgbClr val="002060"/>
              </a:solidFill>
              <a:latin typeface="+mj-lt"/>
            </a:rPr>
            <a:t>Trabalhos </a:t>
          </a:r>
          <a:r>
            <a:rPr lang="pt-BR" sz="2400" b="1" dirty="0" smtClean="0">
              <a:solidFill>
                <a:srgbClr val="002060"/>
              </a:solidFill>
              <a:latin typeface="+mj-lt"/>
            </a:rPr>
            <a:t>em andamento (2015)</a:t>
          </a:r>
          <a:endParaRPr lang="pt-BR" sz="2400" b="1" dirty="0">
            <a:solidFill>
              <a:srgbClr val="002060"/>
            </a:solidFill>
            <a:latin typeface="+mj-lt"/>
          </a:endParaRPr>
        </a:p>
      </dgm:t>
    </dgm:pt>
    <dgm:pt modelId="{72070E6C-E096-4C3F-9741-B1EAACF2BF2E}" type="parTrans" cxnId="{B6527DBC-797F-4507-A669-7E513E4195AA}">
      <dgm:prSet/>
      <dgm:spPr/>
      <dgm:t>
        <a:bodyPr/>
        <a:lstStyle/>
        <a:p>
          <a:endParaRPr lang="pt-BR" sz="2400"/>
        </a:p>
      </dgm:t>
    </dgm:pt>
    <dgm:pt modelId="{0ADB273C-F453-4646-8B0A-54CBACA98EFE}" type="sibTrans" cxnId="{B6527DBC-797F-4507-A669-7E513E4195AA}">
      <dgm:prSet/>
      <dgm:spPr/>
      <dgm:t>
        <a:bodyPr/>
        <a:lstStyle/>
        <a:p>
          <a:endParaRPr lang="pt-BR" sz="2400"/>
        </a:p>
      </dgm:t>
    </dgm:pt>
    <dgm:pt modelId="{FA163B2D-4029-4BC7-A4CE-BEB8E962DC71}" type="pres">
      <dgm:prSet presAssocID="{AFD8E299-CDA2-4829-87E6-126EF0389AAB}" presName="linear" presStyleCnt="0">
        <dgm:presLayoutVars>
          <dgm:dir/>
          <dgm:resizeHandles val="exact"/>
        </dgm:presLayoutVars>
      </dgm:prSet>
      <dgm:spPr/>
      <dgm:t>
        <a:bodyPr/>
        <a:lstStyle/>
        <a:p>
          <a:endParaRPr lang="pt-BR"/>
        </a:p>
      </dgm:t>
    </dgm:pt>
    <dgm:pt modelId="{23F59556-9D2E-408B-9567-CEC9D886ED06}" type="pres">
      <dgm:prSet presAssocID="{9E1B2AB5-0E5B-4CCD-95E5-CD1161F80E44}" presName="comp" presStyleCnt="0"/>
      <dgm:spPr/>
    </dgm:pt>
    <dgm:pt modelId="{D751F7E8-2570-4651-8F4C-2F7732630848}" type="pres">
      <dgm:prSet presAssocID="{9E1B2AB5-0E5B-4CCD-95E5-CD1161F80E44}" presName="box" presStyleLbl="node1" presStyleIdx="0" presStyleCnt="1"/>
      <dgm:spPr/>
      <dgm:t>
        <a:bodyPr/>
        <a:lstStyle/>
        <a:p>
          <a:endParaRPr lang="pt-BR"/>
        </a:p>
      </dgm:t>
    </dgm:pt>
    <dgm:pt modelId="{EFE0FD6F-AD1D-4B61-8079-A6F3132371FB}" type="pres">
      <dgm:prSet presAssocID="{9E1B2AB5-0E5B-4CCD-95E5-CD1161F80E44}" presName="img" presStyleLbl="fgImgPlace1" presStyleIdx="0" presStyleCnt="1"/>
      <dgm:spPr>
        <a:blipFill rotWithShape="1">
          <a:blip xmlns:r="http://schemas.openxmlformats.org/officeDocument/2006/relationships" r:embed="rId1"/>
          <a:stretch>
            <a:fillRect/>
          </a:stretch>
        </a:blipFill>
      </dgm:spPr>
      <dgm:t>
        <a:bodyPr/>
        <a:lstStyle/>
        <a:p>
          <a:endParaRPr lang="pt-BR"/>
        </a:p>
      </dgm:t>
    </dgm:pt>
    <dgm:pt modelId="{1FC23B6B-B182-4F2B-A04B-5668E2E930A2}" type="pres">
      <dgm:prSet presAssocID="{9E1B2AB5-0E5B-4CCD-95E5-CD1161F80E44}" presName="text" presStyleLbl="node1" presStyleIdx="0" presStyleCnt="1">
        <dgm:presLayoutVars>
          <dgm:bulletEnabled val="1"/>
        </dgm:presLayoutVars>
      </dgm:prSet>
      <dgm:spPr/>
      <dgm:t>
        <a:bodyPr/>
        <a:lstStyle/>
        <a:p>
          <a:endParaRPr lang="pt-BR"/>
        </a:p>
      </dgm:t>
    </dgm:pt>
  </dgm:ptLst>
  <dgm:cxnLst>
    <dgm:cxn modelId="{A2E438CA-4F75-4391-850F-637000CCDDF8}" type="presOf" srcId="{AFD8E299-CDA2-4829-87E6-126EF0389AAB}" destId="{FA163B2D-4029-4BC7-A4CE-BEB8E962DC71}" srcOrd="0" destOrd="0" presId="urn:microsoft.com/office/officeart/2005/8/layout/vList4#24"/>
    <dgm:cxn modelId="{F8E38C5B-18BC-479B-A5CD-D0CE328885AB}" type="presOf" srcId="{9E1B2AB5-0E5B-4CCD-95E5-CD1161F80E44}" destId="{1FC23B6B-B182-4F2B-A04B-5668E2E930A2}" srcOrd="1" destOrd="0" presId="urn:microsoft.com/office/officeart/2005/8/layout/vList4#24"/>
    <dgm:cxn modelId="{B6527DBC-797F-4507-A669-7E513E4195AA}" srcId="{AFD8E299-CDA2-4829-87E6-126EF0389AAB}" destId="{9E1B2AB5-0E5B-4CCD-95E5-CD1161F80E44}" srcOrd="0" destOrd="0" parTransId="{72070E6C-E096-4C3F-9741-B1EAACF2BF2E}" sibTransId="{0ADB273C-F453-4646-8B0A-54CBACA98EFE}"/>
    <dgm:cxn modelId="{425268F8-8563-4FAC-BFE9-DC0897895F49}" type="presOf" srcId="{9E1B2AB5-0E5B-4CCD-95E5-CD1161F80E44}" destId="{D751F7E8-2570-4651-8F4C-2F7732630848}" srcOrd="0" destOrd="0" presId="urn:microsoft.com/office/officeart/2005/8/layout/vList4#24"/>
    <dgm:cxn modelId="{A32DECC9-C19E-4AE2-9751-1A7720852CF9}" type="presParOf" srcId="{FA163B2D-4029-4BC7-A4CE-BEB8E962DC71}" destId="{23F59556-9D2E-408B-9567-CEC9D886ED06}" srcOrd="0" destOrd="0" presId="urn:microsoft.com/office/officeart/2005/8/layout/vList4#24"/>
    <dgm:cxn modelId="{327C66F5-2921-4BA7-A2BD-75B50267F172}" type="presParOf" srcId="{23F59556-9D2E-408B-9567-CEC9D886ED06}" destId="{D751F7E8-2570-4651-8F4C-2F7732630848}" srcOrd="0" destOrd="0" presId="urn:microsoft.com/office/officeart/2005/8/layout/vList4#24"/>
    <dgm:cxn modelId="{A9515801-84B2-4E27-BBAF-E5D7FD36C2DD}" type="presParOf" srcId="{23F59556-9D2E-408B-9567-CEC9D886ED06}" destId="{EFE0FD6F-AD1D-4B61-8079-A6F3132371FB}" srcOrd="1" destOrd="0" presId="urn:microsoft.com/office/officeart/2005/8/layout/vList4#24"/>
    <dgm:cxn modelId="{A46EF8EE-7C76-42AA-B28D-844125F9EE45}" type="presParOf" srcId="{23F59556-9D2E-408B-9567-CEC9D886ED06}" destId="{1FC23B6B-B182-4F2B-A04B-5668E2E930A2}" srcOrd="2" destOrd="0" presId="urn:microsoft.com/office/officeart/2005/8/layout/vList4#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D8E299-CDA2-4829-87E6-126EF0389AAB}"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pt-BR"/>
        </a:p>
      </dgm:t>
    </dgm:pt>
    <dgm:pt modelId="{9E1B2AB5-0E5B-4CCD-95E5-CD1161F80E44}">
      <dgm:prSet phldrT="[Texto]" custT="1"/>
      <dgm:spPr>
        <a:solidFill>
          <a:schemeClr val="accent1">
            <a:lumMod val="60000"/>
            <a:lumOff val="40000"/>
          </a:schemeClr>
        </a:solidFill>
      </dgm:spPr>
      <dgm:t>
        <a:bodyPr/>
        <a:lstStyle/>
        <a:p>
          <a:r>
            <a:rPr lang="pt-BR" sz="2400" b="1" dirty="0" smtClean="0">
              <a:solidFill>
                <a:srgbClr val="002060"/>
              </a:solidFill>
              <a:latin typeface="+mj-lt"/>
            </a:rPr>
            <a:t>Relatório Sistêmico de Fiscalização da Saúde</a:t>
          </a:r>
        </a:p>
      </dgm:t>
    </dgm:pt>
    <dgm:pt modelId="{72070E6C-E096-4C3F-9741-B1EAACF2BF2E}" type="parTrans" cxnId="{B6527DBC-797F-4507-A669-7E513E4195AA}">
      <dgm:prSet/>
      <dgm:spPr/>
      <dgm:t>
        <a:bodyPr/>
        <a:lstStyle/>
        <a:p>
          <a:endParaRPr lang="pt-BR" sz="2400"/>
        </a:p>
      </dgm:t>
    </dgm:pt>
    <dgm:pt modelId="{0ADB273C-F453-4646-8B0A-54CBACA98EFE}" type="sibTrans" cxnId="{B6527DBC-797F-4507-A669-7E513E4195AA}">
      <dgm:prSet/>
      <dgm:spPr/>
      <dgm:t>
        <a:bodyPr/>
        <a:lstStyle/>
        <a:p>
          <a:endParaRPr lang="pt-BR" sz="2400"/>
        </a:p>
      </dgm:t>
    </dgm:pt>
    <dgm:pt modelId="{FA163B2D-4029-4BC7-A4CE-BEB8E962DC71}" type="pres">
      <dgm:prSet presAssocID="{AFD8E299-CDA2-4829-87E6-126EF0389AAB}" presName="linear" presStyleCnt="0">
        <dgm:presLayoutVars>
          <dgm:dir/>
          <dgm:resizeHandles val="exact"/>
        </dgm:presLayoutVars>
      </dgm:prSet>
      <dgm:spPr/>
      <dgm:t>
        <a:bodyPr/>
        <a:lstStyle/>
        <a:p>
          <a:endParaRPr lang="pt-BR"/>
        </a:p>
      </dgm:t>
    </dgm:pt>
    <dgm:pt modelId="{23F59556-9D2E-408B-9567-CEC9D886ED06}" type="pres">
      <dgm:prSet presAssocID="{9E1B2AB5-0E5B-4CCD-95E5-CD1161F80E44}" presName="comp" presStyleCnt="0"/>
      <dgm:spPr/>
    </dgm:pt>
    <dgm:pt modelId="{D751F7E8-2570-4651-8F4C-2F7732630848}" type="pres">
      <dgm:prSet presAssocID="{9E1B2AB5-0E5B-4CCD-95E5-CD1161F80E44}" presName="box" presStyleLbl="node1" presStyleIdx="0" presStyleCnt="1" custLinFactNeighborY="-4063"/>
      <dgm:spPr/>
      <dgm:t>
        <a:bodyPr/>
        <a:lstStyle/>
        <a:p>
          <a:endParaRPr lang="pt-BR"/>
        </a:p>
      </dgm:t>
    </dgm:pt>
    <dgm:pt modelId="{EFE0FD6F-AD1D-4B61-8079-A6F3132371FB}" type="pres">
      <dgm:prSet presAssocID="{9E1B2AB5-0E5B-4CCD-95E5-CD1161F80E44}" presName="img" presStyleLbl="fgImgPlace1" presStyleIdx="0" presStyleCnt="1"/>
      <dgm:spPr>
        <a:blipFill rotWithShape="1">
          <a:blip xmlns:r="http://schemas.openxmlformats.org/officeDocument/2006/relationships" r:embed="rId1"/>
          <a:stretch>
            <a:fillRect/>
          </a:stretch>
        </a:blipFill>
      </dgm:spPr>
      <dgm:t>
        <a:bodyPr/>
        <a:lstStyle/>
        <a:p>
          <a:endParaRPr lang="pt-BR"/>
        </a:p>
      </dgm:t>
    </dgm:pt>
    <dgm:pt modelId="{1FC23B6B-B182-4F2B-A04B-5668E2E930A2}" type="pres">
      <dgm:prSet presAssocID="{9E1B2AB5-0E5B-4CCD-95E5-CD1161F80E44}" presName="text" presStyleLbl="node1" presStyleIdx="0" presStyleCnt="1">
        <dgm:presLayoutVars>
          <dgm:bulletEnabled val="1"/>
        </dgm:presLayoutVars>
      </dgm:prSet>
      <dgm:spPr/>
      <dgm:t>
        <a:bodyPr/>
        <a:lstStyle/>
        <a:p>
          <a:endParaRPr lang="pt-BR"/>
        </a:p>
      </dgm:t>
    </dgm:pt>
  </dgm:ptLst>
  <dgm:cxnLst>
    <dgm:cxn modelId="{01E627B5-E736-4195-8029-379BEC2C7912}" type="presOf" srcId="{9E1B2AB5-0E5B-4CCD-95E5-CD1161F80E44}" destId="{D751F7E8-2570-4651-8F4C-2F7732630848}" srcOrd="0" destOrd="0" presId="urn:microsoft.com/office/officeart/2005/8/layout/vList4#2"/>
    <dgm:cxn modelId="{9E4A3CD9-6145-4B89-A3F5-B44DBE086C7F}" type="presOf" srcId="{AFD8E299-CDA2-4829-87E6-126EF0389AAB}" destId="{FA163B2D-4029-4BC7-A4CE-BEB8E962DC71}" srcOrd="0" destOrd="0" presId="urn:microsoft.com/office/officeart/2005/8/layout/vList4#2"/>
    <dgm:cxn modelId="{1A6750F9-0BBB-49A0-A174-7445C28AACD0}" type="presOf" srcId="{9E1B2AB5-0E5B-4CCD-95E5-CD1161F80E44}" destId="{1FC23B6B-B182-4F2B-A04B-5668E2E930A2}" srcOrd="1" destOrd="0" presId="urn:microsoft.com/office/officeart/2005/8/layout/vList4#2"/>
    <dgm:cxn modelId="{B6527DBC-797F-4507-A669-7E513E4195AA}" srcId="{AFD8E299-CDA2-4829-87E6-126EF0389AAB}" destId="{9E1B2AB5-0E5B-4CCD-95E5-CD1161F80E44}" srcOrd="0" destOrd="0" parTransId="{72070E6C-E096-4C3F-9741-B1EAACF2BF2E}" sibTransId="{0ADB273C-F453-4646-8B0A-54CBACA98EFE}"/>
    <dgm:cxn modelId="{35197349-49CC-41E1-9F86-75A7F328942C}" type="presParOf" srcId="{FA163B2D-4029-4BC7-A4CE-BEB8E962DC71}" destId="{23F59556-9D2E-408B-9567-CEC9D886ED06}" srcOrd="0" destOrd="0" presId="urn:microsoft.com/office/officeart/2005/8/layout/vList4#2"/>
    <dgm:cxn modelId="{82FF1060-F096-4AE6-B46E-DA76063C1AC8}" type="presParOf" srcId="{23F59556-9D2E-408B-9567-CEC9D886ED06}" destId="{D751F7E8-2570-4651-8F4C-2F7732630848}" srcOrd="0" destOrd="0" presId="urn:microsoft.com/office/officeart/2005/8/layout/vList4#2"/>
    <dgm:cxn modelId="{7CE37A5D-4708-4833-9918-5C7DCA5B33BC}" type="presParOf" srcId="{23F59556-9D2E-408B-9567-CEC9D886ED06}" destId="{EFE0FD6F-AD1D-4B61-8079-A6F3132371FB}" srcOrd="1" destOrd="0" presId="urn:microsoft.com/office/officeart/2005/8/layout/vList4#2"/>
    <dgm:cxn modelId="{C89B04C5-C2A0-43F1-816F-D117589A950C}" type="presParOf" srcId="{23F59556-9D2E-408B-9567-CEC9D886ED06}" destId="{1FC23B6B-B182-4F2B-A04B-5668E2E930A2}"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5E7314D-9E12-4FF6-AF20-66AA0C23F4A6}" type="doc">
      <dgm:prSet loTypeId="urn:microsoft.com/office/officeart/2005/8/layout/vList3#1" loCatId="list" qsTypeId="urn:microsoft.com/office/officeart/2005/8/quickstyle/simple3" qsCatId="simple" csTypeId="urn:microsoft.com/office/officeart/2005/8/colors/accent5_1" csCatId="accent5" phldr="1"/>
      <dgm:spPr/>
    </dgm:pt>
    <dgm:pt modelId="{4AEE7997-83E4-49A0-B1F8-D76654BC5D0D}">
      <dgm:prSet phldrT="[Texto]"/>
      <dgm:spPr/>
      <dgm:t>
        <a:bodyPr/>
        <a:lstStyle/>
        <a:p>
          <a:r>
            <a:rPr lang="pt-BR" b="0" dirty="0" err="1" smtClean="0"/>
            <a:t>Judicialização</a:t>
          </a:r>
          <a:r>
            <a:rPr lang="pt-BR" b="0" dirty="0" smtClean="0"/>
            <a:t> da Saúde</a:t>
          </a:r>
          <a:endParaRPr lang="pt-BR" b="0" dirty="0"/>
        </a:p>
      </dgm:t>
    </dgm:pt>
    <dgm:pt modelId="{5B936E63-4154-4974-BF83-3960B6275CA1}" type="parTrans" cxnId="{B4B55344-0466-4E85-B82B-2F8302561C3C}">
      <dgm:prSet/>
      <dgm:spPr/>
      <dgm:t>
        <a:bodyPr/>
        <a:lstStyle/>
        <a:p>
          <a:endParaRPr lang="pt-BR"/>
        </a:p>
      </dgm:t>
    </dgm:pt>
    <dgm:pt modelId="{33E6CCAA-D5B6-4B46-946C-D5D2CBDCF595}" type="sibTrans" cxnId="{B4B55344-0466-4E85-B82B-2F8302561C3C}">
      <dgm:prSet/>
      <dgm:spPr/>
      <dgm:t>
        <a:bodyPr/>
        <a:lstStyle/>
        <a:p>
          <a:endParaRPr lang="pt-BR"/>
        </a:p>
      </dgm:t>
    </dgm:pt>
    <dgm:pt modelId="{82427419-276F-468A-B429-1C49DBDB2228}">
      <dgm:prSet phldrT="[Texto]"/>
      <dgm:spPr/>
      <dgm:t>
        <a:bodyPr/>
        <a:lstStyle/>
        <a:p>
          <a:r>
            <a:rPr lang="pt-BR" b="0" dirty="0" smtClean="0"/>
            <a:t>Aquisição e utilização de órteses, próteses e materiais especiais</a:t>
          </a:r>
          <a:endParaRPr lang="pt-BR" b="0" dirty="0"/>
        </a:p>
      </dgm:t>
    </dgm:pt>
    <dgm:pt modelId="{2476DA02-A4EA-43D5-B7B4-DDC8287657C4}" type="parTrans" cxnId="{047624CD-A9F1-4AD2-9F95-BAC396E14235}">
      <dgm:prSet/>
      <dgm:spPr/>
      <dgm:t>
        <a:bodyPr/>
        <a:lstStyle/>
        <a:p>
          <a:endParaRPr lang="pt-BR"/>
        </a:p>
      </dgm:t>
    </dgm:pt>
    <dgm:pt modelId="{475BCFBE-48D8-42B4-B0D2-220E1D956FF1}" type="sibTrans" cxnId="{047624CD-A9F1-4AD2-9F95-BAC396E14235}">
      <dgm:prSet/>
      <dgm:spPr/>
      <dgm:t>
        <a:bodyPr/>
        <a:lstStyle/>
        <a:p>
          <a:endParaRPr lang="pt-BR"/>
        </a:p>
      </dgm:t>
    </dgm:pt>
    <dgm:pt modelId="{C8B39374-4D47-440F-8800-139EFA14DDD3}">
      <dgm:prSet phldrT="[Texto]"/>
      <dgm:spPr/>
      <dgm:t>
        <a:bodyPr/>
        <a:lstStyle/>
        <a:p>
          <a:r>
            <a:rPr lang="pt-BR" b="0" dirty="0" err="1" smtClean="0"/>
            <a:t>iGov</a:t>
          </a:r>
          <a:r>
            <a:rPr lang="pt-BR" b="0" dirty="0" smtClean="0"/>
            <a:t> Saúde</a:t>
          </a:r>
          <a:endParaRPr lang="pt-BR" b="0" dirty="0"/>
        </a:p>
      </dgm:t>
    </dgm:pt>
    <dgm:pt modelId="{57434E57-5DA4-41BD-A5E8-2CD5EC3C56E2}" type="parTrans" cxnId="{1946349F-5693-4F98-AACB-295F649DFDE5}">
      <dgm:prSet/>
      <dgm:spPr/>
      <dgm:t>
        <a:bodyPr/>
        <a:lstStyle/>
        <a:p>
          <a:endParaRPr lang="pt-BR"/>
        </a:p>
      </dgm:t>
    </dgm:pt>
    <dgm:pt modelId="{ED9E4ACA-5098-4B55-8639-92B30850716F}" type="sibTrans" cxnId="{1946349F-5693-4F98-AACB-295F649DFDE5}">
      <dgm:prSet/>
      <dgm:spPr/>
      <dgm:t>
        <a:bodyPr/>
        <a:lstStyle/>
        <a:p>
          <a:endParaRPr lang="pt-BR"/>
        </a:p>
      </dgm:t>
    </dgm:pt>
    <dgm:pt modelId="{3278BF8F-C13E-4475-999F-BC4FB58A416A}">
      <dgm:prSet phldrT="[Texto]"/>
      <dgm:spPr/>
      <dgm:t>
        <a:bodyPr/>
        <a:lstStyle/>
        <a:p>
          <a:r>
            <a:rPr lang="pt-BR" b="0" dirty="0" smtClean="0"/>
            <a:t>Avaliação da capacidade de fiscalização da ANS</a:t>
          </a:r>
          <a:endParaRPr lang="pt-BR" b="0" dirty="0"/>
        </a:p>
      </dgm:t>
    </dgm:pt>
    <dgm:pt modelId="{EB9B592D-10CB-483A-850F-56A3BBC09E83}" type="parTrans" cxnId="{88BF4011-B81E-4206-B579-DBC72854A396}">
      <dgm:prSet/>
      <dgm:spPr/>
      <dgm:t>
        <a:bodyPr/>
        <a:lstStyle/>
        <a:p>
          <a:endParaRPr lang="pt-BR"/>
        </a:p>
      </dgm:t>
    </dgm:pt>
    <dgm:pt modelId="{9A597A66-86B3-4B64-9C5E-7D2B953AABC3}" type="sibTrans" cxnId="{88BF4011-B81E-4206-B579-DBC72854A396}">
      <dgm:prSet/>
      <dgm:spPr/>
      <dgm:t>
        <a:bodyPr/>
        <a:lstStyle/>
        <a:p>
          <a:endParaRPr lang="pt-BR"/>
        </a:p>
      </dgm:t>
    </dgm:pt>
    <dgm:pt modelId="{C666038F-96B9-4EF2-A2D7-7951EE17E649}" type="pres">
      <dgm:prSet presAssocID="{F5E7314D-9E12-4FF6-AF20-66AA0C23F4A6}" presName="linearFlow" presStyleCnt="0">
        <dgm:presLayoutVars>
          <dgm:dir/>
          <dgm:resizeHandles val="exact"/>
        </dgm:presLayoutVars>
      </dgm:prSet>
      <dgm:spPr/>
    </dgm:pt>
    <dgm:pt modelId="{CA54D1B0-921B-48B9-A07E-E2F290E90608}" type="pres">
      <dgm:prSet presAssocID="{4AEE7997-83E4-49A0-B1F8-D76654BC5D0D}" presName="composite" presStyleCnt="0"/>
      <dgm:spPr/>
    </dgm:pt>
    <dgm:pt modelId="{C0DB340D-3439-428A-9003-2B7CC2957DBC}" type="pres">
      <dgm:prSet presAssocID="{4AEE7997-83E4-49A0-B1F8-D76654BC5D0D}" presName="imgShp" presStyleLbl="fgImgPlace1" presStyleIdx="0" presStyleCnt="4"/>
      <dgm:spPr>
        <a:blipFill rotWithShape="1">
          <a:blip xmlns:r="http://schemas.openxmlformats.org/officeDocument/2006/relationships" r:embed="rId1"/>
          <a:stretch>
            <a:fillRect/>
          </a:stretch>
        </a:blipFill>
      </dgm:spPr>
    </dgm:pt>
    <dgm:pt modelId="{209BDFDA-C1DB-49BB-9D98-537098C20E9A}" type="pres">
      <dgm:prSet presAssocID="{4AEE7997-83E4-49A0-B1F8-D76654BC5D0D}" presName="txShp" presStyleLbl="node1" presStyleIdx="0" presStyleCnt="4">
        <dgm:presLayoutVars>
          <dgm:bulletEnabled val="1"/>
        </dgm:presLayoutVars>
      </dgm:prSet>
      <dgm:spPr/>
      <dgm:t>
        <a:bodyPr/>
        <a:lstStyle/>
        <a:p>
          <a:endParaRPr lang="pt-BR"/>
        </a:p>
      </dgm:t>
    </dgm:pt>
    <dgm:pt modelId="{2201191F-6084-4E38-BABF-880A64A2DEEE}" type="pres">
      <dgm:prSet presAssocID="{33E6CCAA-D5B6-4B46-946C-D5D2CBDCF595}" presName="spacing" presStyleCnt="0"/>
      <dgm:spPr/>
    </dgm:pt>
    <dgm:pt modelId="{E5301C28-9578-46B4-98FF-D6FE3B5FC4EB}" type="pres">
      <dgm:prSet presAssocID="{82427419-276F-468A-B429-1C49DBDB2228}" presName="composite" presStyleCnt="0"/>
      <dgm:spPr/>
    </dgm:pt>
    <dgm:pt modelId="{A8ACEDE0-054D-42FA-A18A-197470F57E8A}" type="pres">
      <dgm:prSet presAssocID="{82427419-276F-468A-B429-1C49DBDB2228}" presName="imgShp" presStyleLbl="fgImgPlace1" presStyleIdx="1" presStyleCnt="4"/>
      <dgm:spPr>
        <a:blipFill rotWithShape="1">
          <a:blip xmlns:r="http://schemas.openxmlformats.org/officeDocument/2006/relationships" r:embed="rId2"/>
          <a:stretch>
            <a:fillRect/>
          </a:stretch>
        </a:blipFill>
      </dgm:spPr>
      <dgm:t>
        <a:bodyPr/>
        <a:lstStyle/>
        <a:p>
          <a:endParaRPr lang="pt-BR"/>
        </a:p>
      </dgm:t>
    </dgm:pt>
    <dgm:pt modelId="{F603CD7B-E83E-4F4F-A8FC-5EB005BCBF06}" type="pres">
      <dgm:prSet presAssocID="{82427419-276F-468A-B429-1C49DBDB2228}" presName="txShp" presStyleLbl="node1" presStyleIdx="1" presStyleCnt="4">
        <dgm:presLayoutVars>
          <dgm:bulletEnabled val="1"/>
        </dgm:presLayoutVars>
      </dgm:prSet>
      <dgm:spPr/>
      <dgm:t>
        <a:bodyPr/>
        <a:lstStyle/>
        <a:p>
          <a:endParaRPr lang="pt-BR"/>
        </a:p>
      </dgm:t>
    </dgm:pt>
    <dgm:pt modelId="{D7996FE2-B59C-4DB7-8141-3C19C4E5CA86}" type="pres">
      <dgm:prSet presAssocID="{475BCFBE-48D8-42B4-B0D2-220E1D956FF1}" presName="spacing" presStyleCnt="0"/>
      <dgm:spPr/>
    </dgm:pt>
    <dgm:pt modelId="{1DD65C7A-D227-49F8-8706-9DFCB9B57625}" type="pres">
      <dgm:prSet presAssocID="{C8B39374-4D47-440F-8800-139EFA14DDD3}" presName="composite" presStyleCnt="0"/>
      <dgm:spPr/>
    </dgm:pt>
    <dgm:pt modelId="{21D85208-1D46-40D5-AE6F-D634966DDCB5}" type="pres">
      <dgm:prSet presAssocID="{C8B39374-4D47-440F-8800-139EFA14DDD3}" presName="imgShp" presStyleLbl="fgImgPlace1" presStyleIdx="2" presStyleCnt="4"/>
      <dgm:spPr>
        <a:blipFill rotWithShape="1">
          <a:blip xmlns:r="http://schemas.openxmlformats.org/officeDocument/2006/relationships" r:embed="rId3"/>
          <a:stretch>
            <a:fillRect/>
          </a:stretch>
        </a:blipFill>
      </dgm:spPr>
      <dgm:t>
        <a:bodyPr/>
        <a:lstStyle/>
        <a:p>
          <a:endParaRPr lang="pt-BR"/>
        </a:p>
      </dgm:t>
    </dgm:pt>
    <dgm:pt modelId="{C08FAE23-24E4-4920-9730-CBE8773C5766}" type="pres">
      <dgm:prSet presAssocID="{C8B39374-4D47-440F-8800-139EFA14DDD3}" presName="txShp" presStyleLbl="node1" presStyleIdx="2" presStyleCnt="4">
        <dgm:presLayoutVars>
          <dgm:bulletEnabled val="1"/>
        </dgm:presLayoutVars>
      </dgm:prSet>
      <dgm:spPr/>
    </dgm:pt>
    <dgm:pt modelId="{76537E14-8A6C-4A5F-83E1-2A41246B27D9}" type="pres">
      <dgm:prSet presAssocID="{ED9E4ACA-5098-4B55-8639-92B30850716F}" presName="spacing" presStyleCnt="0"/>
      <dgm:spPr/>
    </dgm:pt>
    <dgm:pt modelId="{EE2E0033-C516-4F0F-9575-6BF845C071C3}" type="pres">
      <dgm:prSet presAssocID="{3278BF8F-C13E-4475-999F-BC4FB58A416A}" presName="composite" presStyleCnt="0"/>
      <dgm:spPr/>
    </dgm:pt>
    <dgm:pt modelId="{2B44C627-1CC2-4F9F-BD4B-55CCBAE6B7B9}" type="pres">
      <dgm:prSet presAssocID="{3278BF8F-C13E-4475-999F-BC4FB58A416A}" presName="imgShp" presStyleLbl="fgImgPlace1" presStyleIdx="3" presStyleCnt="4"/>
      <dgm:spPr>
        <a:blipFill rotWithShape="1">
          <a:blip xmlns:r="http://schemas.openxmlformats.org/officeDocument/2006/relationships" r:embed="rId4"/>
          <a:stretch>
            <a:fillRect/>
          </a:stretch>
        </a:blipFill>
      </dgm:spPr>
      <dgm:t>
        <a:bodyPr/>
        <a:lstStyle/>
        <a:p>
          <a:endParaRPr lang="pt-BR"/>
        </a:p>
      </dgm:t>
    </dgm:pt>
    <dgm:pt modelId="{90423917-EA76-4C74-93C2-8EA6C40D47A5}" type="pres">
      <dgm:prSet presAssocID="{3278BF8F-C13E-4475-999F-BC4FB58A416A}" presName="txShp" presStyleLbl="node1" presStyleIdx="3" presStyleCnt="4">
        <dgm:presLayoutVars>
          <dgm:bulletEnabled val="1"/>
        </dgm:presLayoutVars>
      </dgm:prSet>
      <dgm:spPr/>
      <dgm:t>
        <a:bodyPr/>
        <a:lstStyle/>
        <a:p>
          <a:endParaRPr lang="pt-BR"/>
        </a:p>
      </dgm:t>
    </dgm:pt>
  </dgm:ptLst>
  <dgm:cxnLst>
    <dgm:cxn modelId="{047624CD-A9F1-4AD2-9F95-BAC396E14235}" srcId="{F5E7314D-9E12-4FF6-AF20-66AA0C23F4A6}" destId="{82427419-276F-468A-B429-1C49DBDB2228}" srcOrd="1" destOrd="0" parTransId="{2476DA02-A4EA-43D5-B7B4-DDC8287657C4}" sibTransId="{475BCFBE-48D8-42B4-B0D2-220E1D956FF1}"/>
    <dgm:cxn modelId="{1946349F-5693-4F98-AACB-295F649DFDE5}" srcId="{F5E7314D-9E12-4FF6-AF20-66AA0C23F4A6}" destId="{C8B39374-4D47-440F-8800-139EFA14DDD3}" srcOrd="2" destOrd="0" parTransId="{57434E57-5DA4-41BD-A5E8-2CD5EC3C56E2}" sibTransId="{ED9E4ACA-5098-4B55-8639-92B30850716F}"/>
    <dgm:cxn modelId="{08BF9349-DFB1-4109-8200-F52E197145AA}" type="presOf" srcId="{F5E7314D-9E12-4FF6-AF20-66AA0C23F4A6}" destId="{C666038F-96B9-4EF2-A2D7-7951EE17E649}" srcOrd="0" destOrd="0" presId="urn:microsoft.com/office/officeart/2005/8/layout/vList3#1"/>
    <dgm:cxn modelId="{28EF0C78-3E94-465F-9C78-F2AA16FB8FCD}" type="presOf" srcId="{82427419-276F-468A-B429-1C49DBDB2228}" destId="{F603CD7B-E83E-4F4F-A8FC-5EB005BCBF06}" srcOrd="0" destOrd="0" presId="urn:microsoft.com/office/officeart/2005/8/layout/vList3#1"/>
    <dgm:cxn modelId="{3856B14E-4528-43DC-BBBB-7D732968B909}" type="presOf" srcId="{C8B39374-4D47-440F-8800-139EFA14DDD3}" destId="{C08FAE23-24E4-4920-9730-CBE8773C5766}" srcOrd="0" destOrd="0" presId="urn:microsoft.com/office/officeart/2005/8/layout/vList3#1"/>
    <dgm:cxn modelId="{2FA435ED-1CFF-4189-9995-FB90DD25D5A4}" type="presOf" srcId="{3278BF8F-C13E-4475-999F-BC4FB58A416A}" destId="{90423917-EA76-4C74-93C2-8EA6C40D47A5}" srcOrd="0" destOrd="0" presId="urn:microsoft.com/office/officeart/2005/8/layout/vList3#1"/>
    <dgm:cxn modelId="{88BF4011-B81E-4206-B579-DBC72854A396}" srcId="{F5E7314D-9E12-4FF6-AF20-66AA0C23F4A6}" destId="{3278BF8F-C13E-4475-999F-BC4FB58A416A}" srcOrd="3" destOrd="0" parTransId="{EB9B592D-10CB-483A-850F-56A3BBC09E83}" sibTransId="{9A597A66-86B3-4B64-9C5E-7D2B953AABC3}"/>
    <dgm:cxn modelId="{7F5F0518-8F80-4611-87F9-0CEF382AF01F}" type="presOf" srcId="{4AEE7997-83E4-49A0-B1F8-D76654BC5D0D}" destId="{209BDFDA-C1DB-49BB-9D98-537098C20E9A}" srcOrd="0" destOrd="0" presId="urn:microsoft.com/office/officeart/2005/8/layout/vList3#1"/>
    <dgm:cxn modelId="{B4B55344-0466-4E85-B82B-2F8302561C3C}" srcId="{F5E7314D-9E12-4FF6-AF20-66AA0C23F4A6}" destId="{4AEE7997-83E4-49A0-B1F8-D76654BC5D0D}" srcOrd="0" destOrd="0" parTransId="{5B936E63-4154-4974-BF83-3960B6275CA1}" sibTransId="{33E6CCAA-D5B6-4B46-946C-D5D2CBDCF595}"/>
    <dgm:cxn modelId="{A04E5A78-51D9-47B2-85E7-D5B289CF1D22}" type="presParOf" srcId="{C666038F-96B9-4EF2-A2D7-7951EE17E649}" destId="{CA54D1B0-921B-48B9-A07E-E2F290E90608}" srcOrd="0" destOrd="0" presId="urn:microsoft.com/office/officeart/2005/8/layout/vList3#1"/>
    <dgm:cxn modelId="{6A9C22A6-C512-40B8-B31B-340B83C9878B}" type="presParOf" srcId="{CA54D1B0-921B-48B9-A07E-E2F290E90608}" destId="{C0DB340D-3439-428A-9003-2B7CC2957DBC}" srcOrd="0" destOrd="0" presId="urn:microsoft.com/office/officeart/2005/8/layout/vList3#1"/>
    <dgm:cxn modelId="{74E2CBF8-DCC4-4796-98F3-B0525B218F31}" type="presParOf" srcId="{CA54D1B0-921B-48B9-A07E-E2F290E90608}" destId="{209BDFDA-C1DB-49BB-9D98-537098C20E9A}" srcOrd="1" destOrd="0" presId="urn:microsoft.com/office/officeart/2005/8/layout/vList3#1"/>
    <dgm:cxn modelId="{169D5C34-6A64-4C19-BB83-9D5994956DD0}" type="presParOf" srcId="{C666038F-96B9-4EF2-A2D7-7951EE17E649}" destId="{2201191F-6084-4E38-BABF-880A64A2DEEE}" srcOrd="1" destOrd="0" presId="urn:microsoft.com/office/officeart/2005/8/layout/vList3#1"/>
    <dgm:cxn modelId="{14EDBE20-9DCA-4494-A090-131DD2F08364}" type="presParOf" srcId="{C666038F-96B9-4EF2-A2D7-7951EE17E649}" destId="{E5301C28-9578-46B4-98FF-D6FE3B5FC4EB}" srcOrd="2" destOrd="0" presId="urn:microsoft.com/office/officeart/2005/8/layout/vList3#1"/>
    <dgm:cxn modelId="{F6603AC0-84A3-4444-A5B9-B5382618E50F}" type="presParOf" srcId="{E5301C28-9578-46B4-98FF-D6FE3B5FC4EB}" destId="{A8ACEDE0-054D-42FA-A18A-197470F57E8A}" srcOrd="0" destOrd="0" presId="urn:microsoft.com/office/officeart/2005/8/layout/vList3#1"/>
    <dgm:cxn modelId="{91636AA7-DADF-4576-A8E0-50960BCA78BC}" type="presParOf" srcId="{E5301C28-9578-46B4-98FF-D6FE3B5FC4EB}" destId="{F603CD7B-E83E-4F4F-A8FC-5EB005BCBF06}" srcOrd="1" destOrd="0" presId="urn:microsoft.com/office/officeart/2005/8/layout/vList3#1"/>
    <dgm:cxn modelId="{CE4941C9-8A07-43B7-B2B2-CC1E8552529B}" type="presParOf" srcId="{C666038F-96B9-4EF2-A2D7-7951EE17E649}" destId="{D7996FE2-B59C-4DB7-8141-3C19C4E5CA86}" srcOrd="3" destOrd="0" presId="urn:microsoft.com/office/officeart/2005/8/layout/vList3#1"/>
    <dgm:cxn modelId="{98885060-B037-4D18-8887-9F3727C00C0F}" type="presParOf" srcId="{C666038F-96B9-4EF2-A2D7-7951EE17E649}" destId="{1DD65C7A-D227-49F8-8706-9DFCB9B57625}" srcOrd="4" destOrd="0" presId="urn:microsoft.com/office/officeart/2005/8/layout/vList3#1"/>
    <dgm:cxn modelId="{68E5736A-A9A2-4A67-9745-638170302465}" type="presParOf" srcId="{1DD65C7A-D227-49F8-8706-9DFCB9B57625}" destId="{21D85208-1D46-40D5-AE6F-D634966DDCB5}" srcOrd="0" destOrd="0" presId="urn:microsoft.com/office/officeart/2005/8/layout/vList3#1"/>
    <dgm:cxn modelId="{72918BB3-6DC1-425A-82BD-9D4DD227EA2D}" type="presParOf" srcId="{1DD65C7A-D227-49F8-8706-9DFCB9B57625}" destId="{C08FAE23-24E4-4920-9730-CBE8773C5766}" srcOrd="1" destOrd="0" presId="urn:microsoft.com/office/officeart/2005/8/layout/vList3#1"/>
    <dgm:cxn modelId="{0E102B4B-CD1D-4B8C-88B8-90D5E4BC0E7D}" type="presParOf" srcId="{C666038F-96B9-4EF2-A2D7-7951EE17E649}" destId="{76537E14-8A6C-4A5F-83E1-2A41246B27D9}" srcOrd="5" destOrd="0" presId="urn:microsoft.com/office/officeart/2005/8/layout/vList3#1"/>
    <dgm:cxn modelId="{5338C9F1-D41D-4022-A303-F5256710CA71}" type="presParOf" srcId="{C666038F-96B9-4EF2-A2D7-7951EE17E649}" destId="{EE2E0033-C516-4F0F-9575-6BF845C071C3}" srcOrd="6" destOrd="0" presId="urn:microsoft.com/office/officeart/2005/8/layout/vList3#1"/>
    <dgm:cxn modelId="{1636DDB0-5486-445C-B7FA-60B7BF27617F}" type="presParOf" srcId="{EE2E0033-C516-4F0F-9575-6BF845C071C3}" destId="{2B44C627-1CC2-4F9F-BD4B-55CCBAE6B7B9}" srcOrd="0" destOrd="0" presId="urn:microsoft.com/office/officeart/2005/8/layout/vList3#1"/>
    <dgm:cxn modelId="{612300DE-4637-4DC6-BA13-4D11768485CF}" type="presParOf" srcId="{EE2E0033-C516-4F0F-9575-6BF845C071C3}" destId="{90423917-EA76-4C74-93C2-8EA6C40D47A5}" srcOrd="1" destOrd="0" presId="urn:microsoft.com/office/officeart/2005/8/layout/vList3#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76BDF6-0A5B-4F2C-AF51-07BC68D4A2D8}" type="doc">
      <dgm:prSet loTypeId="urn:microsoft.com/office/officeart/2008/layout/PictureAccentList" loCatId="list" qsTypeId="urn:microsoft.com/office/officeart/2005/8/quickstyle/simple5" qsCatId="simple" csTypeId="urn:microsoft.com/office/officeart/2005/8/colors/accent1_1" csCatId="accent1" phldr="1"/>
      <dgm:spPr/>
      <dgm:t>
        <a:bodyPr/>
        <a:lstStyle/>
        <a:p>
          <a:endParaRPr lang="pt-BR"/>
        </a:p>
      </dgm:t>
    </dgm:pt>
    <dgm:pt modelId="{5D280610-FAC7-4706-B84B-1C62B9819D53}">
      <dgm:prSet phldrT="[Texto]" custT="1"/>
      <dgm:spPr/>
      <dgm:t>
        <a:bodyPr/>
        <a:lstStyle/>
        <a:p>
          <a:r>
            <a:rPr lang="pt-BR" sz="2400" b="1" dirty="0" smtClean="0"/>
            <a:t>Capítulos</a:t>
          </a:r>
          <a:endParaRPr lang="pt-BR" sz="2400" b="1" dirty="0"/>
        </a:p>
      </dgm:t>
    </dgm:pt>
    <dgm:pt modelId="{68A9F74A-F826-42FE-AF82-15AF896E2423}" type="parTrans" cxnId="{C184E720-8F23-4490-9321-B9832FCD25A2}">
      <dgm:prSet/>
      <dgm:spPr/>
      <dgm:t>
        <a:bodyPr/>
        <a:lstStyle/>
        <a:p>
          <a:endParaRPr lang="pt-BR" sz="1800"/>
        </a:p>
      </dgm:t>
    </dgm:pt>
    <dgm:pt modelId="{B673994A-7889-4B53-B6BF-37927AAE6E9D}" type="sibTrans" cxnId="{C184E720-8F23-4490-9321-B9832FCD25A2}">
      <dgm:prSet/>
      <dgm:spPr/>
      <dgm:t>
        <a:bodyPr/>
        <a:lstStyle/>
        <a:p>
          <a:endParaRPr lang="pt-BR" sz="1800"/>
        </a:p>
      </dgm:t>
    </dgm:pt>
    <dgm:pt modelId="{D0208A8E-1F8A-4BEC-8D9C-3E7BA3FD761F}">
      <dgm:prSet phldrT="[Texto]" custT="1"/>
      <dgm:spPr/>
      <dgm:t>
        <a:bodyPr/>
        <a:lstStyle/>
        <a:p>
          <a:r>
            <a:rPr lang="pt-BR" sz="1800" dirty="0" smtClean="0"/>
            <a:t>Dados orçamentários e financeiros </a:t>
          </a:r>
          <a:br>
            <a:rPr lang="pt-BR" sz="1800" dirty="0" smtClean="0"/>
          </a:br>
          <a:r>
            <a:rPr lang="pt-BR" sz="1800" dirty="0" smtClean="0"/>
            <a:t>da Saúde</a:t>
          </a:r>
          <a:endParaRPr lang="pt-BR" sz="1800" dirty="0"/>
        </a:p>
      </dgm:t>
    </dgm:pt>
    <dgm:pt modelId="{5EE8B032-29E6-4F59-B960-4D6BE2E9D691}" type="parTrans" cxnId="{3E404DA5-8B12-4B4C-97BB-D321ECB31A40}">
      <dgm:prSet/>
      <dgm:spPr/>
      <dgm:t>
        <a:bodyPr/>
        <a:lstStyle/>
        <a:p>
          <a:endParaRPr lang="pt-BR" sz="1800"/>
        </a:p>
      </dgm:t>
    </dgm:pt>
    <dgm:pt modelId="{61567F3B-F58A-49C6-88E8-5120E262C476}" type="sibTrans" cxnId="{3E404DA5-8B12-4B4C-97BB-D321ECB31A40}">
      <dgm:prSet/>
      <dgm:spPr/>
      <dgm:t>
        <a:bodyPr/>
        <a:lstStyle/>
        <a:p>
          <a:endParaRPr lang="pt-BR" sz="1800"/>
        </a:p>
      </dgm:t>
    </dgm:pt>
    <dgm:pt modelId="{475C015D-165E-44B9-86C3-A9B78D5A3C16}">
      <dgm:prSet phldrT="[Texto]" custT="1"/>
      <dgm:spPr/>
      <dgm:t>
        <a:bodyPr/>
        <a:lstStyle/>
        <a:p>
          <a:r>
            <a:rPr lang="pt-BR" sz="1800" dirty="0" smtClean="0"/>
            <a:t>Avaliação do sistema de saúde</a:t>
          </a:r>
          <a:br>
            <a:rPr lang="pt-BR" sz="1800" dirty="0" smtClean="0"/>
          </a:br>
          <a:r>
            <a:rPr lang="pt-BR" sz="1800" dirty="0" smtClean="0"/>
            <a:t>por indicadores</a:t>
          </a:r>
        </a:p>
      </dgm:t>
    </dgm:pt>
    <dgm:pt modelId="{99108015-15F2-4A81-B059-D3A7118EB6F5}" type="parTrans" cxnId="{6F60590E-8001-4926-9E5C-4C0F76AE37A8}">
      <dgm:prSet/>
      <dgm:spPr/>
      <dgm:t>
        <a:bodyPr/>
        <a:lstStyle/>
        <a:p>
          <a:endParaRPr lang="pt-BR" sz="1800"/>
        </a:p>
      </dgm:t>
    </dgm:pt>
    <dgm:pt modelId="{497D877C-2191-4BB7-8EEE-2F88BA2C9705}" type="sibTrans" cxnId="{6F60590E-8001-4926-9E5C-4C0F76AE37A8}">
      <dgm:prSet/>
      <dgm:spPr/>
      <dgm:t>
        <a:bodyPr/>
        <a:lstStyle/>
        <a:p>
          <a:endParaRPr lang="pt-BR" sz="1800"/>
        </a:p>
      </dgm:t>
    </dgm:pt>
    <dgm:pt modelId="{51B557B0-0EF6-4150-A649-A445DE0CDB21}">
      <dgm:prSet phldrT="[Texto]" custT="1"/>
      <dgm:spPr/>
      <dgm:t>
        <a:bodyPr/>
        <a:lstStyle/>
        <a:p>
          <a:r>
            <a:rPr lang="pt-BR" sz="1800" dirty="0" smtClean="0"/>
            <a:t>Tema em destaque do ano: </a:t>
          </a:r>
          <a:br>
            <a:rPr lang="pt-BR" sz="1800" dirty="0" smtClean="0"/>
          </a:br>
          <a:r>
            <a:rPr lang="pt-BR" sz="1800" dirty="0" smtClean="0"/>
            <a:t>Assistência Hospitalar no SUS</a:t>
          </a:r>
        </a:p>
      </dgm:t>
    </dgm:pt>
    <dgm:pt modelId="{88096E89-D681-4772-B9D1-5FFFCFC8FF0F}" type="parTrans" cxnId="{A85C914D-8E55-4FA4-8AC5-450B5433FC32}">
      <dgm:prSet/>
      <dgm:spPr/>
      <dgm:t>
        <a:bodyPr/>
        <a:lstStyle/>
        <a:p>
          <a:endParaRPr lang="pt-BR" sz="1800"/>
        </a:p>
      </dgm:t>
    </dgm:pt>
    <dgm:pt modelId="{63184470-B8DA-4CC4-8824-AB472418B5FF}" type="sibTrans" cxnId="{A85C914D-8E55-4FA4-8AC5-450B5433FC32}">
      <dgm:prSet/>
      <dgm:spPr/>
      <dgm:t>
        <a:bodyPr/>
        <a:lstStyle/>
        <a:p>
          <a:endParaRPr lang="pt-BR" sz="1800"/>
        </a:p>
      </dgm:t>
    </dgm:pt>
    <dgm:pt modelId="{DE8E6A48-7BD7-4734-A4EF-882891BA9872}">
      <dgm:prSet phldrT="[Texto]" custT="1"/>
      <dgm:spPr/>
      <dgm:t>
        <a:bodyPr/>
        <a:lstStyle/>
        <a:p>
          <a:r>
            <a:rPr lang="pt-BR" sz="1800" dirty="0" smtClean="0"/>
            <a:t>Grandes temas acompanhados pelo TCU</a:t>
          </a:r>
        </a:p>
      </dgm:t>
    </dgm:pt>
    <dgm:pt modelId="{C5B48FA7-A003-4932-B2DC-2EA969983EA9}" type="parTrans" cxnId="{CA9A91DA-5FC8-49A1-AE59-78C8CDCD7232}">
      <dgm:prSet/>
      <dgm:spPr/>
      <dgm:t>
        <a:bodyPr/>
        <a:lstStyle/>
        <a:p>
          <a:endParaRPr lang="pt-BR" sz="1800"/>
        </a:p>
      </dgm:t>
    </dgm:pt>
    <dgm:pt modelId="{EAA15325-8DD8-4724-8863-C4333F1C529A}" type="sibTrans" cxnId="{CA9A91DA-5FC8-49A1-AE59-78C8CDCD7232}">
      <dgm:prSet/>
      <dgm:spPr/>
      <dgm:t>
        <a:bodyPr/>
        <a:lstStyle/>
        <a:p>
          <a:endParaRPr lang="pt-BR" sz="1800"/>
        </a:p>
      </dgm:t>
    </dgm:pt>
    <dgm:pt modelId="{180D1490-F65F-4BEA-B837-9587DE5EF1BF}">
      <dgm:prSet phldrT="[Texto]" custT="1"/>
      <dgm:spPr/>
      <dgm:t>
        <a:bodyPr/>
        <a:lstStyle/>
        <a:p>
          <a:r>
            <a:rPr lang="pt-BR" sz="1800" dirty="0" smtClean="0"/>
            <a:t>Trabalhos recentes na área da saúde</a:t>
          </a:r>
        </a:p>
      </dgm:t>
    </dgm:pt>
    <dgm:pt modelId="{4F7EB5A8-BEB3-448F-9EC8-0DBECA7502BD}" type="parTrans" cxnId="{4AEBB6C1-C2AD-47D1-98F3-07E56C6D4495}">
      <dgm:prSet/>
      <dgm:spPr/>
      <dgm:t>
        <a:bodyPr/>
        <a:lstStyle/>
        <a:p>
          <a:endParaRPr lang="pt-BR" sz="1800"/>
        </a:p>
      </dgm:t>
    </dgm:pt>
    <dgm:pt modelId="{5FA7374C-6A05-43C6-AD52-43D9BDD73841}" type="sibTrans" cxnId="{4AEBB6C1-C2AD-47D1-98F3-07E56C6D4495}">
      <dgm:prSet/>
      <dgm:spPr/>
      <dgm:t>
        <a:bodyPr/>
        <a:lstStyle/>
        <a:p>
          <a:endParaRPr lang="pt-BR" sz="1800"/>
        </a:p>
      </dgm:t>
    </dgm:pt>
    <dgm:pt modelId="{B6FFAC49-3441-4605-9EC7-9B8E0465C213}" type="pres">
      <dgm:prSet presAssocID="{4776BDF6-0A5B-4F2C-AF51-07BC68D4A2D8}" presName="layout" presStyleCnt="0">
        <dgm:presLayoutVars>
          <dgm:chMax/>
          <dgm:chPref/>
          <dgm:dir/>
          <dgm:animOne val="branch"/>
          <dgm:animLvl val="lvl"/>
          <dgm:resizeHandles/>
        </dgm:presLayoutVars>
      </dgm:prSet>
      <dgm:spPr/>
      <dgm:t>
        <a:bodyPr/>
        <a:lstStyle/>
        <a:p>
          <a:endParaRPr lang="pt-BR"/>
        </a:p>
      </dgm:t>
    </dgm:pt>
    <dgm:pt modelId="{78644CC8-28EC-4DB2-BFE5-332878E37144}" type="pres">
      <dgm:prSet presAssocID="{5D280610-FAC7-4706-B84B-1C62B9819D53}" presName="root" presStyleCnt="0">
        <dgm:presLayoutVars>
          <dgm:chMax/>
          <dgm:chPref val="4"/>
        </dgm:presLayoutVars>
      </dgm:prSet>
      <dgm:spPr/>
    </dgm:pt>
    <dgm:pt modelId="{5AB62D68-2486-4EBA-8250-3243C7A0BC45}" type="pres">
      <dgm:prSet presAssocID="{5D280610-FAC7-4706-B84B-1C62B9819D53}" presName="rootComposite" presStyleCnt="0">
        <dgm:presLayoutVars/>
      </dgm:prSet>
      <dgm:spPr/>
    </dgm:pt>
    <dgm:pt modelId="{4F890AC1-1855-4947-A5B3-1A1836D1487F}" type="pres">
      <dgm:prSet presAssocID="{5D280610-FAC7-4706-B84B-1C62B9819D53}" presName="rootText" presStyleLbl="node0" presStyleIdx="0" presStyleCnt="1">
        <dgm:presLayoutVars>
          <dgm:chMax/>
          <dgm:chPref val="4"/>
        </dgm:presLayoutVars>
      </dgm:prSet>
      <dgm:spPr/>
      <dgm:t>
        <a:bodyPr/>
        <a:lstStyle/>
        <a:p>
          <a:endParaRPr lang="pt-BR"/>
        </a:p>
      </dgm:t>
    </dgm:pt>
    <dgm:pt modelId="{5B5BDDB2-6E27-48A3-A1FB-ADBADC47314D}" type="pres">
      <dgm:prSet presAssocID="{5D280610-FAC7-4706-B84B-1C62B9819D53}" presName="childShape" presStyleCnt="0">
        <dgm:presLayoutVars>
          <dgm:chMax val="0"/>
          <dgm:chPref val="0"/>
        </dgm:presLayoutVars>
      </dgm:prSet>
      <dgm:spPr/>
    </dgm:pt>
    <dgm:pt modelId="{80C21C9B-06E6-4CD2-BF01-1DF20CA8593E}" type="pres">
      <dgm:prSet presAssocID="{D0208A8E-1F8A-4BEC-8D9C-3E7BA3FD761F}" presName="childComposite" presStyleCnt="0">
        <dgm:presLayoutVars>
          <dgm:chMax val="0"/>
          <dgm:chPref val="0"/>
        </dgm:presLayoutVars>
      </dgm:prSet>
      <dgm:spPr/>
    </dgm:pt>
    <dgm:pt modelId="{2D419CD1-5212-4125-A088-4B56616EC26D}" type="pres">
      <dgm:prSet presAssocID="{D0208A8E-1F8A-4BEC-8D9C-3E7BA3FD761F}" presName="Image" presStyleLbl="node1" presStyleIdx="0" presStyleCnt="5"/>
      <dgm:spPr>
        <a:blipFill rotWithShape="1">
          <a:blip xmlns:r="http://schemas.openxmlformats.org/officeDocument/2006/relationships" r:embed="rId1"/>
          <a:stretch>
            <a:fillRect/>
          </a:stretch>
        </a:blipFill>
      </dgm:spPr>
    </dgm:pt>
    <dgm:pt modelId="{DA56EA63-B39C-454F-8D4F-C6A54F5D7C54}" type="pres">
      <dgm:prSet presAssocID="{D0208A8E-1F8A-4BEC-8D9C-3E7BA3FD761F}" presName="childText" presStyleLbl="lnNode1" presStyleIdx="0" presStyleCnt="5">
        <dgm:presLayoutVars>
          <dgm:chMax val="0"/>
          <dgm:chPref val="0"/>
          <dgm:bulletEnabled val="1"/>
        </dgm:presLayoutVars>
      </dgm:prSet>
      <dgm:spPr/>
      <dgm:t>
        <a:bodyPr/>
        <a:lstStyle/>
        <a:p>
          <a:endParaRPr lang="pt-BR"/>
        </a:p>
      </dgm:t>
    </dgm:pt>
    <dgm:pt modelId="{386EB81D-1680-420F-AD3D-E2384694D685}" type="pres">
      <dgm:prSet presAssocID="{475C015D-165E-44B9-86C3-A9B78D5A3C16}" presName="childComposite" presStyleCnt="0">
        <dgm:presLayoutVars>
          <dgm:chMax val="0"/>
          <dgm:chPref val="0"/>
        </dgm:presLayoutVars>
      </dgm:prSet>
      <dgm:spPr/>
    </dgm:pt>
    <dgm:pt modelId="{D8D48B0B-9B60-43CF-964C-D07A5635CBD7}" type="pres">
      <dgm:prSet presAssocID="{475C015D-165E-44B9-86C3-A9B78D5A3C16}" presName="Image" presStyleLbl="node1" presStyleIdx="1" presStyleCnt="5"/>
      <dgm:spPr>
        <a:blipFill rotWithShape="1">
          <a:blip xmlns:r="http://schemas.openxmlformats.org/officeDocument/2006/relationships" r:embed="rId2"/>
          <a:stretch>
            <a:fillRect/>
          </a:stretch>
        </a:blipFill>
      </dgm:spPr>
    </dgm:pt>
    <dgm:pt modelId="{C731F9D2-ED05-46BF-B2F9-DD78BC1E8D2F}" type="pres">
      <dgm:prSet presAssocID="{475C015D-165E-44B9-86C3-A9B78D5A3C16}" presName="childText" presStyleLbl="lnNode1" presStyleIdx="1" presStyleCnt="5">
        <dgm:presLayoutVars>
          <dgm:chMax val="0"/>
          <dgm:chPref val="0"/>
          <dgm:bulletEnabled val="1"/>
        </dgm:presLayoutVars>
      </dgm:prSet>
      <dgm:spPr/>
      <dgm:t>
        <a:bodyPr/>
        <a:lstStyle/>
        <a:p>
          <a:endParaRPr lang="pt-BR"/>
        </a:p>
      </dgm:t>
    </dgm:pt>
    <dgm:pt modelId="{1ABE7ED6-F546-477B-AF35-35C58DD66257}" type="pres">
      <dgm:prSet presAssocID="{51B557B0-0EF6-4150-A649-A445DE0CDB21}" presName="childComposite" presStyleCnt="0">
        <dgm:presLayoutVars>
          <dgm:chMax val="0"/>
          <dgm:chPref val="0"/>
        </dgm:presLayoutVars>
      </dgm:prSet>
      <dgm:spPr/>
    </dgm:pt>
    <dgm:pt modelId="{427E5BC9-9C02-4BD2-91E4-773796258975}" type="pres">
      <dgm:prSet presAssocID="{51B557B0-0EF6-4150-A649-A445DE0CDB21}" presName="Image" presStyleLbl="node1" presStyleIdx="2" presStyleCnt="5"/>
      <dgm:spPr>
        <a:blipFill rotWithShape="1">
          <a:blip xmlns:r="http://schemas.openxmlformats.org/officeDocument/2006/relationships" r:embed="rId3"/>
          <a:stretch>
            <a:fillRect/>
          </a:stretch>
        </a:blipFill>
      </dgm:spPr>
    </dgm:pt>
    <dgm:pt modelId="{E90409D6-DBE0-4DE5-B68C-13CCA3B10F01}" type="pres">
      <dgm:prSet presAssocID="{51B557B0-0EF6-4150-A649-A445DE0CDB21}" presName="childText" presStyleLbl="lnNode1" presStyleIdx="2" presStyleCnt="5">
        <dgm:presLayoutVars>
          <dgm:chMax val="0"/>
          <dgm:chPref val="0"/>
          <dgm:bulletEnabled val="1"/>
        </dgm:presLayoutVars>
      </dgm:prSet>
      <dgm:spPr/>
      <dgm:t>
        <a:bodyPr/>
        <a:lstStyle/>
        <a:p>
          <a:endParaRPr lang="pt-BR"/>
        </a:p>
      </dgm:t>
    </dgm:pt>
    <dgm:pt modelId="{DD599ECD-7E95-4D7D-8F3B-3BAE41F6C4D3}" type="pres">
      <dgm:prSet presAssocID="{DE8E6A48-7BD7-4734-A4EF-882891BA9872}" presName="childComposite" presStyleCnt="0">
        <dgm:presLayoutVars>
          <dgm:chMax val="0"/>
          <dgm:chPref val="0"/>
        </dgm:presLayoutVars>
      </dgm:prSet>
      <dgm:spPr/>
    </dgm:pt>
    <dgm:pt modelId="{A9F355A9-EE21-49EF-BA71-7F52C5AE2A04}" type="pres">
      <dgm:prSet presAssocID="{DE8E6A48-7BD7-4734-A4EF-882891BA9872}" presName="Image" presStyleLbl="node1" presStyleIdx="3" presStyleCnt="5"/>
      <dgm:spPr>
        <a:blipFill rotWithShape="1">
          <a:blip xmlns:r="http://schemas.openxmlformats.org/officeDocument/2006/relationships" r:embed="rId4"/>
          <a:stretch>
            <a:fillRect/>
          </a:stretch>
        </a:blipFill>
      </dgm:spPr>
    </dgm:pt>
    <dgm:pt modelId="{6E658B37-0EA2-4ACA-9A3D-8EEB312701CB}" type="pres">
      <dgm:prSet presAssocID="{DE8E6A48-7BD7-4734-A4EF-882891BA9872}" presName="childText" presStyleLbl="lnNode1" presStyleIdx="3" presStyleCnt="5">
        <dgm:presLayoutVars>
          <dgm:chMax val="0"/>
          <dgm:chPref val="0"/>
          <dgm:bulletEnabled val="1"/>
        </dgm:presLayoutVars>
      </dgm:prSet>
      <dgm:spPr/>
      <dgm:t>
        <a:bodyPr/>
        <a:lstStyle/>
        <a:p>
          <a:endParaRPr lang="pt-BR"/>
        </a:p>
      </dgm:t>
    </dgm:pt>
    <dgm:pt modelId="{69619D2E-2224-458A-BECA-A7AFD640E31F}" type="pres">
      <dgm:prSet presAssocID="{180D1490-F65F-4BEA-B837-9587DE5EF1BF}" presName="childComposite" presStyleCnt="0">
        <dgm:presLayoutVars>
          <dgm:chMax val="0"/>
          <dgm:chPref val="0"/>
        </dgm:presLayoutVars>
      </dgm:prSet>
      <dgm:spPr/>
    </dgm:pt>
    <dgm:pt modelId="{AACD237E-63A6-4180-B0F1-9A9B7EA1548C}" type="pres">
      <dgm:prSet presAssocID="{180D1490-F65F-4BEA-B837-9587DE5EF1BF}" presName="Image" presStyleLbl="node1" presStyleIdx="4" presStyleCnt="5"/>
      <dgm:spPr>
        <a:blipFill rotWithShape="1">
          <a:blip xmlns:r="http://schemas.openxmlformats.org/officeDocument/2006/relationships" r:embed="rId5"/>
          <a:stretch>
            <a:fillRect/>
          </a:stretch>
        </a:blipFill>
      </dgm:spPr>
    </dgm:pt>
    <dgm:pt modelId="{8BD9FA08-50A4-44A1-8075-C567A43C5F34}" type="pres">
      <dgm:prSet presAssocID="{180D1490-F65F-4BEA-B837-9587DE5EF1BF}" presName="childText" presStyleLbl="lnNode1" presStyleIdx="4" presStyleCnt="5">
        <dgm:presLayoutVars>
          <dgm:chMax val="0"/>
          <dgm:chPref val="0"/>
          <dgm:bulletEnabled val="1"/>
        </dgm:presLayoutVars>
      </dgm:prSet>
      <dgm:spPr/>
      <dgm:t>
        <a:bodyPr/>
        <a:lstStyle/>
        <a:p>
          <a:endParaRPr lang="pt-BR"/>
        </a:p>
      </dgm:t>
    </dgm:pt>
  </dgm:ptLst>
  <dgm:cxnLst>
    <dgm:cxn modelId="{CA9A91DA-5FC8-49A1-AE59-78C8CDCD7232}" srcId="{5D280610-FAC7-4706-B84B-1C62B9819D53}" destId="{DE8E6A48-7BD7-4734-A4EF-882891BA9872}" srcOrd="3" destOrd="0" parTransId="{C5B48FA7-A003-4932-B2DC-2EA969983EA9}" sibTransId="{EAA15325-8DD8-4724-8863-C4333F1C529A}"/>
    <dgm:cxn modelId="{4AEBB6C1-C2AD-47D1-98F3-07E56C6D4495}" srcId="{5D280610-FAC7-4706-B84B-1C62B9819D53}" destId="{180D1490-F65F-4BEA-B837-9587DE5EF1BF}" srcOrd="4" destOrd="0" parTransId="{4F7EB5A8-BEB3-448F-9EC8-0DBECA7502BD}" sibTransId="{5FA7374C-6A05-43C6-AD52-43D9BDD73841}"/>
    <dgm:cxn modelId="{8570B123-5B9F-4120-887B-1030C15B81A4}" type="presOf" srcId="{D0208A8E-1F8A-4BEC-8D9C-3E7BA3FD761F}" destId="{DA56EA63-B39C-454F-8D4F-C6A54F5D7C54}" srcOrd="0" destOrd="0" presId="urn:microsoft.com/office/officeart/2008/layout/PictureAccentList"/>
    <dgm:cxn modelId="{A85C914D-8E55-4FA4-8AC5-450B5433FC32}" srcId="{5D280610-FAC7-4706-B84B-1C62B9819D53}" destId="{51B557B0-0EF6-4150-A649-A445DE0CDB21}" srcOrd="2" destOrd="0" parTransId="{88096E89-D681-4772-B9D1-5FFFCFC8FF0F}" sibTransId="{63184470-B8DA-4CC4-8824-AB472418B5FF}"/>
    <dgm:cxn modelId="{C184E720-8F23-4490-9321-B9832FCD25A2}" srcId="{4776BDF6-0A5B-4F2C-AF51-07BC68D4A2D8}" destId="{5D280610-FAC7-4706-B84B-1C62B9819D53}" srcOrd="0" destOrd="0" parTransId="{68A9F74A-F826-42FE-AF82-15AF896E2423}" sibTransId="{B673994A-7889-4B53-B6BF-37927AAE6E9D}"/>
    <dgm:cxn modelId="{30A8E410-7FC7-4CEF-B4AE-740B7CB93834}" type="presOf" srcId="{475C015D-165E-44B9-86C3-A9B78D5A3C16}" destId="{C731F9D2-ED05-46BF-B2F9-DD78BC1E8D2F}" srcOrd="0" destOrd="0" presId="urn:microsoft.com/office/officeart/2008/layout/PictureAccentList"/>
    <dgm:cxn modelId="{23051BCD-660B-446A-95B8-09FE40AB376B}" type="presOf" srcId="{180D1490-F65F-4BEA-B837-9587DE5EF1BF}" destId="{8BD9FA08-50A4-44A1-8075-C567A43C5F34}" srcOrd="0" destOrd="0" presId="urn:microsoft.com/office/officeart/2008/layout/PictureAccentList"/>
    <dgm:cxn modelId="{6F60590E-8001-4926-9E5C-4C0F76AE37A8}" srcId="{5D280610-FAC7-4706-B84B-1C62B9819D53}" destId="{475C015D-165E-44B9-86C3-A9B78D5A3C16}" srcOrd="1" destOrd="0" parTransId="{99108015-15F2-4A81-B059-D3A7118EB6F5}" sibTransId="{497D877C-2191-4BB7-8EEE-2F88BA2C9705}"/>
    <dgm:cxn modelId="{A822EC46-E4B8-48ED-90DB-97B7A960E73D}" type="presOf" srcId="{DE8E6A48-7BD7-4734-A4EF-882891BA9872}" destId="{6E658B37-0EA2-4ACA-9A3D-8EEB312701CB}" srcOrd="0" destOrd="0" presId="urn:microsoft.com/office/officeart/2008/layout/PictureAccentList"/>
    <dgm:cxn modelId="{3E404DA5-8B12-4B4C-97BB-D321ECB31A40}" srcId="{5D280610-FAC7-4706-B84B-1C62B9819D53}" destId="{D0208A8E-1F8A-4BEC-8D9C-3E7BA3FD761F}" srcOrd="0" destOrd="0" parTransId="{5EE8B032-29E6-4F59-B960-4D6BE2E9D691}" sibTransId="{61567F3B-F58A-49C6-88E8-5120E262C476}"/>
    <dgm:cxn modelId="{C48DAF61-0515-4AA5-91AF-DC029D6AF3B1}" type="presOf" srcId="{51B557B0-0EF6-4150-A649-A445DE0CDB21}" destId="{E90409D6-DBE0-4DE5-B68C-13CCA3B10F01}" srcOrd="0" destOrd="0" presId="urn:microsoft.com/office/officeart/2008/layout/PictureAccentList"/>
    <dgm:cxn modelId="{4A0771E5-F3F4-40D5-9990-956602E8941F}" type="presOf" srcId="{5D280610-FAC7-4706-B84B-1C62B9819D53}" destId="{4F890AC1-1855-4947-A5B3-1A1836D1487F}" srcOrd="0" destOrd="0" presId="urn:microsoft.com/office/officeart/2008/layout/PictureAccentList"/>
    <dgm:cxn modelId="{456DA15C-FCB6-4643-AF5D-CA982BC22E59}" type="presOf" srcId="{4776BDF6-0A5B-4F2C-AF51-07BC68D4A2D8}" destId="{B6FFAC49-3441-4605-9EC7-9B8E0465C213}" srcOrd="0" destOrd="0" presId="urn:microsoft.com/office/officeart/2008/layout/PictureAccentList"/>
    <dgm:cxn modelId="{3A60ED8F-EAA7-470A-BC21-79990234E116}" type="presParOf" srcId="{B6FFAC49-3441-4605-9EC7-9B8E0465C213}" destId="{78644CC8-28EC-4DB2-BFE5-332878E37144}" srcOrd="0" destOrd="0" presId="urn:microsoft.com/office/officeart/2008/layout/PictureAccentList"/>
    <dgm:cxn modelId="{F2A52427-DDF6-4275-BA64-D7B804189C0C}" type="presParOf" srcId="{78644CC8-28EC-4DB2-BFE5-332878E37144}" destId="{5AB62D68-2486-4EBA-8250-3243C7A0BC45}" srcOrd="0" destOrd="0" presId="urn:microsoft.com/office/officeart/2008/layout/PictureAccentList"/>
    <dgm:cxn modelId="{AE4FF715-4AC0-4440-8817-DCE0DBD04D66}" type="presParOf" srcId="{5AB62D68-2486-4EBA-8250-3243C7A0BC45}" destId="{4F890AC1-1855-4947-A5B3-1A1836D1487F}" srcOrd="0" destOrd="0" presId="urn:microsoft.com/office/officeart/2008/layout/PictureAccentList"/>
    <dgm:cxn modelId="{11166818-94BC-4E4B-8D0F-8307623E387C}" type="presParOf" srcId="{78644CC8-28EC-4DB2-BFE5-332878E37144}" destId="{5B5BDDB2-6E27-48A3-A1FB-ADBADC47314D}" srcOrd="1" destOrd="0" presId="urn:microsoft.com/office/officeart/2008/layout/PictureAccentList"/>
    <dgm:cxn modelId="{A3A7AFE3-75DC-47E1-BF58-4FF314B10C38}" type="presParOf" srcId="{5B5BDDB2-6E27-48A3-A1FB-ADBADC47314D}" destId="{80C21C9B-06E6-4CD2-BF01-1DF20CA8593E}" srcOrd="0" destOrd="0" presId="urn:microsoft.com/office/officeart/2008/layout/PictureAccentList"/>
    <dgm:cxn modelId="{78CDF648-985C-4270-9E67-0BBFFFC3B903}" type="presParOf" srcId="{80C21C9B-06E6-4CD2-BF01-1DF20CA8593E}" destId="{2D419CD1-5212-4125-A088-4B56616EC26D}" srcOrd="0" destOrd="0" presId="urn:microsoft.com/office/officeart/2008/layout/PictureAccentList"/>
    <dgm:cxn modelId="{090A6B3A-FFB5-4EBB-B5E0-47A3771E4A8A}" type="presParOf" srcId="{80C21C9B-06E6-4CD2-BF01-1DF20CA8593E}" destId="{DA56EA63-B39C-454F-8D4F-C6A54F5D7C54}" srcOrd="1" destOrd="0" presId="urn:microsoft.com/office/officeart/2008/layout/PictureAccentList"/>
    <dgm:cxn modelId="{AFC119FE-3CFA-4E4A-AD63-432922B8BCC0}" type="presParOf" srcId="{5B5BDDB2-6E27-48A3-A1FB-ADBADC47314D}" destId="{386EB81D-1680-420F-AD3D-E2384694D685}" srcOrd="1" destOrd="0" presId="urn:microsoft.com/office/officeart/2008/layout/PictureAccentList"/>
    <dgm:cxn modelId="{43DE297E-157A-404E-800D-4F85A60EE75F}" type="presParOf" srcId="{386EB81D-1680-420F-AD3D-E2384694D685}" destId="{D8D48B0B-9B60-43CF-964C-D07A5635CBD7}" srcOrd="0" destOrd="0" presId="urn:microsoft.com/office/officeart/2008/layout/PictureAccentList"/>
    <dgm:cxn modelId="{D7499C3E-687D-4B66-82AE-ECFF6C763A65}" type="presParOf" srcId="{386EB81D-1680-420F-AD3D-E2384694D685}" destId="{C731F9D2-ED05-46BF-B2F9-DD78BC1E8D2F}" srcOrd="1" destOrd="0" presId="urn:microsoft.com/office/officeart/2008/layout/PictureAccentList"/>
    <dgm:cxn modelId="{E12AA753-5F1F-41F0-82A6-54A80AE12BDF}" type="presParOf" srcId="{5B5BDDB2-6E27-48A3-A1FB-ADBADC47314D}" destId="{1ABE7ED6-F546-477B-AF35-35C58DD66257}" srcOrd="2" destOrd="0" presId="urn:microsoft.com/office/officeart/2008/layout/PictureAccentList"/>
    <dgm:cxn modelId="{8F06D9AE-B598-41E9-ADDD-A07D3C2086EE}" type="presParOf" srcId="{1ABE7ED6-F546-477B-AF35-35C58DD66257}" destId="{427E5BC9-9C02-4BD2-91E4-773796258975}" srcOrd="0" destOrd="0" presId="urn:microsoft.com/office/officeart/2008/layout/PictureAccentList"/>
    <dgm:cxn modelId="{65135605-780D-474B-80F8-614D6B7AA137}" type="presParOf" srcId="{1ABE7ED6-F546-477B-AF35-35C58DD66257}" destId="{E90409D6-DBE0-4DE5-B68C-13CCA3B10F01}" srcOrd="1" destOrd="0" presId="urn:microsoft.com/office/officeart/2008/layout/PictureAccentList"/>
    <dgm:cxn modelId="{441FEC5B-89CF-417E-ADE9-9DFAC9C5382F}" type="presParOf" srcId="{5B5BDDB2-6E27-48A3-A1FB-ADBADC47314D}" destId="{DD599ECD-7E95-4D7D-8F3B-3BAE41F6C4D3}" srcOrd="3" destOrd="0" presId="urn:microsoft.com/office/officeart/2008/layout/PictureAccentList"/>
    <dgm:cxn modelId="{4CB1ADE5-908F-418B-9A23-C38B5CB1BB8C}" type="presParOf" srcId="{DD599ECD-7E95-4D7D-8F3B-3BAE41F6C4D3}" destId="{A9F355A9-EE21-49EF-BA71-7F52C5AE2A04}" srcOrd="0" destOrd="0" presId="urn:microsoft.com/office/officeart/2008/layout/PictureAccentList"/>
    <dgm:cxn modelId="{7D01C12C-6EC8-497F-A06F-9E33645741BF}" type="presParOf" srcId="{DD599ECD-7E95-4D7D-8F3B-3BAE41F6C4D3}" destId="{6E658B37-0EA2-4ACA-9A3D-8EEB312701CB}" srcOrd="1" destOrd="0" presId="urn:microsoft.com/office/officeart/2008/layout/PictureAccentList"/>
    <dgm:cxn modelId="{2D53EC52-C7DA-4A1A-86E3-8F54245FFD0D}" type="presParOf" srcId="{5B5BDDB2-6E27-48A3-A1FB-ADBADC47314D}" destId="{69619D2E-2224-458A-BECA-A7AFD640E31F}" srcOrd="4" destOrd="0" presId="urn:microsoft.com/office/officeart/2008/layout/PictureAccentList"/>
    <dgm:cxn modelId="{BBA1A96C-C415-40A1-8B14-576F4D0FF76F}" type="presParOf" srcId="{69619D2E-2224-458A-BECA-A7AFD640E31F}" destId="{AACD237E-63A6-4180-B0F1-9A9B7EA1548C}" srcOrd="0" destOrd="0" presId="urn:microsoft.com/office/officeart/2008/layout/PictureAccentList"/>
    <dgm:cxn modelId="{4B15B77C-249F-47F7-AC51-539E97C7E003}" type="presParOf" srcId="{69619D2E-2224-458A-BECA-A7AFD640E31F}" destId="{8BD9FA08-50A4-44A1-8075-C567A43C5F34}"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D8E299-CDA2-4829-87E6-126EF0389AAB}" type="doc">
      <dgm:prSet loTypeId="urn:microsoft.com/office/officeart/2005/8/layout/vList4#3" loCatId="list" qsTypeId="urn:microsoft.com/office/officeart/2005/8/quickstyle/simple1" qsCatId="simple" csTypeId="urn:microsoft.com/office/officeart/2005/8/colors/accent1_2" csCatId="accent1" phldr="1"/>
      <dgm:spPr/>
      <dgm:t>
        <a:bodyPr/>
        <a:lstStyle/>
        <a:p>
          <a:endParaRPr lang="pt-BR"/>
        </a:p>
      </dgm:t>
    </dgm:pt>
    <dgm:pt modelId="{9E1B2AB5-0E5B-4CCD-95E5-CD1161F80E44}">
      <dgm:prSet phldrT="[Texto]" custT="1"/>
      <dgm:spPr>
        <a:solidFill>
          <a:schemeClr val="accent1">
            <a:lumMod val="60000"/>
            <a:lumOff val="40000"/>
          </a:schemeClr>
        </a:solidFill>
      </dgm:spPr>
      <dgm:t>
        <a:bodyPr/>
        <a:lstStyle/>
        <a:p>
          <a:r>
            <a:rPr lang="pt-BR" sz="2400" b="1" dirty="0" smtClean="0">
              <a:solidFill>
                <a:srgbClr val="002060"/>
              </a:solidFill>
              <a:latin typeface="+mj-lt"/>
            </a:rPr>
            <a:t>Dados orçamentários e financeiros da Saúde</a:t>
          </a:r>
          <a:endParaRPr lang="pt-BR" sz="2400" b="1" dirty="0">
            <a:solidFill>
              <a:srgbClr val="002060"/>
            </a:solidFill>
            <a:latin typeface="+mj-lt"/>
          </a:endParaRPr>
        </a:p>
      </dgm:t>
    </dgm:pt>
    <dgm:pt modelId="{72070E6C-E096-4C3F-9741-B1EAACF2BF2E}" type="parTrans" cxnId="{B6527DBC-797F-4507-A669-7E513E4195AA}">
      <dgm:prSet/>
      <dgm:spPr/>
      <dgm:t>
        <a:bodyPr/>
        <a:lstStyle/>
        <a:p>
          <a:endParaRPr lang="pt-BR" sz="2400"/>
        </a:p>
      </dgm:t>
    </dgm:pt>
    <dgm:pt modelId="{0ADB273C-F453-4646-8B0A-54CBACA98EFE}" type="sibTrans" cxnId="{B6527DBC-797F-4507-A669-7E513E4195AA}">
      <dgm:prSet/>
      <dgm:spPr/>
      <dgm:t>
        <a:bodyPr/>
        <a:lstStyle/>
        <a:p>
          <a:endParaRPr lang="pt-BR" sz="2400"/>
        </a:p>
      </dgm:t>
    </dgm:pt>
    <dgm:pt modelId="{FA163B2D-4029-4BC7-A4CE-BEB8E962DC71}" type="pres">
      <dgm:prSet presAssocID="{AFD8E299-CDA2-4829-87E6-126EF0389AAB}" presName="linear" presStyleCnt="0">
        <dgm:presLayoutVars>
          <dgm:dir/>
          <dgm:resizeHandles val="exact"/>
        </dgm:presLayoutVars>
      </dgm:prSet>
      <dgm:spPr/>
      <dgm:t>
        <a:bodyPr/>
        <a:lstStyle/>
        <a:p>
          <a:endParaRPr lang="pt-BR"/>
        </a:p>
      </dgm:t>
    </dgm:pt>
    <dgm:pt modelId="{23F59556-9D2E-408B-9567-CEC9D886ED06}" type="pres">
      <dgm:prSet presAssocID="{9E1B2AB5-0E5B-4CCD-95E5-CD1161F80E44}" presName="comp" presStyleCnt="0"/>
      <dgm:spPr/>
    </dgm:pt>
    <dgm:pt modelId="{D751F7E8-2570-4651-8F4C-2F7732630848}" type="pres">
      <dgm:prSet presAssocID="{9E1B2AB5-0E5B-4CCD-95E5-CD1161F80E44}" presName="box" presStyleLbl="node1" presStyleIdx="0" presStyleCnt="1"/>
      <dgm:spPr/>
      <dgm:t>
        <a:bodyPr/>
        <a:lstStyle/>
        <a:p>
          <a:endParaRPr lang="pt-BR"/>
        </a:p>
      </dgm:t>
    </dgm:pt>
    <dgm:pt modelId="{EFE0FD6F-AD1D-4B61-8079-A6F3132371FB}" type="pres">
      <dgm:prSet presAssocID="{9E1B2AB5-0E5B-4CCD-95E5-CD1161F80E44}" presName="img" presStyleLbl="fgImgPlace1" presStyleIdx="0" presStyleCnt="1"/>
      <dgm:spPr>
        <a:blipFill rotWithShape="0">
          <a:blip xmlns:r="http://schemas.openxmlformats.org/officeDocument/2006/relationships" r:embed="rId1"/>
          <a:stretch>
            <a:fillRect/>
          </a:stretch>
        </a:blipFill>
      </dgm:spPr>
      <dgm:t>
        <a:bodyPr/>
        <a:lstStyle/>
        <a:p>
          <a:endParaRPr lang="pt-BR"/>
        </a:p>
      </dgm:t>
    </dgm:pt>
    <dgm:pt modelId="{1FC23B6B-B182-4F2B-A04B-5668E2E930A2}" type="pres">
      <dgm:prSet presAssocID="{9E1B2AB5-0E5B-4CCD-95E5-CD1161F80E44}" presName="text" presStyleLbl="node1" presStyleIdx="0" presStyleCnt="1">
        <dgm:presLayoutVars>
          <dgm:bulletEnabled val="1"/>
        </dgm:presLayoutVars>
      </dgm:prSet>
      <dgm:spPr/>
      <dgm:t>
        <a:bodyPr/>
        <a:lstStyle/>
        <a:p>
          <a:endParaRPr lang="pt-BR"/>
        </a:p>
      </dgm:t>
    </dgm:pt>
  </dgm:ptLst>
  <dgm:cxnLst>
    <dgm:cxn modelId="{3F7AF59B-02A6-4546-AD45-D5E009ACD131}" type="presOf" srcId="{9E1B2AB5-0E5B-4CCD-95E5-CD1161F80E44}" destId="{D751F7E8-2570-4651-8F4C-2F7732630848}" srcOrd="0" destOrd="0" presId="urn:microsoft.com/office/officeart/2005/8/layout/vList4#3"/>
    <dgm:cxn modelId="{E2FE43ED-B5EE-451E-BAC9-297FDAC9E9AA}" type="presOf" srcId="{9E1B2AB5-0E5B-4CCD-95E5-CD1161F80E44}" destId="{1FC23B6B-B182-4F2B-A04B-5668E2E930A2}" srcOrd="1" destOrd="0" presId="urn:microsoft.com/office/officeart/2005/8/layout/vList4#3"/>
    <dgm:cxn modelId="{66EE7A7A-92F3-4E41-9B1A-68576E1FBC19}" type="presOf" srcId="{AFD8E299-CDA2-4829-87E6-126EF0389AAB}" destId="{FA163B2D-4029-4BC7-A4CE-BEB8E962DC71}" srcOrd="0" destOrd="0" presId="urn:microsoft.com/office/officeart/2005/8/layout/vList4#3"/>
    <dgm:cxn modelId="{B6527DBC-797F-4507-A669-7E513E4195AA}" srcId="{AFD8E299-CDA2-4829-87E6-126EF0389AAB}" destId="{9E1B2AB5-0E5B-4CCD-95E5-CD1161F80E44}" srcOrd="0" destOrd="0" parTransId="{72070E6C-E096-4C3F-9741-B1EAACF2BF2E}" sibTransId="{0ADB273C-F453-4646-8B0A-54CBACA98EFE}"/>
    <dgm:cxn modelId="{C4DE4FB6-009D-4BBA-B3B8-E30FC7E8DA0C}" type="presParOf" srcId="{FA163B2D-4029-4BC7-A4CE-BEB8E962DC71}" destId="{23F59556-9D2E-408B-9567-CEC9D886ED06}" srcOrd="0" destOrd="0" presId="urn:microsoft.com/office/officeart/2005/8/layout/vList4#3"/>
    <dgm:cxn modelId="{3DA3DF7D-9ECC-4A73-96FC-DA201153681B}" type="presParOf" srcId="{23F59556-9D2E-408B-9567-CEC9D886ED06}" destId="{D751F7E8-2570-4651-8F4C-2F7732630848}" srcOrd="0" destOrd="0" presId="urn:microsoft.com/office/officeart/2005/8/layout/vList4#3"/>
    <dgm:cxn modelId="{0FF7EC65-F273-4F17-832F-62A1F642157F}" type="presParOf" srcId="{23F59556-9D2E-408B-9567-CEC9D886ED06}" destId="{EFE0FD6F-AD1D-4B61-8079-A6F3132371FB}" srcOrd="1" destOrd="0" presId="urn:microsoft.com/office/officeart/2005/8/layout/vList4#3"/>
    <dgm:cxn modelId="{CD398B5D-E5A7-4AF4-AB4D-AFB2DD585E7A}" type="presParOf" srcId="{23F59556-9D2E-408B-9567-CEC9D886ED06}" destId="{1FC23B6B-B182-4F2B-A04B-5668E2E930A2}"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D8E299-CDA2-4829-87E6-126EF0389AAB}"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pt-BR"/>
        </a:p>
      </dgm:t>
    </dgm:pt>
    <dgm:pt modelId="{9E1B2AB5-0E5B-4CCD-95E5-CD1161F80E44}">
      <dgm:prSet phldrT="[Texto]" custT="1"/>
      <dgm:spPr>
        <a:solidFill>
          <a:schemeClr val="accent1">
            <a:lumMod val="60000"/>
            <a:lumOff val="40000"/>
          </a:schemeClr>
        </a:solidFill>
      </dgm:spPr>
      <dgm:t>
        <a:bodyPr/>
        <a:lstStyle/>
        <a:p>
          <a:r>
            <a:rPr lang="pt-BR" sz="2400" b="1" dirty="0" smtClean="0">
              <a:solidFill>
                <a:srgbClr val="002060"/>
              </a:solidFill>
              <a:latin typeface="+mj-lt"/>
            </a:rPr>
            <a:t>Indicadores de desempenho</a:t>
          </a:r>
          <a:endParaRPr lang="pt-BR" sz="2400" b="1" dirty="0">
            <a:solidFill>
              <a:srgbClr val="002060"/>
            </a:solidFill>
            <a:latin typeface="+mj-lt"/>
          </a:endParaRPr>
        </a:p>
      </dgm:t>
    </dgm:pt>
    <dgm:pt modelId="{72070E6C-E096-4C3F-9741-B1EAACF2BF2E}" type="parTrans" cxnId="{B6527DBC-797F-4507-A669-7E513E4195AA}">
      <dgm:prSet/>
      <dgm:spPr/>
      <dgm:t>
        <a:bodyPr/>
        <a:lstStyle/>
        <a:p>
          <a:endParaRPr lang="pt-BR" sz="2400"/>
        </a:p>
      </dgm:t>
    </dgm:pt>
    <dgm:pt modelId="{0ADB273C-F453-4646-8B0A-54CBACA98EFE}" type="sibTrans" cxnId="{B6527DBC-797F-4507-A669-7E513E4195AA}">
      <dgm:prSet/>
      <dgm:spPr/>
      <dgm:t>
        <a:bodyPr/>
        <a:lstStyle/>
        <a:p>
          <a:endParaRPr lang="pt-BR" sz="2400"/>
        </a:p>
      </dgm:t>
    </dgm:pt>
    <dgm:pt modelId="{FA163B2D-4029-4BC7-A4CE-BEB8E962DC71}" type="pres">
      <dgm:prSet presAssocID="{AFD8E299-CDA2-4829-87E6-126EF0389AAB}" presName="linear" presStyleCnt="0">
        <dgm:presLayoutVars>
          <dgm:dir/>
          <dgm:resizeHandles val="exact"/>
        </dgm:presLayoutVars>
      </dgm:prSet>
      <dgm:spPr/>
      <dgm:t>
        <a:bodyPr/>
        <a:lstStyle/>
        <a:p>
          <a:endParaRPr lang="pt-BR"/>
        </a:p>
      </dgm:t>
    </dgm:pt>
    <dgm:pt modelId="{23F59556-9D2E-408B-9567-CEC9D886ED06}" type="pres">
      <dgm:prSet presAssocID="{9E1B2AB5-0E5B-4CCD-95E5-CD1161F80E44}" presName="comp" presStyleCnt="0"/>
      <dgm:spPr/>
    </dgm:pt>
    <dgm:pt modelId="{D751F7E8-2570-4651-8F4C-2F7732630848}" type="pres">
      <dgm:prSet presAssocID="{9E1B2AB5-0E5B-4CCD-95E5-CD1161F80E44}" presName="box" presStyleLbl="node1" presStyleIdx="0" presStyleCnt="1"/>
      <dgm:spPr/>
      <dgm:t>
        <a:bodyPr/>
        <a:lstStyle/>
        <a:p>
          <a:endParaRPr lang="pt-BR"/>
        </a:p>
      </dgm:t>
    </dgm:pt>
    <dgm:pt modelId="{EFE0FD6F-AD1D-4B61-8079-A6F3132371FB}" type="pres">
      <dgm:prSet presAssocID="{9E1B2AB5-0E5B-4CCD-95E5-CD1161F80E44}" presName="img" presStyleLbl="fgImgPlace1" presStyleIdx="0" presStyleCnt="1"/>
      <dgm:spPr>
        <a:blipFill rotWithShape="0">
          <a:blip xmlns:r="http://schemas.openxmlformats.org/officeDocument/2006/relationships" r:embed="rId1"/>
          <a:stretch>
            <a:fillRect/>
          </a:stretch>
        </a:blipFill>
      </dgm:spPr>
      <dgm:t>
        <a:bodyPr/>
        <a:lstStyle/>
        <a:p>
          <a:endParaRPr lang="pt-BR"/>
        </a:p>
      </dgm:t>
    </dgm:pt>
    <dgm:pt modelId="{1FC23B6B-B182-4F2B-A04B-5668E2E930A2}" type="pres">
      <dgm:prSet presAssocID="{9E1B2AB5-0E5B-4CCD-95E5-CD1161F80E44}" presName="text" presStyleLbl="node1" presStyleIdx="0" presStyleCnt="1">
        <dgm:presLayoutVars>
          <dgm:bulletEnabled val="1"/>
        </dgm:presLayoutVars>
      </dgm:prSet>
      <dgm:spPr/>
      <dgm:t>
        <a:bodyPr/>
        <a:lstStyle/>
        <a:p>
          <a:endParaRPr lang="pt-BR"/>
        </a:p>
      </dgm:t>
    </dgm:pt>
  </dgm:ptLst>
  <dgm:cxnLst>
    <dgm:cxn modelId="{F33E6FE3-F382-4215-9B82-5A6520FDF54B}" type="presOf" srcId="{9E1B2AB5-0E5B-4CCD-95E5-CD1161F80E44}" destId="{D751F7E8-2570-4651-8F4C-2F7732630848}" srcOrd="0" destOrd="0" presId="urn:microsoft.com/office/officeart/2005/8/layout/vList4#4"/>
    <dgm:cxn modelId="{24F0A87C-24AD-4BBC-92BD-07D24BA9B25C}" type="presOf" srcId="{AFD8E299-CDA2-4829-87E6-126EF0389AAB}" destId="{FA163B2D-4029-4BC7-A4CE-BEB8E962DC71}" srcOrd="0" destOrd="0" presId="urn:microsoft.com/office/officeart/2005/8/layout/vList4#4"/>
    <dgm:cxn modelId="{B6527DBC-797F-4507-A669-7E513E4195AA}" srcId="{AFD8E299-CDA2-4829-87E6-126EF0389AAB}" destId="{9E1B2AB5-0E5B-4CCD-95E5-CD1161F80E44}" srcOrd="0" destOrd="0" parTransId="{72070E6C-E096-4C3F-9741-B1EAACF2BF2E}" sibTransId="{0ADB273C-F453-4646-8B0A-54CBACA98EFE}"/>
    <dgm:cxn modelId="{714E41DB-6CB4-4312-9A72-07666B7AD109}" type="presOf" srcId="{9E1B2AB5-0E5B-4CCD-95E5-CD1161F80E44}" destId="{1FC23B6B-B182-4F2B-A04B-5668E2E930A2}" srcOrd="1" destOrd="0" presId="urn:microsoft.com/office/officeart/2005/8/layout/vList4#4"/>
    <dgm:cxn modelId="{063C7264-8F4D-41DE-ACB8-0719C080B71D}" type="presParOf" srcId="{FA163B2D-4029-4BC7-A4CE-BEB8E962DC71}" destId="{23F59556-9D2E-408B-9567-CEC9D886ED06}" srcOrd="0" destOrd="0" presId="urn:microsoft.com/office/officeart/2005/8/layout/vList4#4"/>
    <dgm:cxn modelId="{2923367A-0B3B-4BC9-84C5-999FB215C881}" type="presParOf" srcId="{23F59556-9D2E-408B-9567-CEC9D886ED06}" destId="{D751F7E8-2570-4651-8F4C-2F7732630848}" srcOrd="0" destOrd="0" presId="urn:microsoft.com/office/officeart/2005/8/layout/vList4#4"/>
    <dgm:cxn modelId="{8A146FA4-6776-486D-B5E3-B1820F259693}" type="presParOf" srcId="{23F59556-9D2E-408B-9567-CEC9D886ED06}" destId="{EFE0FD6F-AD1D-4B61-8079-A6F3132371FB}" srcOrd="1" destOrd="0" presId="urn:microsoft.com/office/officeart/2005/8/layout/vList4#4"/>
    <dgm:cxn modelId="{A06782D2-755C-4D16-8E36-13EEEF7625BF}" type="presParOf" srcId="{23F59556-9D2E-408B-9567-CEC9D886ED06}" destId="{1FC23B6B-B182-4F2B-A04B-5668E2E930A2}"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D8E299-CDA2-4829-87E6-126EF0389AAB}" type="doc">
      <dgm:prSet loTypeId="urn:microsoft.com/office/officeart/2005/8/layout/vList4#5" loCatId="list" qsTypeId="urn:microsoft.com/office/officeart/2005/8/quickstyle/simple1" qsCatId="simple" csTypeId="urn:microsoft.com/office/officeart/2005/8/colors/accent1_2" csCatId="accent1" phldr="1"/>
      <dgm:spPr/>
      <dgm:t>
        <a:bodyPr/>
        <a:lstStyle/>
        <a:p>
          <a:endParaRPr lang="pt-BR"/>
        </a:p>
      </dgm:t>
    </dgm:pt>
    <dgm:pt modelId="{9E1B2AB5-0E5B-4CCD-95E5-CD1161F80E44}">
      <dgm:prSet phldrT="[Texto]" custT="1"/>
      <dgm:spPr>
        <a:solidFill>
          <a:schemeClr val="accent1">
            <a:lumMod val="60000"/>
            <a:lumOff val="40000"/>
          </a:schemeClr>
        </a:solidFill>
      </dgm:spPr>
      <dgm:t>
        <a:bodyPr/>
        <a:lstStyle/>
        <a:p>
          <a:endParaRPr lang="pt-BR" sz="2400" b="1" dirty="0" smtClean="0">
            <a:solidFill>
              <a:srgbClr val="002060"/>
            </a:solidFill>
            <a:latin typeface="+mj-lt"/>
          </a:endParaRPr>
        </a:p>
        <a:p>
          <a:r>
            <a:rPr lang="pt-BR" sz="2400" b="1" dirty="0" smtClean="0">
              <a:solidFill>
                <a:srgbClr val="002060"/>
              </a:solidFill>
              <a:latin typeface="+mj-lt"/>
            </a:rPr>
            <a:t>Indicadores de desempenho</a:t>
          </a:r>
        </a:p>
        <a:p>
          <a:r>
            <a:rPr lang="pt-BR" sz="2400" b="1" dirty="0" smtClean="0">
              <a:solidFill>
                <a:srgbClr val="002060"/>
              </a:solidFill>
              <a:latin typeface="+mj-lt"/>
            </a:rPr>
            <a:t> </a:t>
          </a:r>
          <a:endParaRPr lang="pt-BR" sz="2400" b="1" dirty="0"/>
        </a:p>
      </dgm:t>
    </dgm:pt>
    <dgm:pt modelId="{72070E6C-E096-4C3F-9741-B1EAACF2BF2E}" type="parTrans" cxnId="{B6527DBC-797F-4507-A669-7E513E4195AA}">
      <dgm:prSet/>
      <dgm:spPr/>
      <dgm:t>
        <a:bodyPr/>
        <a:lstStyle/>
        <a:p>
          <a:endParaRPr lang="pt-BR" sz="2400"/>
        </a:p>
      </dgm:t>
    </dgm:pt>
    <dgm:pt modelId="{0ADB273C-F453-4646-8B0A-54CBACA98EFE}" type="sibTrans" cxnId="{B6527DBC-797F-4507-A669-7E513E4195AA}">
      <dgm:prSet/>
      <dgm:spPr/>
      <dgm:t>
        <a:bodyPr/>
        <a:lstStyle/>
        <a:p>
          <a:endParaRPr lang="pt-BR" sz="2400"/>
        </a:p>
      </dgm:t>
    </dgm:pt>
    <dgm:pt modelId="{FA163B2D-4029-4BC7-A4CE-BEB8E962DC71}" type="pres">
      <dgm:prSet presAssocID="{AFD8E299-CDA2-4829-87E6-126EF0389AAB}" presName="linear" presStyleCnt="0">
        <dgm:presLayoutVars>
          <dgm:dir/>
          <dgm:resizeHandles val="exact"/>
        </dgm:presLayoutVars>
      </dgm:prSet>
      <dgm:spPr/>
      <dgm:t>
        <a:bodyPr/>
        <a:lstStyle/>
        <a:p>
          <a:endParaRPr lang="pt-BR"/>
        </a:p>
      </dgm:t>
    </dgm:pt>
    <dgm:pt modelId="{23F59556-9D2E-408B-9567-CEC9D886ED06}" type="pres">
      <dgm:prSet presAssocID="{9E1B2AB5-0E5B-4CCD-95E5-CD1161F80E44}" presName="comp" presStyleCnt="0"/>
      <dgm:spPr/>
    </dgm:pt>
    <dgm:pt modelId="{D751F7E8-2570-4651-8F4C-2F7732630848}" type="pres">
      <dgm:prSet presAssocID="{9E1B2AB5-0E5B-4CCD-95E5-CD1161F80E44}" presName="box" presStyleLbl="node1" presStyleIdx="0" presStyleCnt="1" custLinFactNeighborX="-3776"/>
      <dgm:spPr/>
      <dgm:t>
        <a:bodyPr/>
        <a:lstStyle/>
        <a:p>
          <a:endParaRPr lang="pt-BR"/>
        </a:p>
      </dgm:t>
    </dgm:pt>
    <dgm:pt modelId="{EFE0FD6F-AD1D-4B61-8079-A6F3132371FB}" type="pres">
      <dgm:prSet presAssocID="{9E1B2AB5-0E5B-4CCD-95E5-CD1161F80E44}" presName="img" presStyleLbl="fgImgPlace1" presStyleIdx="0" presStyleCnt="1"/>
      <dgm:spPr>
        <a:blipFill rotWithShape="0">
          <a:blip xmlns:r="http://schemas.openxmlformats.org/officeDocument/2006/relationships" r:embed="rId1"/>
          <a:stretch>
            <a:fillRect/>
          </a:stretch>
        </a:blipFill>
      </dgm:spPr>
      <dgm:t>
        <a:bodyPr/>
        <a:lstStyle/>
        <a:p>
          <a:endParaRPr lang="pt-BR"/>
        </a:p>
      </dgm:t>
    </dgm:pt>
    <dgm:pt modelId="{1FC23B6B-B182-4F2B-A04B-5668E2E930A2}" type="pres">
      <dgm:prSet presAssocID="{9E1B2AB5-0E5B-4CCD-95E5-CD1161F80E44}" presName="text" presStyleLbl="node1" presStyleIdx="0" presStyleCnt="1">
        <dgm:presLayoutVars>
          <dgm:bulletEnabled val="1"/>
        </dgm:presLayoutVars>
      </dgm:prSet>
      <dgm:spPr/>
      <dgm:t>
        <a:bodyPr/>
        <a:lstStyle/>
        <a:p>
          <a:endParaRPr lang="pt-BR"/>
        </a:p>
      </dgm:t>
    </dgm:pt>
  </dgm:ptLst>
  <dgm:cxnLst>
    <dgm:cxn modelId="{ED3638ED-8B77-48BF-AFD9-7920F843C205}" type="presOf" srcId="{AFD8E299-CDA2-4829-87E6-126EF0389AAB}" destId="{FA163B2D-4029-4BC7-A4CE-BEB8E962DC71}" srcOrd="0" destOrd="0" presId="urn:microsoft.com/office/officeart/2005/8/layout/vList4#5"/>
    <dgm:cxn modelId="{F02AEC5C-B89C-496F-8E3A-887BDB84C9E0}" type="presOf" srcId="{9E1B2AB5-0E5B-4CCD-95E5-CD1161F80E44}" destId="{1FC23B6B-B182-4F2B-A04B-5668E2E930A2}" srcOrd="1" destOrd="0" presId="urn:microsoft.com/office/officeart/2005/8/layout/vList4#5"/>
    <dgm:cxn modelId="{752757E7-43CB-4F70-8904-AF4EF3165F07}" type="presOf" srcId="{9E1B2AB5-0E5B-4CCD-95E5-CD1161F80E44}" destId="{D751F7E8-2570-4651-8F4C-2F7732630848}" srcOrd="0" destOrd="0" presId="urn:microsoft.com/office/officeart/2005/8/layout/vList4#5"/>
    <dgm:cxn modelId="{B6527DBC-797F-4507-A669-7E513E4195AA}" srcId="{AFD8E299-CDA2-4829-87E6-126EF0389AAB}" destId="{9E1B2AB5-0E5B-4CCD-95E5-CD1161F80E44}" srcOrd="0" destOrd="0" parTransId="{72070E6C-E096-4C3F-9741-B1EAACF2BF2E}" sibTransId="{0ADB273C-F453-4646-8B0A-54CBACA98EFE}"/>
    <dgm:cxn modelId="{83AE17B9-EFDA-445D-BCF8-64E4BE1646A0}" type="presParOf" srcId="{FA163B2D-4029-4BC7-A4CE-BEB8E962DC71}" destId="{23F59556-9D2E-408B-9567-CEC9D886ED06}" srcOrd="0" destOrd="0" presId="urn:microsoft.com/office/officeart/2005/8/layout/vList4#5"/>
    <dgm:cxn modelId="{70AB9C04-C758-4186-940F-AD59A21038EA}" type="presParOf" srcId="{23F59556-9D2E-408B-9567-CEC9D886ED06}" destId="{D751F7E8-2570-4651-8F4C-2F7732630848}" srcOrd="0" destOrd="0" presId="urn:microsoft.com/office/officeart/2005/8/layout/vList4#5"/>
    <dgm:cxn modelId="{AA959211-864B-46A4-A9A7-4F3FA39C15BF}" type="presParOf" srcId="{23F59556-9D2E-408B-9567-CEC9D886ED06}" destId="{EFE0FD6F-AD1D-4B61-8079-A6F3132371FB}" srcOrd="1" destOrd="0" presId="urn:microsoft.com/office/officeart/2005/8/layout/vList4#5"/>
    <dgm:cxn modelId="{4A822808-C46A-46B8-BF5B-094D6411C753}" type="presParOf" srcId="{23F59556-9D2E-408B-9567-CEC9D886ED06}" destId="{1FC23B6B-B182-4F2B-A04B-5668E2E930A2}"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3C7312-D937-4A56-B287-F665AD119ECB}" type="doc">
      <dgm:prSet loTypeId="urn:microsoft.com/office/officeart/2005/8/layout/lProcess2" loCatId="list" qsTypeId="urn:microsoft.com/office/officeart/2005/8/quickstyle/simple3" qsCatId="simple" csTypeId="urn:microsoft.com/office/officeart/2005/8/colors/accent1_1" csCatId="accent1" phldr="1"/>
      <dgm:spPr/>
      <dgm:t>
        <a:bodyPr/>
        <a:lstStyle/>
        <a:p>
          <a:endParaRPr lang="pt-BR"/>
        </a:p>
      </dgm:t>
    </dgm:pt>
    <dgm:pt modelId="{0623FF48-DA50-4CAC-A3CF-F2DEC698592F}">
      <dgm:prSet custT="1"/>
      <dgm:spPr/>
      <dgm:t>
        <a:bodyPr/>
        <a:lstStyle/>
        <a:p>
          <a:pPr algn="ctr" rtl="0"/>
          <a:r>
            <a:rPr lang="pt-BR" sz="2800" noProof="0" smtClean="0"/>
            <a:t>Bloco - Situação </a:t>
          </a:r>
          <a:r>
            <a:rPr lang="pt-BR" sz="2800" noProof="0" dirty="0" smtClean="0"/>
            <a:t>de Saúde da População</a:t>
          </a:r>
        </a:p>
      </dgm:t>
    </dgm:pt>
    <dgm:pt modelId="{5C831FEE-7B50-4B5B-8CC5-E7F3E2C8BC3B}" type="parTrans" cxnId="{9DE63A81-59EA-4C22-9ECF-8FE7E05B8D94}">
      <dgm:prSet/>
      <dgm:spPr/>
      <dgm:t>
        <a:bodyPr/>
        <a:lstStyle/>
        <a:p>
          <a:endParaRPr lang="pt-BR" sz="1600" noProof="0">
            <a:solidFill>
              <a:schemeClr val="tx1"/>
            </a:solidFill>
          </a:endParaRPr>
        </a:p>
      </dgm:t>
    </dgm:pt>
    <dgm:pt modelId="{B836F42A-1E02-4E76-B2BB-79743CC497BD}" type="sibTrans" cxnId="{9DE63A81-59EA-4C22-9ECF-8FE7E05B8D94}">
      <dgm:prSet/>
      <dgm:spPr/>
      <dgm:t>
        <a:bodyPr/>
        <a:lstStyle/>
        <a:p>
          <a:endParaRPr lang="pt-BR" sz="1600" noProof="0">
            <a:solidFill>
              <a:schemeClr val="tx1"/>
            </a:solidFill>
          </a:endParaRPr>
        </a:p>
      </dgm:t>
    </dgm:pt>
    <dgm:pt modelId="{C106CF00-0331-4F57-9802-CD1A8D29B45D}">
      <dgm:prSet custT="1"/>
      <dgm:spPr/>
      <dgm:t>
        <a:bodyPr/>
        <a:lstStyle/>
        <a:p>
          <a:pPr algn="ctr" rtl="0"/>
          <a:r>
            <a:rPr lang="pt-BR" sz="1600" noProof="0" dirty="0" smtClean="0"/>
            <a:t>Esperança de Vida ao Nascer</a:t>
          </a:r>
          <a:endParaRPr lang="pt-BR" sz="1600" noProof="0" dirty="0"/>
        </a:p>
      </dgm:t>
    </dgm:pt>
    <dgm:pt modelId="{6BA0FC18-F975-41B7-9E1F-6F52AC209949}" type="parTrans" cxnId="{CCC1E755-54F4-4B38-B436-44AAD993EE6B}">
      <dgm:prSet/>
      <dgm:spPr/>
      <dgm:t>
        <a:bodyPr/>
        <a:lstStyle/>
        <a:p>
          <a:endParaRPr lang="pt-BR" sz="1600" noProof="0">
            <a:solidFill>
              <a:schemeClr val="tx1"/>
            </a:solidFill>
          </a:endParaRPr>
        </a:p>
      </dgm:t>
    </dgm:pt>
    <dgm:pt modelId="{365DADFB-3977-4B40-AED7-9163BCE66944}" type="sibTrans" cxnId="{CCC1E755-54F4-4B38-B436-44AAD993EE6B}">
      <dgm:prSet/>
      <dgm:spPr/>
      <dgm:t>
        <a:bodyPr/>
        <a:lstStyle/>
        <a:p>
          <a:endParaRPr lang="pt-BR" sz="1600" noProof="0">
            <a:solidFill>
              <a:schemeClr val="tx1"/>
            </a:solidFill>
          </a:endParaRPr>
        </a:p>
      </dgm:t>
    </dgm:pt>
    <dgm:pt modelId="{CAE8B7E8-A270-43A0-B79A-B680D5FB36EA}">
      <dgm:prSet custT="1"/>
      <dgm:spPr/>
      <dgm:t>
        <a:bodyPr/>
        <a:lstStyle/>
        <a:p>
          <a:r>
            <a:rPr lang="pt-BR" sz="1600" noProof="0" smtClean="0"/>
            <a:t>Mortalidade por Grupos de Causas</a:t>
          </a:r>
        </a:p>
      </dgm:t>
    </dgm:pt>
    <dgm:pt modelId="{AA4E8737-6FBD-4E7F-94C3-4EB35C4E1B48}" type="parTrans" cxnId="{17C00000-9C3A-46E2-98DB-F2A840CD18B5}">
      <dgm:prSet/>
      <dgm:spPr/>
      <dgm:t>
        <a:bodyPr/>
        <a:lstStyle/>
        <a:p>
          <a:endParaRPr lang="pt-BR" sz="1600" noProof="0">
            <a:solidFill>
              <a:schemeClr val="tx1"/>
            </a:solidFill>
          </a:endParaRPr>
        </a:p>
      </dgm:t>
    </dgm:pt>
    <dgm:pt modelId="{58B16D80-2C1C-4929-A3B2-5E677781A03A}" type="sibTrans" cxnId="{17C00000-9C3A-46E2-98DB-F2A840CD18B5}">
      <dgm:prSet/>
      <dgm:spPr/>
      <dgm:t>
        <a:bodyPr/>
        <a:lstStyle/>
        <a:p>
          <a:endParaRPr lang="pt-BR" sz="1600" noProof="0">
            <a:solidFill>
              <a:schemeClr val="tx1"/>
            </a:solidFill>
          </a:endParaRPr>
        </a:p>
      </dgm:t>
    </dgm:pt>
    <dgm:pt modelId="{827A62CD-C3BA-48F9-A7A4-7BDEE4D5898E}">
      <dgm:prSet custT="1"/>
      <dgm:spPr/>
      <dgm:t>
        <a:bodyPr/>
        <a:lstStyle/>
        <a:p>
          <a:r>
            <a:rPr lang="pt-BR" sz="1600" noProof="0" smtClean="0"/>
            <a:t>Mortalidade Prematura – Anos Potenciais de Vida Perdidos</a:t>
          </a:r>
        </a:p>
      </dgm:t>
    </dgm:pt>
    <dgm:pt modelId="{F772B5EB-7648-4CA2-AFA8-0C5EF229A6BD}" type="parTrans" cxnId="{A2CCDC05-5CF1-4170-ABEB-2C7827C10BE1}">
      <dgm:prSet/>
      <dgm:spPr/>
      <dgm:t>
        <a:bodyPr/>
        <a:lstStyle/>
        <a:p>
          <a:endParaRPr lang="pt-BR" sz="1600" noProof="0">
            <a:solidFill>
              <a:schemeClr val="tx1"/>
            </a:solidFill>
          </a:endParaRPr>
        </a:p>
      </dgm:t>
    </dgm:pt>
    <dgm:pt modelId="{F073064E-2FBB-467D-B2AD-371DC8EBF0BA}" type="sibTrans" cxnId="{A2CCDC05-5CF1-4170-ABEB-2C7827C10BE1}">
      <dgm:prSet/>
      <dgm:spPr/>
      <dgm:t>
        <a:bodyPr/>
        <a:lstStyle/>
        <a:p>
          <a:endParaRPr lang="pt-BR" sz="1600" noProof="0">
            <a:solidFill>
              <a:schemeClr val="tx1"/>
            </a:solidFill>
          </a:endParaRPr>
        </a:p>
      </dgm:t>
    </dgm:pt>
    <dgm:pt modelId="{63B3DE30-B2D7-470B-BA1C-EF5A8FB13E8D}">
      <dgm:prSet custT="1"/>
      <dgm:spPr/>
      <dgm:t>
        <a:bodyPr/>
        <a:lstStyle/>
        <a:p>
          <a:r>
            <a:rPr lang="pt-BR" sz="1600" noProof="0" smtClean="0"/>
            <a:t>Mortalidade por Doenças do Aparelho Circulatório</a:t>
          </a:r>
        </a:p>
      </dgm:t>
    </dgm:pt>
    <dgm:pt modelId="{02FC96A8-1426-4C74-9541-A15149F0D0EF}" type="parTrans" cxnId="{420B9824-7B0C-426C-8D07-D79503B399CD}">
      <dgm:prSet/>
      <dgm:spPr/>
      <dgm:t>
        <a:bodyPr/>
        <a:lstStyle/>
        <a:p>
          <a:endParaRPr lang="pt-BR" sz="1600" noProof="0">
            <a:solidFill>
              <a:schemeClr val="tx1"/>
            </a:solidFill>
          </a:endParaRPr>
        </a:p>
      </dgm:t>
    </dgm:pt>
    <dgm:pt modelId="{C307D11D-702C-44C8-92AE-954F5F9D89D9}" type="sibTrans" cxnId="{420B9824-7B0C-426C-8D07-D79503B399CD}">
      <dgm:prSet/>
      <dgm:spPr/>
      <dgm:t>
        <a:bodyPr/>
        <a:lstStyle/>
        <a:p>
          <a:endParaRPr lang="pt-BR" sz="1600" noProof="0">
            <a:solidFill>
              <a:schemeClr val="tx1"/>
            </a:solidFill>
          </a:endParaRPr>
        </a:p>
      </dgm:t>
    </dgm:pt>
    <dgm:pt modelId="{DF964A59-3D24-42A4-A838-4340A38F5C53}">
      <dgm:prSet custT="1"/>
      <dgm:spPr/>
      <dgm:t>
        <a:bodyPr/>
        <a:lstStyle/>
        <a:p>
          <a:r>
            <a:rPr lang="pt-BR" sz="1600" noProof="0" smtClean="0"/>
            <a:t>Mortalidade por Neoplasias</a:t>
          </a:r>
        </a:p>
      </dgm:t>
    </dgm:pt>
    <dgm:pt modelId="{FE6407A2-EF0D-402F-A76B-32ED635C8FBB}" type="parTrans" cxnId="{66C723FA-C86A-4F34-8EC7-2CC22A067FD2}">
      <dgm:prSet/>
      <dgm:spPr/>
      <dgm:t>
        <a:bodyPr/>
        <a:lstStyle/>
        <a:p>
          <a:endParaRPr lang="pt-BR" sz="1600" noProof="0">
            <a:solidFill>
              <a:schemeClr val="tx1"/>
            </a:solidFill>
          </a:endParaRPr>
        </a:p>
      </dgm:t>
    </dgm:pt>
    <dgm:pt modelId="{24D899A8-A871-45AB-97D8-183E5AA3610D}" type="sibTrans" cxnId="{66C723FA-C86A-4F34-8EC7-2CC22A067FD2}">
      <dgm:prSet/>
      <dgm:spPr/>
      <dgm:t>
        <a:bodyPr/>
        <a:lstStyle/>
        <a:p>
          <a:endParaRPr lang="pt-BR" sz="1600" noProof="0">
            <a:solidFill>
              <a:schemeClr val="tx1"/>
            </a:solidFill>
          </a:endParaRPr>
        </a:p>
      </dgm:t>
    </dgm:pt>
    <dgm:pt modelId="{13C57D87-1112-448F-B150-23ACC3011878}">
      <dgm:prSet custT="1"/>
      <dgm:spPr/>
      <dgm:t>
        <a:bodyPr/>
        <a:lstStyle/>
        <a:p>
          <a:r>
            <a:rPr lang="pt-BR" sz="1600" noProof="0" smtClean="0"/>
            <a:t>Mortalidade por causas externas</a:t>
          </a:r>
        </a:p>
      </dgm:t>
    </dgm:pt>
    <dgm:pt modelId="{83E07B45-FB82-4247-9A1C-31BE35625C2C}" type="parTrans" cxnId="{8F0EF743-5624-4D3A-92C2-8CC6544B54C8}">
      <dgm:prSet/>
      <dgm:spPr/>
      <dgm:t>
        <a:bodyPr/>
        <a:lstStyle/>
        <a:p>
          <a:endParaRPr lang="pt-BR" sz="1600" noProof="0">
            <a:solidFill>
              <a:schemeClr val="tx1"/>
            </a:solidFill>
          </a:endParaRPr>
        </a:p>
      </dgm:t>
    </dgm:pt>
    <dgm:pt modelId="{355E4E45-4DAD-419B-ACAB-759E68894403}" type="sibTrans" cxnId="{8F0EF743-5624-4D3A-92C2-8CC6544B54C8}">
      <dgm:prSet/>
      <dgm:spPr/>
      <dgm:t>
        <a:bodyPr/>
        <a:lstStyle/>
        <a:p>
          <a:endParaRPr lang="pt-BR" sz="1600" noProof="0">
            <a:solidFill>
              <a:schemeClr val="tx1"/>
            </a:solidFill>
          </a:endParaRPr>
        </a:p>
      </dgm:t>
    </dgm:pt>
    <dgm:pt modelId="{4BD26FE0-86CE-4D1A-85F5-8458A734310B}">
      <dgm:prSet custT="1"/>
      <dgm:spPr/>
      <dgm:t>
        <a:bodyPr/>
        <a:lstStyle/>
        <a:p>
          <a:r>
            <a:rPr lang="pt-BR" sz="1600" noProof="0" dirty="0" smtClean="0"/>
            <a:t>Mortalidade Infantil</a:t>
          </a:r>
        </a:p>
      </dgm:t>
    </dgm:pt>
    <dgm:pt modelId="{9B55E592-7E1A-40B4-9DF1-3C0304E6C837}" type="parTrans" cxnId="{E04AB07C-C7D6-4EC1-AD5E-74A24FB811A9}">
      <dgm:prSet/>
      <dgm:spPr/>
      <dgm:t>
        <a:bodyPr/>
        <a:lstStyle/>
        <a:p>
          <a:endParaRPr lang="pt-BR" sz="1600" noProof="0">
            <a:solidFill>
              <a:schemeClr val="tx1"/>
            </a:solidFill>
          </a:endParaRPr>
        </a:p>
      </dgm:t>
    </dgm:pt>
    <dgm:pt modelId="{6CE63D25-5AA5-40D3-8B89-0043D1528428}" type="sibTrans" cxnId="{E04AB07C-C7D6-4EC1-AD5E-74A24FB811A9}">
      <dgm:prSet/>
      <dgm:spPr/>
      <dgm:t>
        <a:bodyPr/>
        <a:lstStyle/>
        <a:p>
          <a:endParaRPr lang="pt-BR" sz="1600" noProof="0">
            <a:solidFill>
              <a:schemeClr val="tx1"/>
            </a:solidFill>
          </a:endParaRPr>
        </a:p>
      </dgm:t>
    </dgm:pt>
    <dgm:pt modelId="{E99F4854-BE76-4526-A274-C48EBCCE7507}">
      <dgm:prSet custT="1"/>
      <dgm:spPr/>
      <dgm:t>
        <a:bodyPr/>
        <a:lstStyle/>
        <a:p>
          <a:r>
            <a:rPr lang="pt-BR" sz="1600" noProof="0" smtClean="0"/>
            <a:t>Prevalência de diabetes</a:t>
          </a:r>
        </a:p>
      </dgm:t>
    </dgm:pt>
    <dgm:pt modelId="{1E98769F-6B73-46E9-8BEC-3BB7E2FAADD6}" type="parTrans" cxnId="{92C396FE-D9A9-4843-9883-79981A9E9A80}">
      <dgm:prSet/>
      <dgm:spPr/>
      <dgm:t>
        <a:bodyPr/>
        <a:lstStyle/>
        <a:p>
          <a:endParaRPr lang="pt-BR" sz="1600" noProof="0">
            <a:solidFill>
              <a:schemeClr val="tx1"/>
            </a:solidFill>
          </a:endParaRPr>
        </a:p>
      </dgm:t>
    </dgm:pt>
    <dgm:pt modelId="{263956E0-A2BA-49F8-B950-B6AC7F7D5055}" type="sibTrans" cxnId="{92C396FE-D9A9-4843-9883-79981A9E9A80}">
      <dgm:prSet/>
      <dgm:spPr/>
      <dgm:t>
        <a:bodyPr/>
        <a:lstStyle/>
        <a:p>
          <a:endParaRPr lang="pt-BR" sz="1600" noProof="0">
            <a:solidFill>
              <a:schemeClr val="tx1"/>
            </a:solidFill>
          </a:endParaRPr>
        </a:p>
      </dgm:t>
    </dgm:pt>
    <dgm:pt modelId="{2C2C869D-6A5F-4E98-AD67-5B1B7000C641}">
      <dgm:prSet custT="1"/>
      <dgm:spPr/>
      <dgm:t>
        <a:bodyPr/>
        <a:lstStyle/>
        <a:p>
          <a:r>
            <a:rPr lang="pt-BR" sz="1600" noProof="0" smtClean="0"/>
            <a:t>Incidência de Aids</a:t>
          </a:r>
        </a:p>
      </dgm:t>
    </dgm:pt>
    <dgm:pt modelId="{F2EBA813-0236-482A-B6ED-79CED00735BA}" type="parTrans" cxnId="{805866CC-9780-40E6-989B-DD69CA220B02}">
      <dgm:prSet/>
      <dgm:spPr/>
      <dgm:t>
        <a:bodyPr/>
        <a:lstStyle/>
        <a:p>
          <a:endParaRPr lang="pt-BR" sz="1600" noProof="0">
            <a:solidFill>
              <a:schemeClr val="tx1"/>
            </a:solidFill>
          </a:endParaRPr>
        </a:p>
      </dgm:t>
    </dgm:pt>
    <dgm:pt modelId="{6C5D4D57-B402-4532-A476-A9DBAED7DDE5}" type="sibTrans" cxnId="{805866CC-9780-40E6-989B-DD69CA220B02}">
      <dgm:prSet/>
      <dgm:spPr/>
      <dgm:t>
        <a:bodyPr/>
        <a:lstStyle/>
        <a:p>
          <a:endParaRPr lang="pt-BR" sz="1600" noProof="0">
            <a:solidFill>
              <a:schemeClr val="tx1"/>
            </a:solidFill>
          </a:endParaRPr>
        </a:p>
      </dgm:t>
    </dgm:pt>
    <dgm:pt modelId="{FF70D138-9F9B-4E6E-A848-B8AAEC26E070}" type="pres">
      <dgm:prSet presAssocID="{1C3C7312-D937-4A56-B287-F665AD119ECB}" presName="theList" presStyleCnt="0">
        <dgm:presLayoutVars>
          <dgm:dir/>
          <dgm:animLvl val="lvl"/>
          <dgm:resizeHandles val="exact"/>
        </dgm:presLayoutVars>
      </dgm:prSet>
      <dgm:spPr/>
      <dgm:t>
        <a:bodyPr/>
        <a:lstStyle/>
        <a:p>
          <a:endParaRPr lang="pt-BR"/>
        </a:p>
      </dgm:t>
    </dgm:pt>
    <dgm:pt modelId="{194FBF82-8DCC-4344-88C2-89A3473BAC40}" type="pres">
      <dgm:prSet presAssocID="{0623FF48-DA50-4CAC-A3CF-F2DEC698592F}" presName="compNode" presStyleCnt="0"/>
      <dgm:spPr/>
      <dgm:t>
        <a:bodyPr/>
        <a:lstStyle/>
        <a:p>
          <a:endParaRPr lang="pt-BR"/>
        </a:p>
      </dgm:t>
    </dgm:pt>
    <dgm:pt modelId="{0AF6A358-BB54-471F-8552-D3E66A878CDE}" type="pres">
      <dgm:prSet presAssocID="{0623FF48-DA50-4CAC-A3CF-F2DEC698592F}" presName="aNode" presStyleLbl="bgShp" presStyleIdx="0" presStyleCnt="1" custLinFactNeighborX="-949"/>
      <dgm:spPr/>
      <dgm:t>
        <a:bodyPr/>
        <a:lstStyle/>
        <a:p>
          <a:endParaRPr lang="pt-BR"/>
        </a:p>
      </dgm:t>
    </dgm:pt>
    <dgm:pt modelId="{B70B49C4-47B5-4B36-978C-75E4607FA459}" type="pres">
      <dgm:prSet presAssocID="{0623FF48-DA50-4CAC-A3CF-F2DEC698592F}" presName="textNode" presStyleLbl="bgShp" presStyleIdx="0" presStyleCnt="1"/>
      <dgm:spPr/>
      <dgm:t>
        <a:bodyPr/>
        <a:lstStyle/>
        <a:p>
          <a:endParaRPr lang="pt-BR"/>
        </a:p>
      </dgm:t>
    </dgm:pt>
    <dgm:pt modelId="{507E41D5-FDAC-417D-9B91-41BA5848A036}" type="pres">
      <dgm:prSet presAssocID="{0623FF48-DA50-4CAC-A3CF-F2DEC698592F}" presName="compChildNode" presStyleCnt="0"/>
      <dgm:spPr/>
      <dgm:t>
        <a:bodyPr/>
        <a:lstStyle/>
        <a:p>
          <a:endParaRPr lang="pt-BR"/>
        </a:p>
      </dgm:t>
    </dgm:pt>
    <dgm:pt modelId="{7F4B826B-D942-4F63-A15D-57B052ECE469}" type="pres">
      <dgm:prSet presAssocID="{0623FF48-DA50-4CAC-A3CF-F2DEC698592F}" presName="theInnerList" presStyleCnt="0"/>
      <dgm:spPr/>
      <dgm:t>
        <a:bodyPr/>
        <a:lstStyle/>
        <a:p>
          <a:endParaRPr lang="pt-BR"/>
        </a:p>
      </dgm:t>
    </dgm:pt>
    <dgm:pt modelId="{2EF08191-0074-405B-9320-0F845EA34E22}" type="pres">
      <dgm:prSet presAssocID="{C106CF00-0331-4F57-9802-CD1A8D29B45D}" presName="childNode" presStyleLbl="node1" presStyleIdx="0" presStyleCnt="9" custScaleY="2000000" custLinFactY="-10433" custLinFactNeighborY="-100000">
        <dgm:presLayoutVars>
          <dgm:bulletEnabled val="1"/>
        </dgm:presLayoutVars>
      </dgm:prSet>
      <dgm:spPr/>
      <dgm:t>
        <a:bodyPr/>
        <a:lstStyle/>
        <a:p>
          <a:endParaRPr lang="pt-BR"/>
        </a:p>
      </dgm:t>
    </dgm:pt>
    <dgm:pt modelId="{D512202F-5F50-4B97-818B-902F1097111C}" type="pres">
      <dgm:prSet presAssocID="{C106CF00-0331-4F57-9802-CD1A8D29B45D}" presName="aSpace2" presStyleCnt="0"/>
      <dgm:spPr/>
      <dgm:t>
        <a:bodyPr/>
        <a:lstStyle/>
        <a:p>
          <a:endParaRPr lang="pt-BR"/>
        </a:p>
      </dgm:t>
    </dgm:pt>
    <dgm:pt modelId="{60AFFF9B-F1C3-4757-8B96-8DC922B27862}" type="pres">
      <dgm:prSet presAssocID="{CAE8B7E8-A270-43A0-B79A-B680D5FB36EA}" presName="childNode" presStyleLbl="node1" presStyleIdx="1" presStyleCnt="9" custScaleY="2000000" custLinFactY="-10433" custLinFactNeighborY="-100000">
        <dgm:presLayoutVars>
          <dgm:bulletEnabled val="1"/>
        </dgm:presLayoutVars>
      </dgm:prSet>
      <dgm:spPr/>
      <dgm:t>
        <a:bodyPr/>
        <a:lstStyle/>
        <a:p>
          <a:endParaRPr lang="pt-BR"/>
        </a:p>
      </dgm:t>
    </dgm:pt>
    <dgm:pt modelId="{5FFD35F7-140F-4105-8FED-D82A75B5E5E7}" type="pres">
      <dgm:prSet presAssocID="{CAE8B7E8-A270-43A0-B79A-B680D5FB36EA}" presName="aSpace2" presStyleCnt="0"/>
      <dgm:spPr/>
      <dgm:t>
        <a:bodyPr/>
        <a:lstStyle/>
        <a:p>
          <a:endParaRPr lang="pt-BR"/>
        </a:p>
      </dgm:t>
    </dgm:pt>
    <dgm:pt modelId="{B7F229FE-542F-401F-AA00-C98FEB6958F9}" type="pres">
      <dgm:prSet presAssocID="{827A62CD-C3BA-48F9-A7A4-7BDEE4D5898E}" presName="childNode" presStyleLbl="node1" presStyleIdx="2" presStyleCnt="9" custScaleY="2000000" custLinFactY="-10433" custLinFactNeighborY="-100000">
        <dgm:presLayoutVars>
          <dgm:bulletEnabled val="1"/>
        </dgm:presLayoutVars>
      </dgm:prSet>
      <dgm:spPr/>
      <dgm:t>
        <a:bodyPr/>
        <a:lstStyle/>
        <a:p>
          <a:endParaRPr lang="pt-BR"/>
        </a:p>
      </dgm:t>
    </dgm:pt>
    <dgm:pt modelId="{ADEDAA13-7FDA-4B02-B88B-BBC1E6C1D3DC}" type="pres">
      <dgm:prSet presAssocID="{827A62CD-C3BA-48F9-A7A4-7BDEE4D5898E}" presName="aSpace2" presStyleCnt="0"/>
      <dgm:spPr/>
      <dgm:t>
        <a:bodyPr/>
        <a:lstStyle/>
        <a:p>
          <a:endParaRPr lang="pt-BR"/>
        </a:p>
      </dgm:t>
    </dgm:pt>
    <dgm:pt modelId="{6A5A3C91-C02D-4E06-B4ED-DA5BE65C45BE}" type="pres">
      <dgm:prSet presAssocID="{63B3DE30-B2D7-470B-BA1C-EF5A8FB13E8D}" presName="childNode" presStyleLbl="node1" presStyleIdx="3" presStyleCnt="9" custScaleY="2000000" custLinFactY="-10433" custLinFactNeighborY="-100000">
        <dgm:presLayoutVars>
          <dgm:bulletEnabled val="1"/>
        </dgm:presLayoutVars>
      </dgm:prSet>
      <dgm:spPr/>
      <dgm:t>
        <a:bodyPr/>
        <a:lstStyle/>
        <a:p>
          <a:endParaRPr lang="pt-BR"/>
        </a:p>
      </dgm:t>
    </dgm:pt>
    <dgm:pt modelId="{AD15DF34-08CB-41F4-865D-EBAEB1FB9835}" type="pres">
      <dgm:prSet presAssocID="{63B3DE30-B2D7-470B-BA1C-EF5A8FB13E8D}" presName="aSpace2" presStyleCnt="0"/>
      <dgm:spPr/>
      <dgm:t>
        <a:bodyPr/>
        <a:lstStyle/>
        <a:p>
          <a:endParaRPr lang="pt-BR"/>
        </a:p>
      </dgm:t>
    </dgm:pt>
    <dgm:pt modelId="{69DFC441-C39B-4B23-BC65-A7783D1781C2}" type="pres">
      <dgm:prSet presAssocID="{DF964A59-3D24-42A4-A838-4340A38F5C53}" presName="childNode" presStyleLbl="node1" presStyleIdx="4" presStyleCnt="9" custScaleY="2000000" custLinFactY="-10433" custLinFactNeighborY="-100000">
        <dgm:presLayoutVars>
          <dgm:bulletEnabled val="1"/>
        </dgm:presLayoutVars>
      </dgm:prSet>
      <dgm:spPr/>
      <dgm:t>
        <a:bodyPr/>
        <a:lstStyle/>
        <a:p>
          <a:endParaRPr lang="pt-BR"/>
        </a:p>
      </dgm:t>
    </dgm:pt>
    <dgm:pt modelId="{E90099FB-7181-43DE-8789-6C0E40498D83}" type="pres">
      <dgm:prSet presAssocID="{DF964A59-3D24-42A4-A838-4340A38F5C53}" presName="aSpace2" presStyleCnt="0"/>
      <dgm:spPr/>
      <dgm:t>
        <a:bodyPr/>
        <a:lstStyle/>
        <a:p>
          <a:endParaRPr lang="pt-BR"/>
        </a:p>
      </dgm:t>
    </dgm:pt>
    <dgm:pt modelId="{97486BD2-C140-4839-A38E-CCACC8057F1D}" type="pres">
      <dgm:prSet presAssocID="{13C57D87-1112-448F-B150-23ACC3011878}" presName="childNode" presStyleLbl="node1" presStyleIdx="5" presStyleCnt="9" custScaleY="2000000" custLinFactY="-10433" custLinFactNeighborY="-100000">
        <dgm:presLayoutVars>
          <dgm:bulletEnabled val="1"/>
        </dgm:presLayoutVars>
      </dgm:prSet>
      <dgm:spPr/>
      <dgm:t>
        <a:bodyPr/>
        <a:lstStyle/>
        <a:p>
          <a:endParaRPr lang="pt-BR"/>
        </a:p>
      </dgm:t>
    </dgm:pt>
    <dgm:pt modelId="{9039A0DF-7533-425A-990F-10B37AE231EA}" type="pres">
      <dgm:prSet presAssocID="{13C57D87-1112-448F-B150-23ACC3011878}" presName="aSpace2" presStyleCnt="0"/>
      <dgm:spPr/>
      <dgm:t>
        <a:bodyPr/>
        <a:lstStyle/>
        <a:p>
          <a:endParaRPr lang="pt-BR"/>
        </a:p>
      </dgm:t>
    </dgm:pt>
    <dgm:pt modelId="{D077C9E2-8844-46BB-8DFF-56CDEF4798A2}" type="pres">
      <dgm:prSet presAssocID="{4BD26FE0-86CE-4D1A-85F5-8458A734310B}" presName="childNode" presStyleLbl="node1" presStyleIdx="6" presStyleCnt="9" custScaleY="2000000" custLinFactY="-10433" custLinFactNeighborY="-100000">
        <dgm:presLayoutVars>
          <dgm:bulletEnabled val="1"/>
        </dgm:presLayoutVars>
      </dgm:prSet>
      <dgm:spPr/>
      <dgm:t>
        <a:bodyPr/>
        <a:lstStyle/>
        <a:p>
          <a:endParaRPr lang="pt-BR"/>
        </a:p>
      </dgm:t>
    </dgm:pt>
    <dgm:pt modelId="{F4C87BD6-D7F5-4DBB-A9DC-4B7423A439C9}" type="pres">
      <dgm:prSet presAssocID="{4BD26FE0-86CE-4D1A-85F5-8458A734310B}" presName="aSpace2" presStyleCnt="0"/>
      <dgm:spPr/>
      <dgm:t>
        <a:bodyPr/>
        <a:lstStyle/>
        <a:p>
          <a:endParaRPr lang="pt-BR"/>
        </a:p>
      </dgm:t>
    </dgm:pt>
    <dgm:pt modelId="{99364162-59B8-4863-AFA1-6F022F9298D4}" type="pres">
      <dgm:prSet presAssocID="{E99F4854-BE76-4526-A274-C48EBCCE7507}" presName="childNode" presStyleLbl="node1" presStyleIdx="7" presStyleCnt="9" custScaleY="2000000" custLinFactY="-10433" custLinFactNeighborY="-100000">
        <dgm:presLayoutVars>
          <dgm:bulletEnabled val="1"/>
        </dgm:presLayoutVars>
      </dgm:prSet>
      <dgm:spPr/>
      <dgm:t>
        <a:bodyPr/>
        <a:lstStyle/>
        <a:p>
          <a:endParaRPr lang="pt-BR"/>
        </a:p>
      </dgm:t>
    </dgm:pt>
    <dgm:pt modelId="{F8106F60-5903-4133-AE3B-51C86A4D877B}" type="pres">
      <dgm:prSet presAssocID="{E99F4854-BE76-4526-A274-C48EBCCE7507}" presName="aSpace2" presStyleCnt="0"/>
      <dgm:spPr/>
      <dgm:t>
        <a:bodyPr/>
        <a:lstStyle/>
        <a:p>
          <a:endParaRPr lang="pt-BR"/>
        </a:p>
      </dgm:t>
    </dgm:pt>
    <dgm:pt modelId="{C0FA0EAF-4E3E-4C58-AFF6-A5C0B00E1BBB}" type="pres">
      <dgm:prSet presAssocID="{2C2C869D-6A5F-4E98-AD67-5B1B7000C641}" presName="childNode" presStyleLbl="node1" presStyleIdx="8" presStyleCnt="9" custScaleY="2000000" custLinFactY="-10433" custLinFactNeighborY="-100000">
        <dgm:presLayoutVars>
          <dgm:bulletEnabled val="1"/>
        </dgm:presLayoutVars>
      </dgm:prSet>
      <dgm:spPr/>
      <dgm:t>
        <a:bodyPr/>
        <a:lstStyle/>
        <a:p>
          <a:endParaRPr lang="pt-BR"/>
        </a:p>
      </dgm:t>
    </dgm:pt>
  </dgm:ptLst>
  <dgm:cxnLst>
    <dgm:cxn modelId="{6951DD00-5517-4DEE-9F56-F6F2A91E0457}" type="presOf" srcId="{0623FF48-DA50-4CAC-A3CF-F2DEC698592F}" destId="{0AF6A358-BB54-471F-8552-D3E66A878CDE}" srcOrd="0" destOrd="0" presId="urn:microsoft.com/office/officeart/2005/8/layout/lProcess2"/>
    <dgm:cxn modelId="{A2CCDC05-5CF1-4170-ABEB-2C7827C10BE1}" srcId="{0623FF48-DA50-4CAC-A3CF-F2DEC698592F}" destId="{827A62CD-C3BA-48F9-A7A4-7BDEE4D5898E}" srcOrd="2" destOrd="0" parTransId="{F772B5EB-7648-4CA2-AFA8-0C5EF229A6BD}" sibTransId="{F073064E-2FBB-467D-B2AD-371DC8EBF0BA}"/>
    <dgm:cxn modelId="{0972EA68-C571-48A7-B94C-3B92F9AC70E7}" type="presOf" srcId="{0623FF48-DA50-4CAC-A3CF-F2DEC698592F}" destId="{B70B49C4-47B5-4B36-978C-75E4607FA459}" srcOrd="1" destOrd="0" presId="urn:microsoft.com/office/officeart/2005/8/layout/lProcess2"/>
    <dgm:cxn modelId="{D9C929C9-C9A2-459E-B740-3C72D749D444}" type="presOf" srcId="{1C3C7312-D937-4A56-B287-F665AD119ECB}" destId="{FF70D138-9F9B-4E6E-A848-B8AAEC26E070}" srcOrd="0" destOrd="0" presId="urn:microsoft.com/office/officeart/2005/8/layout/lProcess2"/>
    <dgm:cxn modelId="{22D6A3CD-2F1F-4968-A2D5-D20EDCB92324}" type="presOf" srcId="{13C57D87-1112-448F-B150-23ACC3011878}" destId="{97486BD2-C140-4839-A38E-CCACC8057F1D}" srcOrd="0" destOrd="0" presId="urn:microsoft.com/office/officeart/2005/8/layout/lProcess2"/>
    <dgm:cxn modelId="{0430BBCD-F19A-43A5-BCDE-6DDC8A226C63}" type="presOf" srcId="{63B3DE30-B2D7-470B-BA1C-EF5A8FB13E8D}" destId="{6A5A3C91-C02D-4E06-B4ED-DA5BE65C45BE}" srcOrd="0" destOrd="0" presId="urn:microsoft.com/office/officeart/2005/8/layout/lProcess2"/>
    <dgm:cxn modelId="{66C723FA-C86A-4F34-8EC7-2CC22A067FD2}" srcId="{0623FF48-DA50-4CAC-A3CF-F2DEC698592F}" destId="{DF964A59-3D24-42A4-A838-4340A38F5C53}" srcOrd="4" destOrd="0" parTransId="{FE6407A2-EF0D-402F-A76B-32ED635C8FBB}" sibTransId="{24D899A8-A871-45AB-97D8-183E5AA3610D}"/>
    <dgm:cxn modelId="{E04AB07C-C7D6-4EC1-AD5E-74A24FB811A9}" srcId="{0623FF48-DA50-4CAC-A3CF-F2DEC698592F}" destId="{4BD26FE0-86CE-4D1A-85F5-8458A734310B}" srcOrd="6" destOrd="0" parTransId="{9B55E592-7E1A-40B4-9DF1-3C0304E6C837}" sibTransId="{6CE63D25-5AA5-40D3-8B89-0043D1528428}"/>
    <dgm:cxn modelId="{EB200674-168A-4C1D-B711-9120BCBB438E}" type="presOf" srcId="{C106CF00-0331-4F57-9802-CD1A8D29B45D}" destId="{2EF08191-0074-405B-9320-0F845EA34E22}" srcOrd="0" destOrd="0" presId="urn:microsoft.com/office/officeart/2005/8/layout/lProcess2"/>
    <dgm:cxn modelId="{2A0ED45F-CC26-48E6-AC61-CFF07F8D8595}" type="presOf" srcId="{2C2C869D-6A5F-4E98-AD67-5B1B7000C641}" destId="{C0FA0EAF-4E3E-4C58-AFF6-A5C0B00E1BBB}" srcOrd="0" destOrd="0" presId="urn:microsoft.com/office/officeart/2005/8/layout/lProcess2"/>
    <dgm:cxn modelId="{EA22F8CB-113F-414F-8ABA-6048243554B4}" type="presOf" srcId="{827A62CD-C3BA-48F9-A7A4-7BDEE4D5898E}" destId="{B7F229FE-542F-401F-AA00-C98FEB6958F9}" srcOrd="0" destOrd="0" presId="urn:microsoft.com/office/officeart/2005/8/layout/lProcess2"/>
    <dgm:cxn modelId="{2724FD93-D2EB-4A1E-93B8-98D9CB2E2DF9}" type="presOf" srcId="{E99F4854-BE76-4526-A274-C48EBCCE7507}" destId="{99364162-59B8-4863-AFA1-6F022F9298D4}" srcOrd="0" destOrd="0" presId="urn:microsoft.com/office/officeart/2005/8/layout/lProcess2"/>
    <dgm:cxn modelId="{F16242C2-A9AC-4800-9AD3-8371582F003F}" type="presOf" srcId="{4BD26FE0-86CE-4D1A-85F5-8458A734310B}" destId="{D077C9E2-8844-46BB-8DFF-56CDEF4798A2}" srcOrd="0" destOrd="0" presId="urn:microsoft.com/office/officeart/2005/8/layout/lProcess2"/>
    <dgm:cxn modelId="{B55420D9-5231-47E0-A14C-2BCBEFA63354}" type="presOf" srcId="{CAE8B7E8-A270-43A0-B79A-B680D5FB36EA}" destId="{60AFFF9B-F1C3-4757-8B96-8DC922B27862}" srcOrd="0" destOrd="0" presId="urn:microsoft.com/office/officeart/2005/8/layout/lProcess2"/>
    <dgm:cxn modelId="{CCC1E755-54F4-4B38-B436-44AAD993EE6B}" srcId="{0623FF48-DA50-4CAC-A3CF-F2DEC698592F}" destId="{C106CF00-0331-4F57-9802-CD1A8D29B45D}" srcOrd="0" destOrd="0" parTransId="{6BA0FC18-F975-41B7-9E1F-6F52AC209949}" sibTransId="{365DADFB-3977-4B40-AED7-9163BCE66944}"/>
    <dgm:cxn modelId="{17C00000-9C3A-46E2-98DB-F2A840CD18B5}" srcId="{0623FF48-DA50-4CAC-A3CF-F2DEC698592F}" destId="{CAE8B7E8-A270-43A0-B79A-B680D5FB36EA}" srcOrd="1" destOrd="0" parTransId="{AA4E8737-6FBD-4E7F-94C3-4EB35C4E1B48}" sibTransId="{58B16D80-2C1C-4929-A3B2-5E677781A03A}"/>
    <dgm:cxn modelId="{9DE63A81-59EA-4C22-9ECF-8FE7E05B8D94}" srcId="{1C3C7312-D937-4A56-B287-F665AD119ECB}" destId="{0623FF48-DA50-4CAC-A3CF-F2DEC698592F}" srcOrd="0" destOrd="0" parTransId="{5C831FEE-7B50-4B5B-8CC5-E7F3E2C8BC3B}" sibTransId="{B836F42A-1E02-4E76-B2BB-79743CC497BD}"/>
    <dgm:cxn modelId="{805866CC-9780-40E6-989B-DD69CA220B02}" srcId="{0623FF48-DA50-4CAC-A3CF-F2DEC698592F}" destId="{2C2C869D-6A5F-4E98-AD67-5B1B7000C641}" srcOrd="8" destOrd="0" parTransId="{F2EBA813-0236-482A-B6ED-79CED00735BA}" sibTransId="{6C5D4D57-B402-4532-A476-A9DBAED7DDE5}"/>
    <dgm:cxn modelId="{92C396FE-D9A9-4843-9883-79981A9E9A80}" srcId="{0623FF48-DA50-4CAC-A3CF-F2DEC698592F}" destId="{E99F4854-BE76-4526-A274-C48EBCCE7507}" srcOrd="7" destOrd="0" parTransId="{1E98769F-6B73-46E9-8BEC-3BB7E2FAADD6}" sibTransId="{263956E0-A2BA-49F8-B950-B6AC7F7D5055}"/>
    <dgm:cxn modelId="{8F0EF743-5624-4D3A-92C2-8CC6544B54C8}" srcId="{0623FF48-DA50-4CAC-A3CF-F2DEC698592F}" destId="{13C57D87-1112-448F-B150-23ACC3011878}" srcOrd="5" destOrd="0" parTransId="{83E07B45-FB82-4247-9A1C-31BE35625C2C}" sibTransId="{355E4E45-4DAD-419B-ACAB-759E68894403}"/>
    <dgm:cxn modelId="{420B9824-7B0C-426C-8D07-D79503B399CD}" srcId="{0623FF48-DA50-4CAC-A3CF-F2DEC698592F}" destId="{63B3DE30-B2D7-470B-BA1C-EF5A8FB13E8D}" srcOrd="3" destOrd="0" parTransId="{02FC96A8-1426-4C74-9541-A15149F0D0EF}" sibTransId="{C307D11D-702C-44C8-92AE-954F5F9D89D9}"/>
    <dgm:cxn modelId="{64B71AC6-D56A-4D12-95C2-581C5B705D3D}" type="presOf" srcId="{DF964A59-3D24-42A4-A838-4340A38F5C53}" destId="{69DFC441-C39B-4B23-BC65-A7783D1781C2}" srcOrd="0" destOrd="0" presId="urn:microsoft.com/office/officeart/2005/8/layout/lProcess2"/>
    <dgm:cxn modelId="{55F1A82B-E184-4B50-83C8-51D328F836C6}" type="presParOf" srcId="{FF70D138-9F9B-4E6E-A848-B8AAEC26E070}" destId="{194FBF82-8DCC-4344-88C2-89A3473BAC40}" srcOrd="0" destOrd="0" presId="urn:microsoft.com/office/officeart/2005/8/layout/lProcess2"/>
    <dgm:cxn modelId="{C7F5B847-F89B-4CCF-B09A-BE35FFFF24B5}" type="presParOf" srcId="{194FBF82-8DCC-4344-88C2-89A3473BAC40}" destId="{0AF6A358-BB54-471F-8552-D3E66A878CDE}" srcOrd="0" destOrd="0" presId="urn:microsoft.com/office/officeart/2005/8/layout/lProcess2"/>
    <dgm:cxn modelId="{C068ABDB-DA99-40BC-84DB-157A065F33BE}" type="presParOf" srcId="{194FBF82-8DCC-4344-88C2-89A3473BAC40}" destId="{B70B49C4-47B5-4B36-978C-75E4607FA459}" srcOrd="1" destOrd="0" presId="urn:microsoft.com/office/officeart/2005/8/layout/lProcess2"/>
    <dgm:cxn modelId="{BBD87D92-72C9-4547-A2A6-8FE0F075AF95}" type="presParOf" srcId="{194FBF82-8DCC-4344-88C2-89A3473BAC40}" destId="{507E41D5-FDAC-417D-9B91-41BA5848A036}" srcOrd="2" destOrd="0" presId="urn:microsoft.com/office/officeart/2005/8/layout/lProcess2"/>
    <dgm:cxn modelId="{F5D95FC8-C225-47F9-96A2-27414773CE26}" type="presParOf" srcId="{507E41D5-FDAC-417D-9B91-41BA5848A036}" destId="{7F4B826B-D942-4F63-A15D-57B052ECE469}" srcOrd="0" destOrd="0" presId="urn:microsoft.com/office/officeart/2005/8/layout/lProcess2"/>
    <dgm:cxn modelId="{D5C6FFE3-27B8-4FB8-9FE1-9CEC1E88C4D1}" type="presParOf" srcId="{7F4B826B-D942-4F63-A15D-57B052ECE469}" destId="{2EF08191-0074-405B-9320-0F845EA34E22}" srcOrd="0" destOrd="0" presId="urn:microsoft.com/office/officeart/2005/8/layout/lProcess2"/>
    <dgm:cxn modelId="{D94A2076-5A0D-461D-8D70-6B0F9192A2F1}" type="presParOf" srcId="{7F4B826B-D942-4F63-A15D-57B052ECE469}" destId="{D512202F-5F50-4B97-818B-902F1097111C}" srcOrd="1" destOrd="0" presId="urn:microsoft.com/office/officeart/2005/8/layout/lProcess2"/>
    <dgm:cxn modelId="{6345D156-51F7-4124-9137-A0A097D07C01}" type="presParOf" srcId="{7F4B826B-D942-4F63-A15D-57B052ECE469}" destId="{60AFFF9B-F1C3-4757-8B96-8DC922B27862}" srcOrd="2" destOrd="0" presId="urn:microsoft.com/office/officeart/2005/8/layout/lProcess2"/>
    <dgm:cxn modelId="{C5EA53DA-A85C-4969-946A-7E4CF59A302C}" type="presParOf" srcId="{7F4B826B-D942-4F63-A15D-57B052ECE469}" destId="{5FFD35F7-140F-4105-8FED-D82A75B5E5E7}" srcOrd="3" destOrd="0" presId="urn:microsoft.com/office/officeart/2005/8/layout/lProcess2"/>
    <dgm:cxn modelId="{F60FB0BC-E02D-449F-8948-58A7EC4B0A7E}" type="presParOf" srcId="{7F4B826B-D942-4F63-A15D-57B052ECE469}" destId="{B7F229FE-542F-401F-AA00-C98FEB6958F9}" srcOrd="4" destOrd="0" presId="urn:microsoft.com/office/officeart/2005/8/layout/lProcess2"/>
    <dgm:cxn modelId="{FFF8FC07-E231-459B-BAF6-425FFB3F96A6}" type="presParOf" srcId="{7F4B826B-D942-4F63-A15D-57B052ECE469}" destId="{ADEDAA13-7FDA-4B02-B88B-BBC1E6C1D3DC}" srcOrd="5" destOrd="0" presId="urn:microsoft.com/office/officeart/2005/8/layout/lProcess2"/>
    <dgm:cxn modelId="{DC4C8A3C-49B0-4303-ABB9-DDD2B36BC445}" type="presParOf" srcId="{7F4B826B-D942-4F63-A15D-57B052ECE469}" destId="{6A5A3C91-C02D-4E06-B4ED-DA5BE65C45BE}" srcOrd="6" destOrd="0" presId="urn:microsoft.com/office/officeart/2005/8/layout/lProcess2"/>
    <dgm:cxn modelId="{987A5F4D-2933-4413-B3E7-83A92D324BE7}" type="presParOf" srcId="{7F4B826B-D942-4F63-A15D-57B052ECE469}" destId="{AD15DF34-08CB-41F4-865D-EBAEB1FB9835}" srcOrd="7" destOrd="0" presId="urn:microsoft.com/office/officeart/2005/8/layout/lProcess2"/>
    <dgm:cxn modelId="{1095A4D0-4D0D-4107-BB70-64B421ABDA44}" type="presParOf" srcId="{7F4B826B-D942-4F63-A15D-57B052ECE469}" destId="{69DFC441-C39B-4B23-BC65-A7783D1781C2}" srcOrd="8" destOrd="0" presId="urn:microsoft.com/office/officeart/2005/8/layout/lProcess2"/>
    <dgm:cxn modelId="{605CB12C-4CAC-46DF-8F95-3B2F1DE3F0D4}" type="presParOf" srcId="{7F4B826B-D942-4F63-A15D-57B052ECE469}" destId="{E90099FB-7181-43DE-8789-6C0E40498D83}" srcOrd="9" destOrd="0" presId="urn:microsoft.com/office/officeart/2005/8/layout/lProcess2"/>
    <dgm:cxn modelId="{440710D7-9CA5-46B8-8417-AE7774BCC543}" type="presParOf" srcId="{7F4B826B-D942-4F63-A15D-57B052ECE469}" destId="{97486BD2-C140-4839-A38E-CCACC8057F1D}" srcOrd="10" destOrd="0" presId="urn:microsoft.com/office/officeart/2005/8/layout/lProcess2"/>
    <dgm:cxn modelId="{57B0D6AA-E257-4E58-9A5F-6FCAF802E567}" type="presParOf" srcId="{7F4B826B-D942-4F63-A15D-57B052ECE469}" destId="{9039A0DF-7533-425A-990F-10B37AE231EA}" srcOrd="11" destOrd="0" presId="urn:microsoft.com/office/officeart/2005/8/layout/lProcess2"/>
    <dgm:cxn modelId="{58774762-6D11-458B-B0E6-96EE7CA2E727}" type="presParOf" srcId="{7F4B826B-D942-4F63-A15D-57B052ECE469}" destId="{D077C9E2-8844-46BB-8DFF-56CDEF4798A2}" srcOrd="12" destOrd="0" presId="urn:microsoft.com/office/officeart/2005/8/layout/lProcess2"/>
    <dgm:cxn modelId="{7F98A1E0-E27F-43FF-A929-4608992E2677}" type="presParOf" srcId="{7F4B826B-D942-4F63-A15D-57B052ECE469}" destId="{F4C87BD6-D7F5-4DBB-A9DC-4B7423A439C9}" srcOrd="13" destOrd="0" presId="urn:microsoft.com/office/officeart/2005/8/layout/lProcess2"/>
    <dgm:cxn modelId="{5FB9C558-4CED-4D6C-BF76-33DB8E41B0BE}" type="presParOf" srcId="{7F4B826B-D942-4F63-A15D-57B052ECE469}" destId="{99364162-59B8-4863-AFA1-6F022F9298D4}" srcOrd="14" destOrd="0" presId="urn:microsoft.com/office/officeart/2005/8/layout/lProcess2"/>
    <dgm:cxn modelId="{E136D43E-2D68-4DB0-A4B8-FF71D881AC88}" type="presParOf" srcId="{7F4B826B-D942-4F63-A15D-57B052ECE469}" destId="{F8106F60-5903-4133-AE3B-51C86A4D877B}" srcOrd="15" destOrd="0" presId="urn:microsoft.com/office/officeart/2005/8/layout/lProcess2"/>
    <dgm:cxn modelId="{E32886E0-DE1A-4F9E-AC37-FDAE4716B9FF}" type="presParOf" srcId="{7F4B826B-D942-4F63-A15D-57B052ECE469}" destId="{C0FA0EAF-4E3E-4C58-AFF6-A5C0B00E1BBB}" srcOrd="16"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D8E299-CDA2-4829-87E6-126EF0389AAB}"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pt-BR"/>
        </a:p>
      </dgm:t>
    </dgm:pt>
    <dgm:pt modelId="{9E1B2AB5-0E5B-4CCD-95E5-CD1161F80E44}">
      <dgm:prSet phldrT="[Texto]" custT="1"/>
      <dgm:spPr>
        <a:solidFill>
          <a:schemeClr val="accent1">
            <a:lumMod val="60000"/>
            <a:lumOff val="40000"/>
          </a:schemeClr>
        </a:solidFill>
      </dgm:spPr>
      <dgm:t>
        <a:bodyPr/>
        <a:lstStyle/>
        <a:p>
          <a:r>
            <a:rPr lang="pt-BR" sz="2400" b="1" dirty="0" smtClean="0">
              <a:solidFill>
                <a:srgbClr val="002060"/>
              </a:solidFill>
              <a:latin typeface="+mj-lt"/>
            </a:rPr>
            <a:t>Indicadores de desempenho</a:t>
          </a:r>
          <a:endParaRPr lang="pt-BR" sz="2400" b="1" dirty="0">
            <a:solidFill>
              <a:srgbClr val="002060"/>
            </a:solidFill>
            <a:latin typeface="+mj-lt"/>
          </a:endParaRPr>
        </a:p>
      </dgm:t>
    </dgm:pt>
    <dgm:pt modelId="{72070E6C-E096-4C3F-9741-B1EAACF2BF2E}" type="parTrans" cxnId="{B6527DBC-797F-4507-A669-7E513E4195AA}">
      <dgm:prSet/>
      <dgm:spPr/>
      <dgm:t>
        <a:bodyPr/>
        <a:lstStyle/>
        <a:p>
          <a:endParaRPr lang="pt-BR" sz="2400"/>
        </a:p>
      </dgm:t>
    </dgm:pt>
    <dgm:pt modelId="{0ADB273C-F453-4646-8B0A-54CBACA98EFE}" type="sibTrans" cxnId="{B6527DBC-797F-4507-A669-7E513E4195AA}">
      <dgm:prSet/>
      <dgm:spPr/>
      <dgm:t>
        <a:bodyPr/>
        <a:lstStyle/>
        <a:p>
          <a:endParaRPr lang="pt-BR" sz="2400"/>
        </a:p>
      </dgm:t>
    </dgm:pt>
    <dgm:pt modelId="{FA163B2D-4029-4BC7-A4CE-BEB8E962DC71}" type="pres">
      <dgm:prSet presAssocID="{AFD8E299-CDA2-4829-87E6-126EF0389AAB}" presName="linear" presStyleCnt="0">
        <dgm:presLayoutVars>
          <dgm:dir/>
          <dgm:resizeHandles val="exact"/>
        </dgm:presLayoutVars>
      </dgm:prSet>
      <dgm:spPr/>
      <dgm:t>
        <a:bodyPr/>
        <a:lstStyle/>
        <a:p>
          <a:endParaRPr lang="pt-BR"/>
        </a:p>
      </dgm:t>
    </dgm:pt>
    <dgm:pt modelId="{23F59556-9D2E-408B-9567-CEC9D886ED06}" type="pres">
      <dgm:prSet presAssocID="{9E1B2AB5-0E5B-4CCD-95E5-CD1161F80E44}" presName="comp" presStyleCnt="0"/>
      <dgm:spPr/>
    </dgm:pt>
    <dgm:pt modelId="{D751F7E8-2570-4651-8F4C-2F7732630848}" type="pres">
      <dgm:prSet presAssocID="{9E1B2AB5-0E5B-4CCD-95E5-CD1161F80E44}" presName="box" presStyleLbl="node1" presStyleIdx="0" presStyleCnt="1"/>
      <dgm:spPr/>
      <dgm:t>
        <a:bodyPr/>
        <a:lstStyle/>
        <a:p>
          <a:endParaRPr lang="pt-BR"/>
        </a:p>
      </dgm:t>
    </dgm:pt>
    <dgm:pt modelId="{EFE0FD6F-AD1D-4B61-8079-A6F3132371FB}" type="pres">
      <dgm:prSet presAssocID="{9E1B2AB5-0E5B-4CCD-95E5-CD1161F80E44}" presName="img" presStyleLbl="fgImgPlace1" presStyleIdx="0" presStyleCnt="1"/>
      <dgm:spPr>
        <a:blipFill rotWithShape="0">
          <a:blip xmlns:r="http://schemas.openxmlformats.org/officeDocument/2006/relationships" r:embed="rId1"/>
          <a:stretch>
            <a:fillRect/>
          </a:stretch>
        </a:blipFill>
      </dgm:spPr>
      <dgm:t>
        <a:bodyPr/>
        <a:lstStyle/>
        <a:p>
          <a:endParaRPr lang="pt-BR"/>
        </a:p>
      </dgm:t>
    </dgm:pt>
    <dgm:pt modelId="{1FC23B6B-B182-4F2B-A04B-5668E2E930A2}" type="pres">
      <dgm:prSet presAssocID="{9E1B2AB5-0E5B-4CCD-95E5-CD1161F80E44}" presName="text" presStyleLbl="node1" presStyleIdx="0" presStyleCnt="1">
        <dgm:presLayoutVars>
          <dgm:bulletEnabled val="1"/>
        </dgm:presLayoutVars>
      </dgm:prSet>
      <dgm:spPr/>
      <dgm:t>
        <a:bodyPr/>
        <a:lstStyle/>
        <a:p>
          <a:endParaRPr lang="pt-BR"/>
        </a:p>
      </dgm:t>
    </dgm:pt>
  </dgm:ptLst>
  <dgm:cxnLst>
    <dgm:cxn modelId="{870B5078-B245-41AF-B7CE-EEE6F963DACB}" type="presOf" srcId="{AFD8E299-CDA2-4829-87E6-126EF0389AAB}" destId="{FA163B2D-4029-4BC7-A4CE-BEB8E962DC71}" srcOrd="0" destOrd="0" presId="urn:microsoft.com/office/officeart/2005/8/layout/vList4#6"/>
    <dgm:cxn modelId="{D256A55F-1A5E-4D9D-9008-944C526AB111}" type="presOf" srcId="{9E1B2AB5-0E5B-4CCD-95E5-CD1161F80E44}" destId="{D751F7E8-2570-4651-8F4C-2F7732630848}" srcOrd="0" destOrd="0" presId="urn:microsoft.com/office/officeart/2005/8/layout/vList4#6"/>
    <dgm:cxn modelId="{B6527DBC-797F-4507-A669-7E513E4195AA}" srcId="{AFD8E299-CDA2-4829-87E6-126EF0389AAB}" destId="{9E1B2AB5-0E5B-4CCD-95E5-CD1161F80E44}" srcOrd="0" destOrd="0" parTransId="{72070E6C-E096-4C3F-9741-B1EAACF2BF2E}" sibTransId="{0ADB273C-F453-4646-8B0A-54CBACA98EFE}"/>
    <dgm:cxn modelId="{6269E816-60AE-4E56-99E7-43043D03178E}" type="presOf" srcId="{9E1B2AB5-0E5B-4CCD-95E5-CD1161F80E44}" destId="{1FC23B6B-B182-4F2B-A04B-5668E2E930A2}" srcOrd="1" destOrd="0" presId="urn:microsoft.com/office/officeart/2005/8/layout/vList4#6"/>
    <dgm:cxn modelId="{D3C44CCD-5380-470D-BC06-463724A49579}" type="presParOf" srcId="{FA163B2D-4029-4BC7-A4CE-BEB8E962DC71}" destId="{23F59556-9D2E-408B-9567-CEC9D886ED06}" srcOrd="0" destOrd="0" presId="urn:microsoft.com/office/officeart/2005/8/layout/vList4#6"/>
    <dgm:cxn modelId="{F8CF6159-108C-4761-B0A8-80C460E471C1}" type="presParOf" srcId="{23F59556-9D2E-408B-9567-CEC9D886ED06}" destId="{D751F7E8-2570-4651-8F4C-2F7732630848}" srcOrd="0" destOrd="0" presId="urn:microsoft.com/office/officeart/2005/8/layout/vList4#6"/>
    <dgm:cxn modelId="{DCCB1B94-BC32-4B76-9C9B-777F6BE5FA1D}" type="presParOf" srcId="{23F59556-9D2E-408B-9567-CEC9D886ED06}" destId="{EFE0FD6F-AD1D-4B61-8079-A6F3132371FB}" srcOrd="1" destOrd="0" presId="urn:microsoft.com/office/officeart/2005/8/layout/vList4#6"/>
    <dgm:cxn modelId="{CF2EF072-5BA9-49A4-8ED8-6DB86F7E3747}" type="presParOf" srcId="{23F59556-9D2E-408B-9567-CEC9D886ED06}" destId="{1FC23B6B-B182-4F2B-A04B-5668E2E930A2}" srcOrd="2" destOrd="0" presId="urn:microsoft.com/office/officeart/2005/8/layout/vList4#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3C7312-D937-4A56-B287-F665AD119ECB}" type="doc">
      <dgm:prSet loTypeId="urn:microsoft.com/office/officeart/2005/8/layout/lProcess2" loCatId="list" qsTypeId="urn:microsoft.com/office/officeart/2005/8/quickstyle/simple3" qsCatId="simple" csTypeId="urn:microsoft.com/office/officeart/2005/8/colors/accent1_1" csCatId="accent1" phldr="1"/>
      <dgm:spPr/>
      <dgm:t>
        <a:bodyPr/>
        <a:lstStyle/>
        <a:p>
          <a:endParaRPr lang="pt-BR"/>
        </a:p>
      </dgm:t>
    </dgm:pt>
    <dgm:pt modelId="{0623FF48-DA50-4CAC-A3CF-F2DEC698592F}">
      <dgm:prSet custT="1"/>
      <dgm:spPr/>
      <dgm:t>
        <a:bodyPr/>
        <a:lstStyle/>
        <a:p>
          <a:pPr rtl="0"/>
          <a:r>
            <a:rPr lang="pt-BR" sz="2800" noProof="0" dirty="0" smtClean="0"/>
            <a:t>Bloco - Determinantes de Saúde</a:t>
          </a:r>
        </a:p>
      </dgm:t>
    </dgm:pt>
    <dgm:pt modelId="{5C831FEE-7B50-4B5B-8CC5-E7F3E2C8BC3B}" type="parTrans" cxnId="{9DE63A81-59EA-4C22-9ECF-8FE7E05B8D94}">
      <dgm:prSet/>
      <dgm:spPr/>
      <dgm:t>
        <a:bodyPr/>
        <a:lstStyle/>
        <a:p>
          <a:endParaRPr lang="pt-BR" noProof="0"/>
        </a:p>
      </dgm:t>
    </dgm:pt>
    <dgm:pt modelId="{B836F42A-1E02-4E76-B2BB-79743CC497BD}" type="sibTrans" cxnId="{9DE63A81-59EA-4C22-9ECF-8FE7E05B8D94}">
      <dgm:prSet/>
      <dgm:spPr/>
      <dgm:t>
        <a:bodyPr/>
        <a:lstStyle/>
        <a:p>
          <a:endParaRPr lang="pt-BR" noProof="0"/>
        </a:p>
      </dgm:t>
    </dgm:pt>
    <dgm:pt modelId="{C106CF00-0331-4F57-9802-CD1A8D29B45D}">
      <dgm:prSet custT="1"/>
      <dgm:spPr/>
      <dgm:t>
        <a:bodyPr/>
        <a:lstStyle/>
        <a:p>
          <a:pPr algn="ctr" rtl="0">
            <a:lnSpc>
              <a:spcPct val="100000"/>
            </a:lnSpc>
            <a:spcBef>
              <a:spcPts val="600"/>
            </a:spcBef>
            <a:spcAft>
              <a:spcPts val="1200"/>
            </a:spcAft>
          </a:pPr>
          <a:r>
            <a:rPr lang="pt-BR" sz="2400" noProof="0" dirty="0" smtClean="0"/>
            <a:t>Consumo de tabaco entre adultos</a:t>
          </a:r>
          <a:endParaRPr lang="pt-BR" sz="2000" noProof="0" dirty="0"/>
        </a:p>
      </dgm:t>
    </dgm:pt>
    <dgm:pt modelId="{6BA0FC18-F975-41B7-9E1F-6F52AC209949}" type="parTrans" cxnId="{CCC1E755-54F4-4B38-B436-44AAD993EE6B}">
      <dgm:prSet/>
      <dgm:spPr/>
      <dgm:t>
        <a:bodyPr/>
        <a:lstStyle/>
        <a:p>
          <a:endParaRPr lang="pt-BR" noProof="0"/>
        </a:p>
      </dgm:t>
    </dgm:pt>
    <dgm:pt modelId="{365DADFB-3977-4B40-AED7-9163BCE66944}" type="sibTrans" cxnId="{CCC1E755-54F4-4B38-B436-44AAD993EE6B}">
      <dgm:prSet/>
      <dgm:spPr/>
      <dgm:t>
        <a:bodyPr/>
        <a:lstStyle/>
        <a:p>
          <a:endParaRPr lang="pt-BR" noProof="0"/>
        </a:p>
      </dgm:t>
    </dgm:pt>
    <dgm:pt modelId="{E0A8FF31-9673-42B5-9145-DF7131A140FD}">
      <dgm:prSet custT="1"/>
      <dgm:spPr/>
      <dgm:t>
        <a:bodyPr/>
        <a:lstStyle/>
        <a:p>
          <a:pPr>
            <a:lnSpc>
              <a:spcPct val="100000"/>
            </a:lnSpc>
            <a:spcBef>
              <a:spcPts val="600"/>
            </a:spcBef>
            <a:spcAft>
              <a:spcPts val="1200"/>
            </a:spcAft>
          </a:pPr>
          <a:r>
            <a:rPr lang="pt-BR" sz="2400" noProof="0" dirty="0" smtClean="0"/>
            <a:t>Consumo de álcool entre adultos</a:t>
          </a:r>
        </a:p>
      </dgm:t>
    </dgm:pt>
    <dgm:pt modelId="{18832B0B-A3AE-43AE-B62B-BD17C46A2C81}" type="parTrans" cxnId="{18C84CEC-2EA3-4D00-9386-681ED3DC5D11}">
      <dgm:prSet/>
      <dgm:spPr/>
      <dgm:t>
        <a:bodyPr/>
        <a:lstStyle/>
        <a:p>
          <a:endParaRPr lang="pt-BR" noProof="0"/>
        </a:p>
      </dgm:t>
    </dgm:pt>
    <dgm:pt modelId="{E6A2510C-A670-4AAA-A98B-D626512FF901}" type="sibTrans" cxnId="{18C84CEC-2EA3-4D00-9386-681ED3DC5D11}">
      <dgm:prSet/>
      <dgm:spPr/>
      <dgm:t>
        <a:bodyPr/>
        <a:lstStyle/>
        <a:p>
          <a:endParaRPr lang="pt-BR" noProof="0"/>
        </a:p>
      </dgm:t>
    </dgm:pt>
    <dgm:pt modelId="{FB95B607-1857-45B6-8C99-6B227DC98B0F}" type="pres">
      <dgm:prSet presAssocID="{1C3C7312-D937-4A56-B287-F665AD119ECB}" presName="theList" presStyleCnt="0">
        <dgm:presLayoutVars>
          <dgm:dir/>
          <dgm:animLvl val="lvl"/>
          <dgm:resizeHandles val="exact"/>
        </dgm:presLayoutVars>
      </dgm:prSet>
      <dgm:spPr/>
      <dgm:t>
        <a:bodyPr/>
        <a:lstStyle/>
        <a:p>
          <a:endParaRPr lang="pt-BR"/>
        </a:p>
      </dgm:t>
    </dgm:pt>
    <dgm:pt modelId="{44325625-1A63-4F57-8B94-1A9802FB2012}" type="pres">
      <dgm:prSet presAssocID="{0623FF48-DA50-4CAC-A3CF-F2DEC698592F}" presName="compNode" presStyleCnt="0"/>
      <dgm:spPr/>
      <dgm:t>
        <a:bodyPr/>
        <a:lstStyle/>
        <a:p>
          <a:endParaRPr lang="pt-BR"/>
        </a:p>
      </dgm:t>
    </dgm:pt>
    <dgm:pt modelId="{C0BCFDC6-2D4B-4955-A486-D5EB9A266014}" type="pres">
      <dgm:prSet presAssocID="{0623FF48-DA50-4CAC-A3CF-F2DEC698592F}" presName="aNode" presStyleLbl="bgShp" presStyleIdx="0" presStyleCnt="1"/>
      <dgm:spPr/>
      <dgm:t>
        <a:bodyPr/>
        <a:lstStyle/>
        <a:p>
          <a:endParaRPr lang="pt-BR"/>
        </a:p>
      </dgm:t>
    </dgm:pt>
    <dgm:pt modelId="{0EFB0684-B333-4A56-8139-F271F18BE9A4}" type="pres">
      <dgm:prSet presAssocID="{0623FF48-DA50-4CAC-A3CF-F2DEC698592F}" presName="textNode" presStyleLbl="bgShp" presStyleIdx="0" presStyleCnt="1"/>
      <dgm:spPr/>
      <dgm:t>
        <a:bodyPr/>
        <a:lstStyle/>
        <a:p>
          <a:endParaRPr lang="pt-BR"/>
        </a:p>
      </dgm:t>
    </dgm:pt>
    <dgm:pt modelId="{978C8D3D-E56E-4C0E-BAD5-0226B4855E74}" type="pres">
      <dgm:prSet presAssocID="{0623FF48-DA50-4CAC-A3CF-F2DEC698592F}" presName="compChildNode" presStyleCnt="0"/>
      <dgm:spPr/>
      <dgm:t>
        <a:bodyPr/>
        <a:lstStyle/>
        <a:p>
          <a:endParaRPr lang="pt-BR"/>
        </a:p>
      </dgm:t>
    </dgm:pt>
    <dgm:pt modelId="{10F9BE6E-A22E-4FCD-98C6-917F45062D5B}" type="pres">
      <dgm:prSet presAssocID="{0623FF48-DA50-4CAC-A3CF-F2DEC698592F}" presName="theInnerList" presStyleCnt="0"/>
      <dgm:spPr/>
      <dgm:t>
        <a:bodyPr/>
        <a:lstStyle/>
        <a:p>
          <a:endParaRPr lang="pt-BR"/>
        </a:p>
      </dgm:t>
    </dgm:pt>
    <dgm:pt modelId="{D1CB0EC1-DEBB-4E6C-AD6B-38085C404C3D}" type="pres">
      <dgm:prSet presAssocID="{C106CF00-0331-4F57-9802-CD1A8D29B45D}" presName="childNode" presStyleLbl="node1" presStyleIdx="0" presStyleCnt="2" custScaleY="22779">
        <dgm:presLayoutVars>
          <dgm:bulletEnabled val="1"/>
        </dgm:presLayoutVars>
      </dgm:prSet>
      <dgm:spPr/>
      <dgm:t>
        <a:bodyPr/>
        <a:lstStyle/>
        <a:p>
          <a:endParaRPr lang="pt-BR"/>
        </a:p>
      </dgm:t>
    </dgm:pt>
    <dgm:pt modelId="{FBE670FB-9257-47B8-903A-887170A01E14}" type="pres">
      <dgm:prSet presAssocID="{C106CF00-0331-4F57-9802-CD1A8D29B45D}" presName="aSpace2" presStyleCnt="0"/>
      <dgm:spPr/>
      <dgm:t>
        <a:bodyPr/>
        <a:lstStyle/>
        <a:p>
          <a:endParaRPr lang="pt-BR"/>
        </a:p>
      </dgm:t>
    </dgm:pt>
    <dgm:pt modelId="{9EBEB4CC-8ADA-421C-9809-4EB6F0218085}" type="pres">
      <dgm:prSet presAssocID="{E0A8FF31-9673-42B5-9145-DF7131A140FD}" presName="childNode" presStyleLbl="node1" presStyleIdx="1" presStyleCnt="2" custScaleY="23967">
        <dgm:presLayoutVars>
          <dgm:bulletEnabled val="1"/>
        </dgm:presLayoutVars>
      </dgm:prSet>
      <dgm:spPr/>
      <dgm:t>
        <a:bodyPr/>
        <a:lstStyle/>
        <a:p>
          <a:endParaRPr lang="pt-BR"/>
        </a:p>
      </dgm:t>
    </dgm:pt>
  </dgm:ptLst>
  <dgm:cxnLst>
    <dgm:cxn modelId="{8A7AF106-9E76-410E-BC91-9E287AF51B71}" type="presOf" srcId="{0623FF48-DA50-4CAC-A3CF-F2DEC698592F}" destId="{C0BCFDC6-2D4B-4955-A486-D5EB9A266014}" srcOrd="0" destOrd="0" presId="urn:microsoft.com/office/officeart/2005/8/layout/lProcess2"/>
    <dgm:cxn modelId="{18C84CEC-2EA3-4D00-9386-681ED3DC5D11}" srcId="{0623FF48-DA50-4CAC-A3CF-F2DEC698592F}" destId="{E0A8FF31-9673-42B5-9145-DF7131A140FD}" srcOrd="1" destOrd="0" parTransId="{18832B0B-A3AE-43AE-B62B-BD17C46A2C81}" sibTransId="{E6A2510C-A670-4AAA-A98B-D626512FF901}"/>
    <dgm:cxn modelId="{9DE63A81-59EA-4C22-9ECF-8FE7E05B8D94}" srcId="{1C3C7312-D937-4A56-B287-F665AD119ECB}" destId="{0623FF48-DA50-4CAC-A3CF-F2DEC698592F}" srcOrd="0" destOrd="0" parTransId="{5C831FEE-7B50-4B5B-8CC5-E7F3E2C8BC3B}" sibTransId="{B836F42A-1E02-4E76-B2BB-79743CC497BD}"/>
    <dgm:cxn modelId="{CCC1E755-54F4-4B38-B436-44AAD993EE6B}" srcId="{0623FF48-DA50-4CAC-A3CF-F2DEC698592F}" destId="{C106CF00-0331-4F57-9802-CD1A8D29B45D}" srcOrd="0" destOrd="0" parTransId="{6BA0FC18-F975-41B7-9E1F-6F52AC209949}" sibTransId="{365DADFB-3977-4B40-AED7-9163BCE66944}"/>
    <dgm:cxn modelId="{64405BE4-05FC-491C-B231-552C24C5985B}" type="presOf" srcId="{0623FF48-DA50-4CAC-A3CF-F2DEC698592F}" destId="{0EFB0684-B333-4A56-8139-F271F18BE9A4}" srcOrd="1" destOrd="0" presId="urn:microsoft.com/office/officeart/2005/8/layout/lProcess2"/>
    <dgm:cxn modelId="{B3D7D4B6-E646-47FD-8C03-1F13E047675B}" type="presOf" srcId="{1C3C7312-D937-4A56-B287-F665AD119ECB}" destId="{FB95B607-1857-45B6-8C99-6B227DC98B0F}" srcOrd="0" destOrd="0" presId="urn:microsoft.com/office/officeart/2005/8/layout/lProcess2"/>
    <dgm:cxn modelId="{1E9A6ABD-222E-4BA7-9D07-AA44BFB46ED4}" type="presOf" srcId="{E0A8FF31-9673-42B5-9145-DF7131A140FD}" destId="{9EBEB4CC-8ADA-421C-9809-4EB6F0218085}" srcOrd="0" destOrd="0" presId="urn:microsoft.com/office/officeart/2005/8/layout/lProcess2"/>
    <dgm:cxn modelId="{55E69B8B-6B23-4AAA-B97D-B29115F29A35}" type="presOf" srcId="{C106CF00-0331-4F57-9802-CD1A8D29B45D}" destId="{D1CB0EC1-DEBB-4E6C-AD6B-38085C404C3D}" srcOrd="0" destOrd="0" presId="urn:microsoft.com/office/officeart/2005/8/layout/lProcess2"/>
    <dgm:cxn modelId="{0AA2D7EF-7961-4093-AF61-7BA40AF5465B}" type="presParOf" srcId="{FB95B607-1857-45B6-8C99-6B227DC98B0F}" destId="{44325625-1A63-4F57-8B94-1A9802FB2012}" srcOrd="0" destOrd="0" presId="urn:microsoft.com/office/officeart/2005/8/layout/lProcess2"/>
    <dgm:cxn modelId="{053859C8-BE22-4F4A-BD51-47E0D7E41E55}" type="presParOf" srcId="{44325625-1A63-4F57-8B94-1A9802FB2012}" destId="{C0BCFDC6-2D4B-4955-A486-D5EB9A266014}" srcOrd="0" destOrd="0" presId="urn:microsoft.com/office/officeart/2005/8/layout/lProcess2"/>
    <dgm:cxn modelId="{AE75207C-ACA4-4F0B-A9EF-7DCCE64D3475}" type="presParOf" srcId="{44325625-1A63-4F57-8B94-1A9802FB2012}" destId="{0EFB0684-B333-4A56-8139-F271F18BE9A4}" srcOrd="1" destOrd="0" presId="urn:microsoft.com/office/officeart/2005/8/layout/lProcess2"/>
    <dgm:cxn modelId="{5B64D40C-7DDA-4426-BEE4-B6DFDFA3FBF4}" type="presParOf" srcId="{44325625-1A63-4F57-8B94-1A9802FB2012}" destId="{978C8D3D-E56E-4C0E-BAD5-0226B4855E74}" srcOrd="2" destOrd="0" presId="urn:microsoft.com/office/officeart/2005/8/layout/lProcess2"/>
    <dgm:cxn modelId="{16877F4C-244B-429F-AC4C-9EB27740263B}" type="presParOf" srcId="{978C8D3D-E56E-4C0E-BAD5-0226B4855E74}" destId="{10F9BE6E-A22E-4FCD-98C6-917F45062D5B}" srcOrd="0" destOrd="0" presId="urn:microsoft.com/office/officeart/2005/8/layout/lProcess2"/>
    <dgm:cxn modelId="{C4C6A721-361A-405B-B95F-5A8579AA47A9}" type="presParOf" srcId="{10F9BE6E-A22E-4FCD-98C6-917F45062D5B}" destId="{D1CB0EC1-DEBB-4E6C-AD6B-38085C404C3D}" srcOrd="0" destOrd="0" presId="urn:microsoft.com/office/officeart/2005/8/layout/lProcess2"/>
    <dgm:cxn modelId="{88AC9326-86A1-4B6B-969F-858FF16ABD54}" type="presParOf" srcId="{10F9BE6E-A22E-4FCD-98C6-917F45062D5B}" destId="{FBE670FB-9257-47B8-903A-887170A01E14}" srcOrd="1" destOrd="0" presId="urn:microsoft.com/office/officeart/2005/8/layout/lProcess2"/>
    <dgm:cxn modelId="{054FD264-0E60-4517-A106-D11EC14DFC3C}" type="presParOf" srcId="{10F9BE6E-A22E-4FCD-98C6-917F45062D5B}" destId="{9EBEB4CC-8ADA-421C-9809-4EB6F0218085}"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1F7E8-2570-4651-8F4C-2F7732630848}">
      <dsp:nvSpPr>
        <dsp:cNvPr id="0" name=""/>
        <dsp:cNvSpPr/>
      </dsp:nvSpPr>
      <dsp:spPr>
        <a:xfrm>
          <a:off x="0" y="0"/>
          <a:ext cx="8568952" cy="1080000"/>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b="1" kern="1200" dirty="0" smtClean="0">
              <a:solidFill>
                <a:srgbClr val="002060"/>
              </a:solidFill>
              <a:latin typeface="+mj-lt"/>
            </a:rPr>
            <a:t>Relatório Sistêmico de Fiscalização da Saúde</a:t>
          </a:r>
        </a:p>
      </dsp:txBody>
      <dsp:txXfrm>
        <a:off x="1821790" y="0"/>
        <a:ext cx="6747161" cy="1080000"/>
      </dsp:txXfrm>
    </dsp:sp>
    <dsp:sp modelId="{EFE0FD6F-AD1D-4B61-8079-A6F3132371FB}">
      <dsp:nvSpPr>
        <dsp:cNvPr id="0" name=""/>
        <dsp:cNvSpPr/>
      </dsp:nvSpPr>
      <dsp:spPr>
        <a:xfrm>
          <a:off x="108000" y="108000"/>
          <a:ext cx="1713790" cy="86400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1F7E8-2570-4651-8F4C-2F7732630848}">
      <dsp:nvSpPr>
        <dsp:cNvPr id="0" name=""/>
        <dsp:cNvSpPr/>
      </dsp:nvSpPr>
      <dsp:spPr>
        <a:xfrm>
          <a:off x="0" y="0"/>
          <a:ext cx="8568952" cy="1080000"/>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b="1" kern="1200" dirty="0" smtClean="0">
              <a:solidFill>
                <a:srgbClr val="002060"/>
              </a:solidFill>
              <a:latin typeface="+mj-lt"/>
            </a:rPr>
            <a:t>Indicadores de desempenho</a:t>
          </a:r>
        </a:p>
      </dsp:txBody>
      <dsp:txXfrm>
        <a:off x="1821790" y="0"/>
        <a:ext cx="6747161" cy="1080000"/>
      </dsp:txXfrm>
    </dsp:sp>
    <dsp:sp modelId="{EFE0FD6F-AD1D-4B61-8079-A6F3132371FB}">
      <dsp:nvSpPr>
        <dsp:cNvPr id="0" name=""/>
        <dsp:cNvSpPr/>
      </dsp:nvSpPr>
      <dsp:spPr>
        <a:xfrm>
          <a:off x="108000" y="108000"/>
          <a:ext cx="1713790" cy="8640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B016E-5EA8-4542-A46E-CDBBDED65F06}">
      <dsp:nvSpPr>
        <dsp:cNvPr id="0" name=""/>
        <dsp:cNvSpPr/>
      </dsp:nvSpPr>
      <dsp:spPr>
        <a:xfrm>
          <a:off x="3902" y="0"/>
          <a:ext cx="7985082" cy="39604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pt-BR" sz="2800" kern="1200" noProof="0" dirty="0" smtClean="0"/>
            <a:t>Bloco - Desempenho do Sistema de Saúde</a:t>
          </a:r>
        </a:p>
      </dsp:txBody>
      <dsp:txXfrm>
        <a:off x="3902" y="0"/>
        <a:ext cx="7985082" cy="1188132"/>
      </dsp:txXfrm>
    </dsp:sp>
    <dsp:sp modelId="{9B9DC427-EE5C-4C70-A06B-7D04CAD42C11}">
      <dsp:nvSpPr>
        <dsp:cNvPr id="0" name=""/>
        <dsp:cNvSpPr/>
      </dsp:nvSpPr>
      <dsp:spPr>
        <a:xfrm>
          <a:off x="802411" y="1188325"/>
          <a:ext cx="6388065" cy="38023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rtl="0">
            <a:lnSpc>
              <a:spcPct val="100000"/>
            </a:lnSpc>
            <a:spcBef>
              <a:spcPct val="0"/>
            </a:spcBef>
            <a:spcAft>
              <a:spcPts val="0"/>
            </a:spcAft>
          </a:pPr>
          <a:r>
            <a:rPr lang="pt-BR" sz="2000" kern="1200" noProof="0" smtClean="0"/>
            <a:t>Número de consultas médicas</a:t>
          </a:r>
          <a:endParaRPr lang="pt-BR" sz="2000" kern="1200" noProof="0"/>
        </a:p>
      </dsp:txBody>
      <dsp:txXfrm>
        <a:off x="813548" y="1199462"/>
        <a:ext cx="6365791" cy="357961"/>
      </dsp:txXfrm>
    </dsp:sp>
    <dsp:sp modelId="{F7A13583-645E-40B8-9D2B-7F7F01EFD648}">
      <dsp:nvSpPr>
        <dsp:cNvPr id="0" name=""/>
        <dsp:cNvSpPr/>
      </dsp:nvSpPr>
      <dsp:spPr>
        <a:xfrm>
          <a:off x="802411" y="1627058"/>
          <a:ext cx="6388065" cy="38023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rtl="0">
            <a:lnSpc>
              <a:spcPct val="100000"/>
            </a:lnSpc>
            <a:spcBef>
              <a:spcPct val="0"/>
            </a:spcBef>
            <a:spcAft>
              <a:spcPts val="0"/>
            </a:spcAft>
          </a:pPr>
          <a:r>
            <a:rPr lang="pt-BR" sz="2000" kern="1200" noProof="0" smtClean="0"/>
            <a:t>Internações hospitalares</a:t>
          </a:r>
          <a:endParaRPr lang="pt-BR" sz="2000" kern="1200" noProof="0"/>
        </a:p>
      </dsp:txBody>
      <dsp:txXfrm>
        <a:off x="813548" y="1638195"/>
        <a:ext cx="6365791" cy="357961"/>
      </dsp:txXfrm>
    </dsp:sp>
    <dsp:sp modelId="{0185F67F-CD5D-44D2-BA11-D8F0BD74B42E}">
      <dsp:nvSpPr>
        <dsp:cNvPr id="0" name=""/>
        <dsp:cNvSpPr/>
      </dsp:nvSpPr>
      <dsp:spPr>
        <a:xfrm>
          <a:off x="802411" y="2065791"/>
          <a:ext cx="6388065" cy="38023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rtl="0">
            <a:lnSpc>
              <a:spcPct val="100000"/>
            </a:lnSpc>
            <a:spcBef>
              <a:spcPct val="0"/>
            </a:spcBef>
            <a:spcAft>
              <a:spcPts val="0"/>
            </a:spcAft>
          </a:pPr>
          <a:r>
            <a:rPr lang="pt-BR" sz="2000" kern="1200" noProof="0" smtClean="0"/>
            <a:t>Percentual de Partos Cesáreos</a:t>
          </a:r>
          <a:endParaRPr lang="pt-BR" sz="2000" kern="1200" noProof="0"/>
        </a:p>
      </dsp:txBody>
      <dsp:txXfrm>
        <a:off x="813548" y="2076928"/>
        <a:ext cx="6365791" cy="357961"/>
      </dsp:txXfrm>
    </dsp:sp>
    <dsp:sp modelId="{1C6A930A-186A-4BE6-BB11-2ED382F24F0B}">
      <dsp:nvSpPr>
        <dsp:cNvPr id="0" name=""/>
        <dsp:cNvSpPr/>
      </dsp:nvSpPr>
      <dsp:spPr>
        <a:xfrm>
          <a:off x="802411" y="2504523"/>
          <a:ext cx="6388065" cy="38023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rtl="0">
            <a:lnSpc>
              <a:spcPct val="100000"/>
            </a:lnSpc>
            <a:spcBef>
              <a:spcPct val="0"/>
            </a:spcBef>
            <a:spcAft>
              <a:spcPts val="0"/>
            </a:spcAft>
          </a:pPr>
          <a:r>
            <a:rPr lang="pt-BR" sz="2000" kern="1200" noProof="0" smtClean="0"/>
            <a:t>Câncer de mama – mamografia e mortalidade</a:t>
          </a:r>
          <a:endParaRPr lang="pt-BR" sz="2000" kern="1200" noProof="0"/>
        </a:p>
      </dsp:txBody>
      <dsp:txXfrm>
        <a:off x="813548" y="2515660"/>
        <a:ext cx="6365791" cy="357961"/>
      </dsp:txXfrm>
    </dsp:sp>
    <dsp:sp modelId="{62AED0F5-E9CF-4511-8BB7-74C96D280391}">
      <dsp:nvSpPr>
        <dsp:cNvPr id="0" name=""/>
        <dsp:cNvSpPr/>
      </dsp:nvSpPr>
      <dsp:spPr>
        <a:xfrm>
          <a:off x="802411" y="2943256"/>
          <a:ext cx="6388065" cy="38023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rtl="0">
            <a:lnSpc>
              <a:spcPct val="100000"/>
            </a:lnSpc>
            <a:spcBef>
              <a:spcPct val="0"/>
            </a:spcBef>
            <a:spcAft>
              <a:spcPts val="0"/>
            </a:spcAft>
          </a:pPr>
          <a:r>
            <a:rPr lang="pt-BR" sz="2000" kern="1200" noProof="0" smtClean="0"/>
            <a:t>Programas de vacinação</a:t>
          </a:r>
          <a:endParaRPr lang="pt-BR" sz="2000" kern="1200" noProof="0"/>
        </a:p>
      </dsp:txBody>
      <dsp:txXfrm>
        <a:off x="813548" y="2954393"/>
        <a:ext cx="6365791" cy="357961"/>
      </dsp:txXfrm>
    </dsp:sp>
    <dsp:sp modelId="{BA19CF37-3E8F-4599-9FB0-F3B7790529FD}">
      <dsp:nvSpPr>
        <dsp:cNvPr id="0" name=""/>
        <dsp:cNvSpPr/>
      </dsp:nvSpPr>
      <dsp:spPr>
        <a:xfrm>
          <a:off x="802411" y="3381989"/>
          <a:ext cx="6388065" cy="38023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rtl="0">
            <a:lnSpc>
              <a:spcPct val="100000"/>
            </a:lnSpc>
            <a:spcBef>
              <a:spcPct val="0"/>
            </a:spcBef>
            <a:spcAft>
              <a:spcPts val="0"/>
            </a:spcAft>
          </a:pPr>
          <a:r>
            <a:rPr lang="pt-BR" sz="2000" kern="1200" noProof="0" smtClean="0"/>
            <a:t>Preço-fábrica de medicamentos</a:t>
          </a:r>
          <a:endParaRPr lang="pt-BR" sz="2000" kern="1200" noProof="0"/>
        </a:p>
      </dsp:txBody>
      <dsp:txXfrm>
        <a:off x="813548" y="3393126"/>
        <a:ext cx="6365791" cy="3579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1F7E8-2570-4651-8F4C-2F7732630848}">
      <dsp:nvSpPr>
        <dsp:cNvPr id="0" name=""/>
        <dsp:cNvSpPr/>
      </dsp:nvSpPr>
      <dsp:spPr>
        <a:xfrm>
          <a:off x="0" y="0"/>
          <a:ext cx="8568952" cy="1080000"/>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b="1" kern="1200" dirty="0" smtClean="0">
              <a:solidFill>
                <a:srgbClr val="002060"/>
              </a:solidFill>
              <a:latin typeface="+mj-lt"/>
            </a:rPr>
            <a:t>Indicadores de desempenho</a:t>
          </a:r>
          <a:endParaRPr lang="pt-BR" sz="2400" b="1" kern="1200" dirty="0">
            <a:solidFill>
              <a:srgbClr val="002060"/>
            </a:solidFill>
            <a:latin typeface="+mj-lt"/>
          </a:endParaRPr>
        </a:p>
      </dsp:txBody>
      <dsp:txXfrm>
        <a:off x="1821790" y="0"/>
        <a:ext cx="6747161" cy="1080000"/>
      </dsp:txXfrm>
    </dsp:sp>
    <dsp:sp modelId="{EFE0FD6F-AD1D-4B61-8079-A6F3132371FB}">
      <dsp:nvSpPr>
        <dsp:cNvPr id="0" name=""/>
        <dsp:cNvSpPr/>
      </dsp:nvSpPr>
      <dsp:spPr>
        <a:xfrm>
          <a:off x="108000" y="108000"/>
          <a:ext cx="1713790" cy="8640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7CA8D-A7DB-4C1A-B04B-3D8361F45055}">
      <dsp:nvSpPr>
        <dsp:cNvPr id="0" name=""/>
        <dsp:cNvSpPr/>
      </dsp:nvSpPr>
      <dsp:spPr>
        <a:xfrm>
          <a:off x="0" y="0"/>
          <a:ext cx="8003232" cy="3744416"/>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pt-BR" sz="2800" kern="1200" noProof="0" dirty="0" smtClean="0"/>
            <a:t>Bloco - Estrutura do Sistema de Saúde</a:t>
          </a:r>
        </a:p>
      </dsp:txBody>
      <dsp:txXfrm>
        <a:off x="0" y="0"/>
        <a:ext cx="8003232" cy="1123324"/>
      </dsp:txXfrm>
    </dsp:sp>
    <dsp:sp modelId="{126E1D9D-40D9-4211-BB94-B16062C1D567}">
      <dsp:nvSpPr>
        <dsp:cNvPr id="0" name=""/>
        <dsp:cNvSpPr/>
      </dsp:nvSpPr>
      <dsp:spPr>
        <a:xfrm>
          <a:off x="800323" y="1124033"/>
          <a:ext cx="6402585" cy="43317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ts val="600"/>
            </a:spcAft>
          </a:pPr>
          <a:r>
            <a:rPr lang="pt-BR" sz="2000" kern="1200" noProof="0" smtClean="0"/>
            <a:t>Número de médicos</a:t>
          </a:r>
          <a:endParaRPr lang="pt-BR" sz="2000" kern="1200" noProof="0"/>
        </a:p>
      </dsp:txBody>
      <dsp:txXfrm>
        <a:off x="813010" y="1136720"/>
        <a:ext cx="6377211" cy="407802"/>
      </dsp:txXfrm>
    </dsp:sp>
    <dsp:sp modelId="{AFC5DA93-FBBB-43F8-8BBC-188F5C3C2329}">
      <dsp:nvSpPr>
        <dsp:cNvPr id="0" name=""/>
        <dsp:cNvSpPr/>
      </dsp:nvSpPr>
      <dsp:spPr>
        <a:xfrm>
          <a:off x="800323" y="1623852"/>
          <a:ext cx="6402585" cy="43317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ts val="600"/>
            </a:spcAft>
          </a:pPr>
          <a:r>
            <a:rPr lang="pt-BR" sz="2000" kern="1200" noProof="0" smtClean="0"/>
            <a:t>Leitos hospitalares</a:t>
          </a:r>
          <a:endParaRPr lang="pt-BR" sz="2000" kern="1200" noProof="0"/>
        </a:p>
      </dsp:txBody>
      <dsp:txXfrm>
        <a:off x="813010" y="1636539"/>
        <a:ext cx="6377211" cy="407802"/>
      </dsp:txXfrm>
    </dsp:sp>
    <dsp:sp modelId="{316EB443-89AB-4DCE-AEB5-FBFFDCD6B77B}">
      <dsp:nvSpPr>
        <dsp:cNvPr id="0" name=""/>
        <dsp:cNvSpPr/>
      </dsp:nvSpPr>
      <dsp:spPr>
        <a:xfrm>
          <a:off x="800323" y="2123671"/>
          <a:ext cx="6402585" cy="43317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ts val="600"/>
            </a:spcAft>
          </a:pPr>
          <a:r>
            <a:rPr lang="pt-BR" sz="2000" kern="1200" noProof="0" smtClean="0"/>
            <a:t>Equipamentos de diagnóstico</a:t>
          </a:r>
          <a:endParaRPr lang="pt-BR" sz="2000" kern="1200" noProof="0"/>
        </a:p>
      </dsp:txBody>
      <dsp:txXfrm>
        <a:off x="813010" y="2136358"/>
        <a:ext cx="6377211" cy="407802"/>
      </dsp:txXfrm>
    </dsp:sp>
    <dsp:sp modelId="{FAB4DC6C-AE4E-4C15-A47A-3A6633F7EB16}">
      <dsp:nvSpPr>
        <dsp:cNvPr id="0" name=""/>
        <dsp:cNvSpPr/>
      </dsp:nvSpPr>
      <dsp:spPr>
        <a:xfrm>
          <a:off x="800323" y="2623490"/>
          <a:ext cx="6402585" cy="43317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ts val="600"/>
            </a:spcAft>
          </a:pPr>
          <a:r>
            <a:rPr lang="pt-BR" sz="2000" kern="1200" noProof="0" smtClean="0"/>
            <a:t>Financiamento</a:t>
          </a:r>
          <a:endParaRPr lang="pt-BR" sz="2000" kern="1200" noProof="0"/>
        </a:p>
      </dsp:txBody>
      <dsp:txXfrm>
        <a:off x="813010" y="2636177"/>
        <a:ext cx="6377211" cy="407802"/>
      </dsp:txXfrm>
    </dsp:sp>
    <dsp:sp modelId="{3ED426A5-2E39-47C9-AC4A-782D48C29C6C}">
      <dsp:nvSpPr>
        <dsp:cNvPr id="0" name=""/>
        <dsp:cNvSpPr/>
      </dsp:nvSpPr>
      <dsp:spPr>
        <a:xfrm>
          <a:off x="800323" y="3123310"/>
          <a:ext cx="6402585" cy="43317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ts val="1800"/>
            </a:spcAft>
          </a:pPr>
          <a:r>
            <a:rPr lang="pt-BR" sz="2000" kern="1200" noProof="0" smtClean="0"/>
            <a:t>Cobertura de planos de saúde privados</a:t>
          </a:r>
          <a:endParaRPr lang="pt-BR" sz="2000" kern="1200" noProof="0"/>
        </a:p>
      </dsp:txBody>
      <dsp:txXfrm>
        <a:off x="813010" y="3135997"/>
        <a:ext cx="6377211" cy="4078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1F7E8-2570-4651-8F4C-2F7732630848}">
      <dsp:nvSpPr>
        <dsp:cNvPr id="0" name=""/>
        <dsp:cNvSpPr/>
      </dsp:nvSpPr>
      <dsp:spPr>
        <a:xfrm>
          <a:off x="0" y="0"/>
          <a:ext cx="8568952" cy="1080000"/>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b="1" kern="1200" dirty="0" smtClean="0">
              <a:solidFill>
                <a:srgbClr val="002060"/>
              </a:solidFill>
              <a:latin typeface="+mj-lt"/>
            </a:rPr>
            <a:t>Indicadores de desempenho</a:t>
          </a:r>
          <a:br>
            <a:rPr lang="pt-BR" sz="2400" b="1" kern="1200" dirty="0" smtClean="0">
              <a:solidFill>
                <a:srgbClr val="002060"/>
              </a:solidFill>
              <a:latin typeface="+mj-lt"/>
            </a:rPr>
          </a:br>
          <a:r>
            <a:rPr lang="pt-BR" sz="2400" b="1" kern="1200" dirty="0" smtClean="0">
              <a:solidFill>
                <a:srgbClr val="002060"/>
              </a:solidFill>
              <a:latin typeface="+mj-lt"/>
            </a:rPr>
            <a:t>Conclusões</a:t>
          </a:r>
          <a:endParaRPr lang="pt-BR" sz="2400" b="1" kern="1200" dirty="0">
            <a:solidFill>
              <a:srgbClr val="002060"/>
            </a:solidFill>
            <a:latin typeface="+mj-lt"/>
          </a:endParaRPr>
        </a:p>
      </dsp:txBody>
      <dsp:txXfrm>
        <a:off x="1821790" y="0"/>
        <a:ext cx="6747161" cy="1080000"/>
      </dsp:txXfrm>
    </dsp:sp>
    <dsp:sp modelId="{EFE0FD6F-AD1D-4B61-8079-A6F3132371FB}">
      <dsp:nvSpPr>
        <dsp:cNvPr id="0" name=""/>
        <dsp:cNvSpPr/>
      </dsp:nvSpPr>
      <dsp:spPr>
        <a:xfrm>
          <a:off x="108000" y="108000"/>
          <a:ext cx="1713790" cy="8640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1F7E8-2570-4651-8F4C-2F7732630848}">
      <dsp:nvSpPr>
        <dsp:cNvPr id="0" name=""/>
        <dsp:cNvSpPr/>
      </dsp:nvSpPr>
      <dsp:spPr>
        <a:xfrm>
          <a:off x="0" y="0"/>
          <a:ext cx="8568952" cy="1080000"/>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b="1" kern="1200" dirty="0" smtClean="0">
              <a:solidFill>
                <a:srgbClr val="002060"/>
              </a:solidFill>
              <a:latin typeface="+mj-lt"/>
            </a:rPr>
            <a:t>Grandes temas acompanhados pelo TCU</a:t>
          </a:r>
          <a:endParaRPr lang="pt-BR" sz="2400" b="1" kern="1200" dirty="0">
            <a:solidFill>
              <a:srgbClr val="002060"/>
            </a:solidFill>
            <a:latin typeface="+mj-lt"/>
          </a:endParaRPr>
        </a:p>
      </dsp:txBody>
      <dsp:txXfrm>
        <a:off x="1821790" y="0"/>
        <a:ext cx="6747161" cy="1080000"/>
      </dsp:txXfrm>
    </dsp:sp>
    <dsp:sp modelId="{EFE0FD6F-AD1D-4B61-8079-A6F3132371FB}">
      <dsp:nvSpPr>
        <dsp:cNvPr id="0" name=""/>
        <dsp:cNvSpPr/>
      </dsp:nvSpPr>
      <dsp:spPr>
        <a:xfrm>
          <a:off x="108000" y="108000"/>
          <a:ext cx="1713790" cy="8640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83280-773E-4AF8-A679-F090869A1B0A}">
      <dsp:nvSpPr>
        <dsp:cNvPr id="0" name=""/>
        <dsp:cNvSpPr/>
      </dsp:nvSpPr>
      <dsp:spPr>
        <a:xfrm rot="10800000">
          <a:off x="1450134" y="2292"/>
          <a:ext cx="5219499" cy="541794"/>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916" tIns="68580" rIns="128016" bIns="68580" numCol="1" spcCol="1270" anchor="ctr" anchorCtr="0">
          <a:noAutofit/>
        </a:bodyPr>
        <a:lstStyle/>
        <a:p>
          <a:pPr lvl="0" algn="ctr" defTabSz="800100">
            <a:lnSpc>
              <a:spcPct val="90000"/>
            </a:lnSpc>
            <a:spcBef>
              <a:spcPct val="0"/>
            </a:spcBef>
            <a:spcAft>
              <a:spcPct val="35000"/>
            </a:spcAft>
          </a:pPr>
          <a:r>
            <a:rPr lang="pt-BR" sz="1800" kern="1200" dirty="0" smtClean="0"/>
            <a:t>Atenção Básica (R$ 13,7 bilhões)</a:t>
          </a:r>
          <a:endParaRPr lang="pt-BR" sz="1800" kern="1200" dirty="0"/>
        </a:p>
      </dsp:txBody>
      <dsp:txXfrm rot="10800000">
        <a:off x="1585582" y="2292"/>
        <a:ext cx="5084051" cy="541794"/>
      </dsp:txXfrm>
    </dsp:sp>
    <dsp:sp modelId="{47C9F9E9-7CDA-4BA0-A2DA-B45448CFEEA6}">
      <dsp:nvSpPr>
        <dsp:cNvPr id="0" name=""/>
        <dsp:cNvSpPr/>
      </dsp:nvSpPr>
      <dsp:spPr>
        <a:xfrm>
          <a:off x="1179237" y="2292"/>
          <a:ext cx="541794" cy="541794"/>
        </a:xfrm>
        <a:prstGeom prst="ellipse">
          <a:avLst/>
        </a:prstGeom>
        <a:blipFill rotWithShape="0">
          <a:blip xmlns:r="http://schemas.openxmlformats.org/officeDocument/2006/relationships" r:embed="rId1"/>
          <a:stretch>
            <a:fillRect/>
          </a:stretch>
        </a:blipFill>
        <a:ln w="9525"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1AA6595-6F57-4406-95F7-744927C58DF8}">
      <dsp:nvSpPr>
        <dsp:cNvPr id="0" name=""/>
        <dsp:cNvSpPr/>
      </dsp:nvSpPr>
      <dsp:spPr>
        <a:xfrm rot="10800000">
          <a:off x="1450134" y="705816"/>
          <a:ext cx="5219499" cy="541794"/>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916" tIns="68580" rIns="128016" bIns="68580" numCol="1" spcCol="1270" anchor="ctr" anchorCtr="0">
          <a:noAutofit/>
        </a:bodyPr>
        <a:lstStyle/>
        <a:p>
          <a:pPr lvl="0" algn="ctr" defTabSz="800100">
            <a:lnSpc>
              <a:spcPct val="90000"/>
            </a:lnSpc>
            <a:spcBef>
              <a:spcPct val="0"/>
            </a:spcBef>
            <a:spcAft>
              <a:spcPct val="35000"/>
            </a:spcAft>
          </a:pPr>
          <a:r>
            <a:rPr lang="pt-BR" sz="1800" kern="1200" dirty="0" smtClean="0"/>
            <a:t>Cartão SUS (R$ 40 milhões)</a:t>
          </a:r>
          <a:endParaRPr lang="pt-BR" sz="1800" kern="1200" dirty="0"/>
        </a:p>
      </dsp:txBody>
      <dsp:txXfrm rot="10800000">
        <a:off x="1585582" y="705816"/>
        <a:ext cx="5084051" cy="541794"/>
      </dsp:txXfrm>
    </dsp:sp>
    <dsp:sp modelId="{26C5FB06-30BB-4890-A7C5-1B7D94D747EA}">
      <dsp:nvSpPr>
        <dsp:cNvPr id="0" name=""/>
        <dsp:cNvSpPr/>
      </dsp:nvSpPr>
      <dsp:spPr>
        <a:xfrm>
          <a:off x="1179237" y="705816"/>
          <a:ext cx="541794" cy="541794"/>
        </a:xfrm>
        <a:prstGeom prst="ellipse">
          <a:avLst/>
        </a:prstGeom>
        <a:blipFill rotWithShape="0">
          <a:blip xmlns:r="http://schemas.openxmlformats.org/officeDocument/2006/relationships" r:embed="rId2"/>
          <a:stretch>
            <a:fillRect/>
          </a:stretch>
        </a:blipFill>
        <a:ln w="9525"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D723A01-AC04-47A2-97DC-0314997A771F}">
      <dsp:nvSpPr>
        <dsp:cNvPr id="0" name=""/>
        <dsp:cNvSpPr/>
      </dsp:nvSpPr>
      <dsp:spPr>
        <a:xfrm rot="10800000">
          <a:off x="1450134" y="1409340"/>
          <a:ext cx="5219499" cy="541794"/>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916" tIns="68580" rIns="128016" bIns="68580" numCol="1" spcCol="1270" anchor="ctr" anchorCtr="0">
          <a:noAutofit/>
        </a:bodyPr>
        <a:lstStyle/>
        <a:p>
          <a:pPr lvl="0" algn="ctr" defTabSz="800100">
            <a:lnSpc>
              <a:spcPct val="90000"/>
            </a:lnSpc>
            <a:spcBef>
              <a:spcPct val="0"/>
            </a:spcBef>
            <a:spcAft>
              <a:spcPct val="35000"/>
            </a:spcAft>
          </a:pPr>
          <a:r>
            <a:rPr lang="pt-BR" sz="1800" kern="1200" dirty="0" smtClean="0"/>
            <a:t>Ressarcimento ao SUS (R$ 110,68 milhões)*</a:t>
          </a:r>
          <a:endParaRPr lang="pt-BR" sz="1800" kern="1200" dirty="0"/>
        </a:p>
      </dsp:txBody>
      <dsp:txXfrm rot="10800000">
        <a:off x="1585582" y="1409340"/>
        <a:ext cx="5084051" cy="541794"/>
      </dsp:txXfrm>
    </dsp:sp>
    <dsp:sp modelId="{F61F9EC7-069D-4DE6-A2F8-55BBA78AA26F}">
      <dsp:nvSpPr>
        <dsp:cNvPr id="0" name=""/>
        <dsp:cNvSpPr/>
      </dsp:nvSpPr>
      <dsp:spPr>
        <a:xfrm>
          <a:off x="1179237" y="1409340"/>
          <a:ext cx="541794" cy="541794"/>
        </a:xfrm>
        <a:prstGeom prst="ellipse">
          <a:avLst/>
        </a:prstGeom>
        <a:blipFill rotWithShape="0">
          <a:blip xmlns:r="http://schemas.openxmlformats.org/officeDocument/2006/relationships" r:embed="rId3"/>
          <a:stretch>
            <a:fillRect/>
          </a:stretch>
        </a:blipFill>
        <a:ln w="9525"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B8DEC29-4544-45CF-8016-057B4E94F4FD}">
      <dsp:nvSpPr>
        <dsp:cNvPr id="0" name=""/>
        <dsp:cNvSpPr/>
      </dsp:nvSpPr>
      <dsp:spPr>
        <a:xfrm rot="10800000">
          <a:off x="1450134" y="2112864"/>
          <a:ext cx="5219499" cy="541794"/>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916" tIns="68580" rIns="128016" bIns="68580" numCol="1" spcCol="1270" anchor="ctr" anchorCtr="0">
          <a:noAutofit/>
        </a:bodyPr>
        <a:lstStyle/>
        <a:p>
          <a:pPr lvl="0" algn="ctr" defTabSz="800100">
            <a:lnSpc>
              <a:spcPct val="90000"/>
            </a:lnSpc>
            <a:spcBef>
              <a:spcPct val="0"/>
            </a:spcBef>
            <a:spcAft>
              <a:spcPct val="35000"/>
            </a:spcAft>
          </a:pPr>
          <a:r>
            <a:rPr lang="pt-BR" sz="1800" kern="1200" dirty="0" smtClean="0"/>
            <a:t>Medicamentos (R$ 8,5 bilhões)</a:t>
          </a:r>
          <a:endParaRPr lang="pt-BR" sz="1800" kern="1200" dirty="0"/>
        </a:p>
      </dsp:txBody>
      <dsp:txXfrm rot="10800000">
        <a:off x="1585582" y="2112864"/>
        <a:ext cx="5084051" cy="541794"/>
      </dsp:txXfrm>
    </dsp:sp>
    <dsp:sp modelId="{FEF09F55-19F7-4A96-84A4-533BCC9522B2}">
      <dsp:nvSpPr>
        <dsp:cNvPr id="0" name=""/>
        <dsp:cNvSpPr/>
      </dsp:nvSpPr>
      <dsp:spPr>
        <a:xfrm>
          <a:off x="1179237" y="2112864"/>
          <a:ext cx="541794" cy="541794"/>
        </a:xfrm>
        <a:prstGeom prst="ellipse">
          <a:avLst/>
        </a:prstGeom>
        <a:blipFill rotWithShape="0">
          <a:blip xmlns:r="http://schemas.openxmlformats.org/officeDocument/2006/relationships" r:embed="rId4"/>
          <a:stretch>
            <a:fillRect/>
          </a:stretch>
        </a:blipFill>
        <a:ln w="9525"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27EABB8-CAB2-4CAF-A790-02DF1F91E407}">
      <dsp:nvSpPr>
        <dsp:cNvPr id="0" name=""/>
        <dsp:cNvSpPr/>
      </dsp:nvSpPr>
      <dsp:spPr>
        <a:xfrm rot="10800000">
          <a:off x="1450134" y="2816388"/>
          <a:ext cx="5219499" cy="541794"/>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916" tIns="68580" rIns="128016" bIns="68580" numCol="1" spcCol="1270" anchor="ctr" anchorCtr="0">
          <a:noAutofit/>
        </a:bodyPr>
        <a:lstStyle/>
        <a:p>
          <a:pPr lvl="0" algn="ctr" defTabSz="800100">
            <a:lnSpc>
              <a:spcPct val="90000"/>
            </a:lnSpc>
            <a:spcBef>
              <a:spcPct val="0"/>
            </a:spcBef>
            <a:spcAft>
              <a:spcPct val="35000"/>
            </a:spcAft>
          </a:pPr>
          <a:r>
            <a:rPr lang="pt-BR" sz="1800" kern="1200" dirty="0" smtClean="0"/>
            <a:t>Hemobrás (R$ 301 milhões)**</a:t>
          </a:r>
          <a:endParaRPr lang="pt-BR" sz="1800" kern="1200" dirty="0"/>
        </a:p>
      </dsp:txBody>
      <dsp:txXfrm rot="10800000">
        <a:off x="1585582" y="2816388"/>
        <a:ext cx="5084051" cy="541794"/>
      </dsp:txXfrm>
    </dsp:sp>
    <dsp:sp modelId="{0A691B16-05C0-4EA1-8E60-5BF30965EFEB}">
      <dsp:nvSpPr>
        <dsp:cNvPr id="0" name=""/>
        <dsp:cNvSpPr/>
      </dsp:nvSpPr>
      <dsp:spPr>
        <a:xfrm>
          <a:off x="1179237" y="2816388"/>
          <a:ext cx="541794" cy="541794"/>
        </a:xfrm>
        <a:prstGeom prst="ellipse">
          <a:avLst/>
        </a:prstGeom>
        <a:blipFill rotWithShape="0">
          <a:blip xmlns:r="http://schemas.openxmlformats.org/officeDocument/2006/relationships" r:embed="rId5"/>
          <a:stretch>
            <a:fillRect/>
          </a:stretch>
        </a:blipFill>
        <a:ln w="9525"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276DF96-8624-418B-908D-1F2828541F6E}">
      <dsp:nvSpPr>
        <dsp:cNvPr id="0" name=""/>
        <dsp:cNvSpPr/>
      </dsp:nvSpPr>
      <dsp:spPr>
        <a:xfrm rot="10800000">
          <a:off x="1450134" y="3519913"/>
          <a:ext cx="5219499" cy="541794"/>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916" tIns="68580" rIns="128016" bIns="68580" numCol="1" spcCol="1270" anchor="ctr" anchorCtr="0">
          <a:noAutofit/>
        </a:bodyPr>
        <a:lstStyle/>
        <a:p>
          <a:pPr lvl="0" algn="ctr" defTabSz="800100">
            <a:lnSpc>
              <a:spcPct val="90000"/>
            </a:lnSpc>
            <a:spcBef>
              <a:spcPct val="0"/>
            </a:spcBef>
            <a:spcAft>
              <a:spcPct val="35000"/>
            </a:spcAft>
          </a:pPr>
          <a:r>
            <a:rPr lang="pt-BR" sz="1800" kern="1200" dirty="0" smtClean="0"/>
            <a:t>Atenção Oncológica e Mamógrafos </a:t>
          </a:r>
          <a:br>
            <a:rPr lang="pt-BR" sz="1800" kern="1200" dirty="0" smtClean="0"/>
          </a:br>
          <a:r>
            <a:rPr lang="pt-BR" sz="1800" kern="1200" dirty="0" smtClean="0"/>
            <a:t>(R$ 294 milhões)</a:t>
          </a:r>
          <a:endParaRPr lang="pt-BR" sz="1800" kern="1200" dirty="0"/>
        </a:p>
      </dsp:txBody>
      <dsp:txXfrm rot="10800000">
        <a:off x="1585582" y="3519913"/>
        <a:ext cx="5084051" cy="541794"/>
      </dsp:txXfrm>
    </dsp:sp>
    <dsp:sp modelId="{ABE521A5-CCF5-4EDB-9A37-BAB1A7FF2DA3}">
      <dsp:nvSpPr>
        <dsp:cNvPr id="0" name=""/>
        <dsp:cNvSpPr/>
      </dsp:nvSpPr>
      <dsp:spPr>
        <a:xfrm>
          <a:off x="1179237" y="3519913"/>
          <a:ext cx="541794" cy="541794"/>
        </a:xfrm>
        <a:prstGeom prst="ellipse">
          <a:avLst/>
        </a:prstGeom>
        <a:blipFill rotWithShape="0">
          <a:blip xmlns:r="http://schemas.openxmlformats.org/officeDocument/2006/relationships" r:embed="rId6"/>
          <a:stretch>
            <a:fillRect/>
          </a:stretch>
        </a:blipFill>
        <a:ln w="9525"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1F7E8-2570-4651-8F4C-2F7732630848}">
      <dsp:nvSpPr>
        <dsp:cNvPr id="0" name=""/>
        <dsp:cNvSpPr/>
      </dsp:nvSpPr>
      <dsp:spPr>
        <a:xfrm>
          <a:off x="0" y="0"/>
          <a:ext cx="8568952" cy="1080000"/>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b="1" kern="1200" dirty="0" smtClean="0">
              <a:solidFill>
                <a:srgbClr val="002060"/>
              </a:solidFill>
              <a:latin typeface="+mj-lt"/>
            </a:rPr>
            <a:t>Trabalhos </a:t>
          </a:r>
          <a:r>
            <a:rPr lang="pt-BR" sz="2400" b="1" kern="1200" dirty="0" smtClean="0">
              <a:solidFill>
                <a:srgbClr val="002060"/>
              </a:solidFill>
              <a:latin typeface="+mj-lt"/>
            </a:rPr>
            <a:t>em destaque</a:t>
          </a:r>
          <a:endParaRPr lang="pt-BR" sz="2400" b="1" kern="1200" dirty="0">
            <a:solidFill>
              <a:srgbClr val="002060"/>
            </a:solidFill>
            <a:latin typeface="+mj-lt"/>
          </a:endParaRPr>
        </a:p>
      </dsp:txBody>
      <dsp:txXfrm>
        <a:off x="1821790" y="0"/>
        <a:ext cx="6747161" cy="1080000"/>
      </dsp:txXfrm>
    </dsp:sp>
    <dsp:sp modelId="{EFE0FD6F-AD1D-4B61-8079-A6F3132371FB}">
      <dsp:nvSpPr>
        <dsp:cNvPr id="0" name=""/>
        <dsp:cNvSpPr/>
      </dsp:nvSpPr>
      <dsp:spPr>
        <a:xfrm>
          <a:off x="108000" y="108000"/>
          <a:ext cx="1713790" cy="86400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DF855-C7BF-41B0-9A43-D64AB890606D}">
      <dsp:nvSpPr>
        <dsp:cNvPr id="0" name=""/>
        <dsp:cNvSpPr/>
      </dsp:nvSpPr>
      <dsp:spPr>
        <a:xfrm>
          <a:off x="0" y="304867"/>
          <a:ext cx="7848872" cy="378000"/>
        </a:xfrm>
        <a:prstGeom prst="rect">
          <a:avLst/>
        </a:prstGeom>
        <a:solidFill>
          <a:schemeClr val="accent1">
            <a:lumMod val="20000"/>
            <a:lumOff val="80000"/>
            <a:alpha val="9000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4F87534-5195-46BA-87E8-B98655C43CD1}">
      <dsp:nvSpPr>
        <dsp:cNvPr id="0" name=""/>
        <dsp:cNvSpPr/>
      </dsp:nvSpPr>
      <dsp:spPr>
        <a:xfrm>
          <a:off x="392443" y="83467"/>
          <a:ext cx="5494210" cy="4428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668" tIns="0" rIns="207668" bIns="0" numCol="1" spcCol="1270" anchor="ctr" anchorCtr="0">
          <a:noAutofit/>
        </a:bodyPr>
        <a:lstStyle/>
        <a:p>
          <a:pPr lvl="0" algn="l" defTabSz="666750">
            <a:lnSpc>
              <a:spcPct val="90000"/>
            </a:lnSpc>
            <a:spcBef>
              <a:spcPct val="0"/>
            </a:spcBef>
            <a:spcAft>
              <a:spcPct val="35000"/>
            </a:spcAft>
          </a:pPr>
          <a:r>
            <a:rPr lang="pt-BR" sz="1500" b="0" kern="1200" dirty="0" smtClean="0">
              <a:latin typeface="Calibri"/>
              <a:ea typeface="+mn-ea"/>
              <a:cs typeface="+mn-cs"/>
            </a:rPr>
            <a:t>Auditoria Coordenada dos Tribunais de Contas Brasileiros</a:t>
          </a:r>
          <a:endParaRPr lang="pt-BR" sz="1500" b="0" kern="1200" dirty="0"/>
        </a:p>
      </dsp:txBody>
      <dsp:txXfrm>
        <a:off x="414059" y="105083"/>
        <a:ext cx="5450978" cy="399568"/>
      </dsp:txXfrm>
    </dsp:sp>
    <dsp:sp modelId="{26B95A7E-A737-4E09-AB9F-E1808B543DA7}">
      <dsp:nvSpPr>
        <dsp:cNvPr id="0" name=""/>
        <dsp:cNvSpPr/>
      </dsp:nvSpPr>
      <dsp:spPr>
        <a:xfrm>
          <a:off x="0" y="985267"/>
          <a:ext cx="7848872" cy="378000"/>
        </a:xfrm>
        <a:prstGeom prst="rect">
          <a:avLst/>
        </a:prstGeom>
        <a:solidFill>
          <a:schemeClr val="accent1">
            <a:lumMod val="20000"/>
            <a:lumOff val="80000"/>
            <a:alpha val="9000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484F5E8-0BC5-46D1-A818-FDCC3801CA3F}">
      <dsp:nvSpPr>
        <dsp:cNvPr id="0" name=""/>
        <dsp:cNvSpPr/>
      </dsp:nvSpPr>
      <dsp:spPr>
        <a:xfrm>
          <a:off x="392443" y="763867"/>
          <a:ext cx="5494210" cy="4428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668" tIns="0" rIns="207668" bIns="0" numCol="1" spcCol="1270" anchor="ctr" anchorCtr="0">
          <a:noAutofit/>
        </a:bodyPr>
        <a:lstStyle/>
        <a:p>
          <a:pPr lvl="0" algn="l" defTabSz="666750">
            <a:lnSpc>
              <a:spcPct val="90000"/>
            </a:lnSpc>
            <a:spcBef>
              <a:spcPct val="0"/>
            </a:spcBef>
            <a:spcAft>
              <a:spcPct val="35000"/>
            </a:spcAft>
          </a:pPr>
          <a:r>
            <a:rPr lang="pt-BR" sz="1500" kern="1200" dirty="0" smtClean="0"/>
            <a:t>Parcerias para o Desenvolvimento Produtivo (PDP)</a:t>
          </a:r>
          <a:endParaRPr lang="pt-BR" sz="1500" kern="1200" dirty="0"/>
        </a:p>
      </dsp:txBody>
      <dsp:txXfrm>
        <a:off x="414059" y="785483"/>
        <a:ext cx="5450978" cy="399568"/>
      </dsp:txXfrm>
    </dsp:sp>
    <dsp:sp modelId="{79513C28-3402-4FD6-8644-B07E49CB213A}">
      <dsp:nvSpPr>
        <dsp:cNvPr id="0" name=""/>
        <dsp:cNvSpPr/>
      </dsp:nvSpPr>
      <dsp:spPr>
        <a:xfrm>
          <a:off x="0" y="1665668"/>
          <a:ext cx="7848872" cy="378000"/>
        </a:xfrm>
        <a:prstGeom prst="rect">
          <a:avLst/>
        </a:prstGeom>
        <a:solidFill>
          <a:schemeClr val="accent1">
            <a:lumMod val="20000"/>
            <a:lumOff val="80000"/>
            <a:alpha val="9000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07784A4-241E-41AE-B454-6078D6609B4B}">
      <dsp:nvSpPr>
        <dsp:cNvPr id="0" name=""/>
        <dsp:cNvSpPr/>
      </dsp:nvSpPr>
      <dsp:spPr>
        <a:xfrm>
          <a:off x="392443" y="1444267"/>
          <a:ext cx="5494210" cy="4428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668" tIns="0" rIns="207668" bIns="0" numCol="1" spcCol="1270" anchor="ctr" anchorCtr="0">
          <a:noAutofit/>
        </a:bodyPr>
        <a:lstStyle/>
        <a:p>
          <a:pPr lvl="0" algn="l" defTabSz="666750">
            <a:lnSpc>
              <a:spcPct val="90000"/>
            </a:lnSpc>
            <a:spcBef>
              <a:spcPct val="0"/>
            </a:spcBef>
            <a:spcAft>
              <a:spcPct val="35000"/>
            </a:spcAft>
          </a:pPr>
          <a:r>
            <a:rPr lang="pt-BR" sz="1500" b="0" kern="1200" dirty="0" smtClean="0">
              <a:latin typeface="Calibri"/>
              <a:ea typeface="+mn-ea"/>
              <a:cs typeface="+mn-cs"/>
            </a:rPr>
            <a:t>Governança no SUS</a:t>
          </a:r>
          <a:endParaRPr lang="pt-BR" sz="1500" kern="1200" dirty="0"/>
        </a:p>
      </dsp:txBody>
      <dsp:txXfrm>
        <a:off x="414059" y="1465883"/>
        <a:ext cx="5450978" cy="399568"/>
      </dsp:txXfrm>
    </dsp:sp>
    <dsp:sp modelId="{65133CF6-4401-4150-A26E-257E294B6B16}">
      <dsp:nvSpPr>
        <dsp:cNvPr id="0" name=""/>
        <dsp:cNvSpPr/>
      </dsp:nvSpPr>
      <dsp:spPr>
        <a:xfrm>
          <a:off x="0" y="2346068"/>
          <a:ext cx="7848872" cy="378000"/>
        </a:xfrm>
        <a:prstGeom prst="rect">
          <a:avLst/>
        </a:prstGeom>
        <a:solidFill>
          <a:schemeClr val="accent1">
            <a:lumMod val="20000"/>
            <a:lumOff val="80000"/>
            <a:alpha val="9000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F09419-9C30-4981-A101-0FF8E21EB26A}">
      <dsp:nvSpPr>
        <dsp:cNvPr id="0" name=""/>
        <dsp:cNvSpPr/>
      </dsp:nvSpPr>
      <dsp:spPr>
        <a:xfrm>
          <a:off x="392443" y="2124668"/>
          <a:ext cx="5494210" cy="4428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668" tIns="0" rIns="207668" bIns="0" numCol="1" spcCol="1270" anchor="ctr" anchorCtr="0">
          <a:noAutofit/>
        </a:bodyPr>
        <a:lstStyle/>
        <a:p>
          <a:pPr lvl="0" algn="l" defTabSz="666750">
            <a:lnSpc>
              <a:spcPct val="90000"/>
            </a:lnSpc>
            <a:spcBef>
              <a:spcPct val="0"/>
            </a:spcBef>
            <a:spcAft>
              <a:spcPct val="35000"/>
            </a:spcAft>
          </a:pPr>
          <a:r>
            <a:rPr lang="pt-BR" sz="1500" b="0" kern="1200" dirty="0" smtClean="0">
              <a:latin typeface="Calibri"/>
              <a:ea typeface="+mn-ea"/>
              <a:cs typeface="+mn-cs"/>
            </a:rPr>
            <a:t>Regulação dos reajustes de preços de planos de saúde</a:t>
          </a:r>
          <a:endParaRPr lang="pt-BR" sz="1500" kern="1200" dirty="0"/>
        </a:p>
      </dsp:txBody>
      <dsp:txXfrm>
        <a:off x="414059" y="2146284"/>
        <a:ext cx="5450978" cy="399568"/>
      </dsp:txXfrm>
    </dsp:sp>
    <dsp:sp modelId="{BAA10072-3FB1-4A94-AD8C-E9D8F66E4D6C}">
      <dsp:nvSpPr>
        <dsp:cNvPr id="0" name=""/>
        <dsp:cNvSpPr/>
      </dsp:nvSpPr>
      <dsp:spPr>
        <a:xfrm>
          <a:off x="0" y="3026468"/>
          <a:ext cx="7848872" cy="378000"/>
        </a:xfrm>
        <a:prstGeom prst="rect">
          <a:avLst/>
        </a:prstGeom>
        <a:solidFill>
          <a:schemeClr val="accent1">
            <a:lumMod val="20000"/>
            <a:lumOff val="80000"/>
            <a:alpha val="9000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BF98036-064E-46AF-9E31-AB49262C9B86}">
      <dsp:nvSpPr>
        <dsp:cNvPr id="0" name=""/>
        <dsp:cNvSpPr/>
      </dsp:nvSpPr>
      <dsp:spPr>
        <a:xfrm>
          <a:off x="392443" y="2805068"/>
          <a:ext cx="5494210" cy="4428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668" tIns="0" rIns="207668" bIns="0" numCol="1" spcCol="1270" anchor="ctr" anchorCtr="0">
          <a:noAutofit/>
        </a:bodyPr>
        <a:lstStyle/>
        <a:p>
          <a:pPr lvl="0" algn="l" defTabSz="666750">
            <a:lnSpc>
              <a:spcPct val="90000"/>
            </a:lnSpc>
            <a:spcBef>
              <a:spcPct val="0"/>
            </a:spcBef>
            <a:spcAft>
              <a:spcPct val="35000"/>
            </a:spcAft>
          </a:pPr>
          <a:r>
            <a:rPr lang="pt-BR" sz="1500" b="0" kern="1200" dirty="0" smtClean="0">
              <a:latin typeface="Calibri"/>
              <a:ea typeface="+mn-ea"/>
              <a:cs typeface="+mn-cs"/>
            </a:rPr>
            <a:t>Terceirização de ações e serviços de saúde</a:t>
          </a:r>
          <a:endParaRPr lang="pt-BR" sz="1500" kern="1200" dirty="0"/>
        </a:p>
      </dsp:txBody>
      <dsp:txXfrm>
        <a:off x="414059" y="2826684"/>
        <a:ext cx="5450978" cy="39956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1F7E8-2570-4651-8F4C-2F7732630848}">
      <dsp:nvSpPr>
        <dsp:cNvPr id="0" name=""/>
        <dsp:cNvSpPr/>
      </dsp:nvSpPr>
      <dsp:spPr>
        <a:xfrm>
          <a:off x="0" y="0"/>
          <a:ext cx="8568952" cy="1080000"/>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b="1" kern="1200" dirty="0" smtClean="0">
              <a:solidFill>
                <a:srgbClr val="002060"/>
              </a:solidFill>
              <a:latin typeface="+mj-lt"/>
            </a:rPr>
            <a:t>Trabalhos </a:t>
          </a:r>
          <a:r>
            <a:rPr lang="pt-BR" sz="2400" b="1" kern="1200" dirty="0" smtClean="0">
              <a:solidFill>
                <a:srgbClr val="002060"/>
              </a:solidFill>
              <a:latin typeface="+mj-lt"/>
            </a:rPr>
            <a:t>em andamento (2015)</a:t>
          </a:r>
          <a:endParaRPr lang="pt-BR" sz="2400" b="1" kern="1200" dirty="0">
            <a:solidFill>
              <a:srgbClr val="002060"/>
            </a:solidFill>
            <a:latin typeface="+mj-lt"/>
          </a:endParaRPr>
        </a:p>
      </dsp:txBody>
      <dsp:txXfrm>
        <a:off x="1821790" y="0"/>
        <a:ext cx="6747161" cy="1080000"/>
      </dsp:txXfrm>
    </dsp:sp>
    <dsp:sp modelId="{EFE0FD6F-AD1D-4B61-8079-A6F3132371FB}">
      <dsp:nvSpPr>
        <dsp:cNvPr id="0" name=""/>
        <dsp:cNvSpPr/>
      </dsp:nvSpPr>
      <dsp:spPr>
        <a:xfrm>
          <a:off x="108000" y="108000"/>
          <a:ext cx="1713790" cy="86400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1F7E8-2570-4651-8F4C-2F7732630848}">
      <dsp:nvSpPr>
        <dsp:cNvPr id="0" name=""/>
        <dsp:cNvSpPr/>
      </dsp:nvSpPr>
      <dsp:spPr>
        <a:xfrm>
          <a:off x="0" y="0"/>
          <a:ext cx="8568952" cy="1080000"/>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b="1" kern="1200" dirty="0" smtClean="0">
              <a:solidFill>
                <a:srgbClr val="002060"/>
              </a:solidFill>
              <a:latin typeface="+mj-lt"/>
            </a:rPr>
            <a:t>Relatório Sistêmico de Fiscalização da Saúde</a:t>
          </a:r>
        </a:p>
      </dsp:txBody>
      <dsp:txXfrm>
        <a:off x="1821790" y="0"/>
        <a:ext cx="6747161" cy="1080000"/>
      </dsp:txXfrm>
    </dsp:sp>
    <dsp:sp modelId="{EFE0FD6F-AD1D-4B61-8079-A6F3132371FB}">
      <dsp:nvSpPr>
        <dsp:cNvPr id="0" name=""/>
        <dsp:cNvSpPr/>
      </dsp:nvSpPr>
      <dsp:spPr>
        <a:xfrm>
          <a:off x="108000" y="108000"/>
          <a:ext cx="1713790" cy="86400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BDFDA-C1DB-49BB-9D98-537098C20E9A}">
      <dsp:nvSpPr>
        <dsp:cNvPr id="0" name=""/>
        <dsp:cNvSpPr/>
      </dsp:nvSpPr>
      <dsp:spPr>
        <a:xfrm rot="10800000">
          <a:off x="1492502" y="2959"/>
          <a:ext cx="5219499" cy="711265"/>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3648" tIns="76200" rIns="142240" bIns="76200" numCol="1" spcCol="1270" anchor="ctr" anchorCtr="0">
          <a:noAutofit/>
        </a:bodyPr>
        <a:lstStyle/>
        <a:p>
          <a:pPr lvl="0" algn="ctr" defTabSz="889000">
            <a:lnSpc>
              <a:spcPct val="90000"/>
            </a:lnSpc>
            <a:spcBef>
              <a:spcPct val="0"/>
            </a:spcBef>
            <a:spcAft>
              <a:spcPct val="35000"/>
            </a:spcAft>
          </a:pPr>
          <a:r>
            <a:rPr lang="pt-BR" sz="2000" b="0" kern="1200" dirty="0" err="1" smtClean="0"/>
            <a:t>Judicialização</a:t>
          </a:r>
          <a:r>
            <a:rPr lang="pt-BR" sz="2000" b="0" kern="1200" dirty="0" smtClean="0"/>
            <a:t> da Saúde</a:t>
          </a:r>
          <a:endParaRPr lang="pt-BR" sz="2000" b="0" kern="1200" dirty="0"/>
        </a:p>
      </dsp:txBody>
      <dsp:txXfrm rot="10800000">
        <a:off x="1670318" y="2959"/>
        <a:ext cx="5041683" cy="711265"/>
      </dsp:txXfrm>
    </dsp:sp>
    <dsp:sp modelId="{C0DB340D-3439-428A-9003-2B7CC2957DBC}">
      <dsp:nvSpPr>
        <dsp:cNvPr id="0" name=""/>
        <dsp:cNvSpPr/>
      </dsp:nvSpPr>
      <dsp:spPr>
        <a:xfrm>
          <a:off x="1136869" y="2959"/>
          <a:ext cx="711265" cy="711265"/>
        </a:xfrm>
        <a:prstGeom prst="ellipse">
          <a:avLst/>
        </a:prstGeom>
        <a:blipFill rotWithShape="1">
          <a:blip xmlns:r="http://schemas.openxmlformats.org/officeDocument/2006/relationships" r:embed="rId1"/>
          <a:stretch>
            <a:fillRect/>
          </a:stretch>
        </a:blipFill>
        <a:ln w="9525"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603CD7B-E83E-4F4F-A8FC-5EB005BCBF06}">
      <dsp:nvSpPr>
        <dsp:cNvPr id="0" name=""/>
        <dsp:cNvSpPr/>
      </dsp:nvSpPr>
      <dsp:spPr>
        <a:xfrm rot="10800000">
          <a:off x="1492502" y="926543"/>
          <a:ext cx="5219499" cy="711265"/>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3648" tIns="76200" rIns="142240" bIns="76200" numCol="1" spcCol="1270" anchor="ctr" anchorCtr="0">
          <a:noAutofit/>
        </a:bodyPr>
        <a:lstStyle/>
        <a:p>
          <a:pPr lvl="0" algn="ctr" defTabSz="889000">
            <a:lnSpc>
              <a:spcPct val="90000"/>
            </a:lnSpc>
            <a:spcBef>
              <a:spcPct val="0"/>
            </a:spcBef>
            <a:spcAft>
              <a:spcPct val="35000"/>
            </a:spcAft>
          </a:pPr>
          <a:r>
            <a:rPr lang="pt-BR" sz="2000" b="0" kern="1200" dirty="0" smtClean="0"/>
            <a:t>Aquisição e utilização de órteses, próteses e materiais especiais</a:t>
          </a:r>
          <a:endParaRPr lang="pt-BR" sz="2000" b="0" kern="1200" dirty="0"/>
        </a:p>
      </dsp:txBody>
      <dsp:txXfrm rot="10800000">
        <a:off x="1670318" y="926543"/>
        <a:ext cx="5041683" cy="711265"/>
      </dsp:txXfrm>
    </dsp:sp>
    <dsp:sp modelId="{A8ACEDE0-054D-42FA-A18A-197470F57E8A}">
      <dsp:nvSpPr>
        <dsp:cNvPr id="0" name=""/>
        <dsp:cNvSpPr/>
      </dsp:nvSpPr>
      <dsp:spPr>
        <a:xfrm>
          <a:off x="1136869" y="926543"/>
          <a:ext cx="711265" cy="711265"/>
        </a:xfrm>
        <a:prstGeom prst="ellipse">
          <a:avLst/>
        </a:prstGeom>
        <a:blipFill rotWithShape="1">
          <a:blip xmlns:r="http://schemas.openxmlformats.org/officeDocument/2006/relationships" r:embed="rId2"/>
          <a:stretch>
            <a:fillRect/>
          </a:stretch>
        </a:blipFill>
        <a:ln w="9525"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08FAE23-24E4-4920-9730-CBE8773C5766}">
      <dsp:nvSpPr>
        <dsp:cNvPr id="0" name=""/>
        <dsp:cNvSpPr/>
      </dsp:nvSpPr>
      <dsp:spPr>
        <a:xfrm rot="10800000">
          <a:off x="1492502" y="1850127"/>
          <a:ext cx="5219499" cy="711265"/>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3648" tIns="76200" rIns="142240" bIns="76200" numCol="1" spcCol="1270" anchor="ctr" anchorCtr="0">
          <a:noAutofit/>
        </a:bodyPr>
        <a:lstStyle/>
        <a:p>
          <a:pPr lvl="0" algn="ctr" defTabSz="889000">
            <a:lnSpc>
              <a:spcPct val="90000"/>
            </a:lnSpc>
            <a:spcBef>
              <a:spcPct val="0"/>
            </a:spcBef>
            <a:spcAft>
              <a:spcPct val="35000"/>
            </a:spcAft>
          </a:pPr>
          <a:r>
            <a:rPr lang="pt-BR" sz="2000" b="0" kern="1200" dirty="0" err="1" smtClean="0"/>
            <a:t>iGov</a:t>
          </a:r>
          <a:r>
            <a:rPr lang="pt-BR" sz="2000" b="0" kern="1200" dirty="0" smtClean="0"/>
            <a:t> Saúde</a:t>
          </a:r>
          <a:endParaRPr lang="pt-BR" sz="2000" b="0" kern="1200" dirty="0"/>
        </a:p>
      </dsp:txBody>
      <dsp:txXfrm rot="10800000">
        <a:off x="1670318" y="1850127"/>
        <a:ext cx="5041683" cy="711265"/>
      </dsp:txXfrm>
    </dsp:sp>
    <dsp:sp modelId="{21D85208-1D46-40D5-AE6F-D634966DDCB5}">
      <dsp:nvSpPr>
        <dsp:cNvPr id="0" name=""/>
        <dsp:cNvSpPr/>
      </dsp:nvSpPr>
      <dsp:spPr>
        <a:xfrm>
          <a:off x="1136869" y="1850127"/>
          <a:ext cx="711265" cy="711265"/>
        </a:xfrm>
        <a:prstGeom prst="ellipse">
          <a:avLst/>
        </a:prstGeom>
        <a:blipFill rotWithShape="1">
          <a:blip xmlns:r="http://schemas.openxmlformats.org/officeDocument/2006/relationships" r:embed="rId3"/>
          <a:stretch>
            <a:fillRect/>
          </a:stretch>
        </a:blipFill>
        <a:ln w="9525"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0423917-EA76-4C74-93C2-8EA6C40D47A5}">
      <dsp:nvSpPr>
        <dsp:cNvPr id="0" name=""/>
        <dsp:cNvSpPr/>
      </dsp:nvSpPr>
      <dsp:spPr>
        <a:xfrm rot="10800000">
          <a:off x="1492502" y="2773710"/>
          <a:ext cx="5219499" cy="711265"/>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3648" tIns="76200" rIns="142240" bIns="76200" numCol="1" spcCol="1270" anchor="ctr" anchorCtr="0">
          <a:noAutofit/>
        </a:bodyPr>
        <a:lstStyle/>
        <a:p>
          <a:pPr lvl="0" algn="ctr" defTabSz="889000">
            <a:lnSpc>
              <a:spcPct val="90000"/>
            </a:lnSpc>
            <a:spcBef>
              <a:spcPct val="0"/>
            </a:spcBef>
            <a:spcAft>
              <a:spcPct val="35000"/>
            </a:spcAft>
          </a:pPr>
          <a:r>
            <a:rPr lang="pt-BR" sz="2000" b="0" kern="1200" dirty="0" smtClean="0"/>
            <a:t>Avaliação da capacidade de fiscalização da ANS</a:t>
          </a:r>
          <a:endParaRPr lang="pt-BR" sz="2000" b="0" kern="1200" dirty="0"/>
        </a:p>
      </dsp:txBody>
      <dsp:txXfrm rot="10800000">
        <a:off x="1670318" y="2773710"/>
        <a:ext cx="5041683" cy="711265"/>
      </dsp:txXfrm>
    </dsp:sp>
    <dsp:sp modelId="{2B44C627-1CC2-4F9F-BD4B-55CCBAE6B7B9}">
      <dsp:nvSpPr>
        <dsp:cNvPr id="0" name=""/>
        <dsp:cNvSpPr/>
      </dsp:nvSpPr>
      <dsp:spPr>
        <a:xfrm>
          <a:off x="1136869" y="2773710"/>
          <a:ext cx="711265" cy="711265"/>
        </a:xfrm>
        <a:prstGeom prst="ellipse">
          <a:avLst/>
        </a:prstGeom>
        <a:blipFill rotWithShape="1">
          <a:blip xmlns:r="http://schemas.openxmlformats.org/officeDocument/2006/relationships" r:embed="rId4"/>
          <a:stretch>
            <a:fillRect/>
          </a:stretch>
        </a:blipFill>
        <a:ln w="9525"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90AC1-1855-4947-A5B3-1A1836D1487F}">
      <dsp:nvSpPr>
        <dsp:cNvPr id="0" name=""/>
        <dsp:cNvSpPr/>
      </dsp:nvSpPr>
      <dsp:spPr>
        <a:xfrm>
          <a:off x="1682518" y="52"/>
          <a:ext cx="5059898" cy="64870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pt-BR" sz="2400" b="1" kern="1200" dirty="0" smtClean="0"/>
            <a:t>Capítulos</a:t>
          </a:r>
          <a:endParaRPr lang="pt-BR" sz="2400" b="1" kern="1200" dirty="0"/>
        </a:p>
      </dsp:txBody>
      <dsp:txXfrm>
        <a:off x="1701518" y="19052"/>
        <a:ext cx="5021898" cy="610704"/>
      </dsp:txXfrm>
    </dsp:sp>
    <dsp:sp modelId="{2D419CD1-5212-4125-A088-4B56616EC26D}">
      <dsp:nvSpPr>
        <dsp:cNvPr id="0" name=""/>
        <dsp:cNvSpPr/>
      </dsp:nvSpPr>
      <dsp:spPr>
        <a:xfrm>
          <a:off x="1682518" y="765524"/>
          <a:ext cx="648704" cy="648704"/>
        </a:xfrm>
        <a:prstGeom prst="roundRect">
          <a:avLst>
            <a:gd name="adj" fmla="val 1667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A56EA63-B39C-454F-8D4F-C6A54F5D7C54}">
      <dsp:nvSpPr>
        <dsp:cNvPr id="0" name=""/>
        <dsp:cNvSpPr/>
      </dsp:nvSpPr>
      <dsp:spPr>
        <a:xfrm>
          <a:off x="2370146" y="765524"/>
          <a:ext cx="4372270" cy="648704"/>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t-BR" sz="1800" kern="1200" dirty="0" smtClean="0"/>
            <a:t>Dados orçamentários e financeiros </a:t>
          </a:r>
          <a:br>
            <a:rPr lang="pt-BR" sz="1800" kern="1200" dirty="0" smtClean="0"/>
          </a:br>
          <a:r>
            <a:rPr lang="pt-BR" sz="1800" kern="1200" dirty="0" smtClean="0"/>
            <a:t>da Saúde</a:t>
          </a:r>
          <a:endParaRPr lang="pt-BR" sz="1800" kern="1200" dirty="0"/>
        </a:p>
      </dsp:txBody>
      <dsp:txXfrm>
        <a:off x="2401819" y="797197"/>
        <a:ext cx="4308924" cy="585358"/>
      </dsp:txXfrm>
    </dsp:sp>
    <dsp:sp modelId="{D8D48B0B-9B60-43CF-964C-D07A5635CBD7}">
      <dsp:nvSpPr>
        <dsp:cNvPr id="0" name=""/>
        <dsp:cNvSpPr/>
      </dsp:nvSpPr>
      <dsp:spPr>
        <a:xfrm>
          <a:off x="1682518" y="1492073"/>
          <a:ext cx="648704" cy="648704"/>
        </a:xfrm>
        <a:prstGeom prst="roundRect">
          <a:avLst>
            <a:gd name="adj" fmla="val 1667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731F9D2-ED05-46BF-B2F9-DD78BC1E8D2F}">
      <dsp:nvSpPr>
        <dsp:cNvPr id="0" name=""/>
        <dsp:cNvSpPr/>
      </dsp:nvSpPr>
      <dsp:spPr>
        <a:xfrm>
          <a:off x="2370146" y="1492073"/>
          <a:ext cx="4372270" cy="648704"/>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t-BR" sz="1800" kern="1200" dirty="0" smtClean="0"/>
            <a:t>Avaliação do sistema de saúde</a:t>
          </a:r>
          <a:br>
            <a:rPr lang="pt-BR" sz="1800" kern="1200" dirty="0" smtClean="0"/>
          </a:br>
          <a:r>
            <a:rPr lang="pt-BR" sz="1800" kern="1200" dirty="0" smtClean="0"/>
            <a:t>por indicadores</a:t>
          </a:r>
        </a:p>
      </dsp:txBody>
      <dsp:txXfrm>
        <a:off x="2401819" y="1523746"/>
        <a:ext cx="4308924" cy="585358"/>
      </dsp:txXfrm>
    </dsp:sp>
    <dsp:sp modelId="{427E5BC9-9C02-4BD2-91E4-773796258975}">
      <dsp:nvSpPr>
        <dsp:cNvPr id="0" name=""/>
        <dsp:cNvSpPr/>
      </dsp:nvSpPr>
      <dsp:spPr>
        <a:xfrm>
          <a:off x="1682518" y="2218623"/>
          <a:ext cx="648704" cy="648704"/>
        </a:xfrm>
        <a:prstGeom prst="roundRect">
          <a:avLst>
            <a:gd name="adj" fmla="val 1667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90409D6-DBE0-4DE5-B68C-13CCA3B10F01}">
      <dsp:nvSpPr>
        <dsp:cNvPr id="0" name=""/>
        <dsp:cNvSpPr/>
      </dsp:nvSpPr>
      <dsp:spPr>
        <a:xfrm>
          <a:off x="2370146" y="2218623"/>
          <a:ext cx="4372270" cy="648704"/>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t-BR" sz="1800" kern="1200" dirty="0" smtClean="0"/>
            <a:t>Tema em destaque do ano: </a:t>
          </a:r>
          <a:br>
            <a:rPr lang="pt-BR" sz="1800" kern="1200" dirty="0" smtClean="0"/>
          </a:br>
          <a:r>
            <a:rPr lang="pt-BR" sz="1800" kern="1200" dirty="0" smtClean="0"/>
            <a:t>Assistência Hospitalar no SUS</a:t>
          </a:r>
        </a:p>
      </dsp:txBody>
      <dsp:txXfrm>
        <a:off x="2401819" y="2250296"/>
        <a:ext cx="4308924" cy="585358"/>
      </dsp:txXfrm>
    </dsp:sp>
    <dsp:sp modelId="{A9F355A9-EE21-49EF-BA71-7F52C5AE2A04}">
      <dsp:nvSpPr>
        <dsp:cNvPr id="0" name=""/>
        <dsp:cNvSpPr/>
      </dsp:nvSpPr>
      <dsp:spPr>
        <a:xfrm>
          <a:off x="1682518" y="2945172"/>
          <a:ext cx="648704" cy="648704"/>
        </a:xfrm>
        <a:prstGeom prst="roundRect">
          <a:avLst>
            <a:gd name="adj" fmla="val 16670"/>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E658B37-0EA2-4ACA-9A3D-8EEB312701CB}">
      <dsp:nvSpPr>
        <dsp:cNvPr id="0" name=""/>
        <dsp:cNvSpPr/>
      </dsp:nvSpPr>
      <dsp:spPr>
        <a:xfrm>
          <a:off x="2370146" y="2945172"/>
          <a:ext cx="4372270" cy="648704"/>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t-BR" sz="1800" kern="1200" dirty="0" smtClean="0"/>
            <a:t>Grandes temas acompanhados pelo TCU</a:t>
          </a:r>
        </a:p>
      </dsp:txBody>
      <dsp:txXfrm>
        <a:off x="2401819" y="2976845"/>
        <a:ext cx="4308924" cy="585358"/>
      </dsp:txXfrm>
    </dsp:sp>
    <dsp:sp modelId="{AACD237E-63A6-4180-B0F1-9A9B7EA1548C}">
      <dsp:nvSpPr>
        <dsp:cNvPr id="0" name=""/>
        <dsp:cNvSpPr/>
      </dsp:nvSpPr>
      <dsp:spPr>
        <a:xfrm>
          <a:off x="1682518" y="3671722"/>
          <a:ext cx="648704" cy="648704"/>
        </a:xfrm>
        <a:prstGeom prst="roundRect">
          <a:avLst>
            <a:gd name="adj" fmla="val 16670"/>
          </a:avLst>
        </a:prstGeom>
        <a:blipFill rotWithShape="1">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BD9FA08-50A4-44A1-8075-C567A43C5F34}">
      <dsp:nvSpPr>
        <dsp:cNvPr id="0" name=""/>
        <dsp:cNvSpPr/>
      </dsp:nvSpPr>
      <dsp:spPr>
        <a:xfrm>
          <a:off x="2370146" y="3671722"/>
          <a:ext cx="4372270" cy="648704"/>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t-BR" sz="1800" kern="1200" dirty="0" smtClean="0"/>
            <a:t>Trabalhos recentes na área da saúde</a:t>
          </a:r>
        </a:p>
      </dsp:txBody>
      <dsp:txXfrm>
        <a:off x="2401819" y="3703395"/>
        <a:ext cx="4308924" cy="5853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1F7E8-2570-4651-8F4C-2F7732630848}">
      <dsp:nvSpPr>
        <dsp:cNvPr id="0" name=""/>
        <dsp:cNvSpPr/>
      </dsp:nvSpPr>
      <dsp:spPr>
        <a:xfrm>
          <a:off x="0" y="0"/>
          <a:ext cx="8568952" cy="1080000"/>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b="1" kern="1200" dirty="0" smtClean="0">
              <a:solidFill>
                <a:srgbClr val="002060"/>
              </a:solidFill>
              <a:latin typeface="+mj-lt"/>
            </a:rPr>
            <a:t>Dados orçamentários e financeiros da Saúde</a:t>
          </a:r>
          <a:endParaRPr lang="pt-BR" sz="2400" b="1" kern="1200" dirty="0">
            <a:solidFill>
              <a:srgbClr val="002060"/>
            </a:solidFill>
            <a:latin typeface="+mj-lt"/>
          </a:endParaRPr>
        </a:p>
      </dsp:txBody>
      <dsp:txXfrm>
        <a:off x="1821790" y="0"/>
        <a:ext cx="6747161" cy="1080000"/>
      </dsp:txXfrm>
    </dsp:sp>
    <dsp:sp modelId="{EFE0FD6F-AD1D-4B61-8079-A6F3132371FB}">
      <dsp:nvSpPr>
        <dsp:cNvPr id="0" name=""/>
        <dsp:cNvSpPr/>
      </dsp:nvSpPr>
      <dsp:spPr>
        <a:xfrm>
          <a:off x="108000" y="108000"/>
          <a:ext cx="1713790" cy="8640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1F7E8-2570-4651-8F4C-2F7732630848}">
      <dsp:nvSpPr>
        <dsp:cNvPr id="0" name=""/>
        <dsp:cNvSpPr/>
      </dsp:nvSpPr>
      <dsp:spPr>
        <a:xfrm>
          <a:off x="0" y="0"/>
          <a:ext cx="8568952" cy="1080000"/>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b="1" kern="1200" dirty="0" smtClean="0">
              <a:solidFill>
                <a:srgbClr val="002060"/>
              </a:solidFill>
              <a:latin typeface="+mj-lt"/>
            </a:rPr>
            <a:t>Indicadores de desempenho</a:t>
          </a:r>
          <a:endParaRPr lang="pt-BR" sz="2400" b="1" kern="1200" dirty="0">
            <a:solidFill>
              <a:srgbClr val="002060"/>
            </a:solidFill>
            <a:latin typeface="+mj-lt"/>
          </a:endParaRPr>
        </a:p>
      </dsp:txBody>
      <dsp:txXfrm>
        <a:off x="1821790" y="0"/>
        <a:ext cx="6747161" cy="1080000"/>
      </dsp:txXfrm>
    </dsp:sp>
    <dsp:sp modelId="{EFE0FD6F-AD1D-4B61-8079-A6F3132371FB}">
      <dsp:nvSpPr>
        <dsp:cNvPr id="0" name=""/>
        <dsp:cNvSpPr/>
      </dsp:nvSpPr>
      <dsp:spPr>
        <a:xfrm>
          <a:off x="108000" y="108000"/>
          <a:ext cx="1713790" cy="8640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1F7E8-2570-4651-8F4C-2F7732630848}">
      <dsp:nvSpPr>
        <dsp:cNvPr id="0" name=""/>
        <dsp:cNvSpPr/>
      </dsp:nvSpPr>
      <dsp:spPr>
        <a:xfrm>
          <a:off x="0" y="0"/>
          <a:ext cx="8568952" cy="1078945"/>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pt-BR" sz="2400" b="1" kern="1200" dirty="0" smtClean="0">
            <a:solidFill>
              <a:srgbClr val="002060"/>
            </a:solidFill>
            <a:latin typeface="+mj-lt"/>
          </a:endParaRPr>
        </a:p>
        <a:p>
          <a:pPr lvl="0" algn="l" defTabSz="1066800">
            <a:lnSpc>
              <a:spcPct val="90000"/>
            </a:lnSpc>
            <a:spcBef>
              <a:spcPct val="0"/>
            </a:spcBef>
            <a:spcAft>
              <a:spcPct val="35000"/>
            </a:spcAft>
          </a:pPr>
          <a:r>
            <a:rPr lang="pt-BR" sz="2400" b="1" kern="1200" dirty="0" smtClean="0">
              <a:solidFill>
                <a:srgbClr val="002060"/>
              </a:solidFill>
              <a:latin typeface="+mj-lt"/>
            </a:rPr>
            <a:t>Indicadores de desempenho</a:t>
          </a:r>
        </a:p>
        <a:p>
          <a:pPr lvl="0" algn="l" defTabSz="1066800">
            <a:lnSpc>
              <a:spcPct val="90000"/>
            </a:lnSpc>
            <a:spcBef>
              <a:spcPct val="0"/>
            </a:spcBef>
            <a:spcAft>
              <a:spcPct val="35000"/>
            </a:spcAft>
          </a:pPr>
          <a:r>
            <a:rPr lang="pt-BR" sz="2400" b="1" kern="1200" dirty="0" smtClean="0">
              <a:solidFill>
                <a:srgbClr val="002060"/>
              </a:solidFill>
              <a:latin typeface="+mj-lt"/>
            </a:rPr>
            <a:t> </a:t>
          </a:r>
          <a:endParaRPr lang="pt-BR" sz="2400" b="1" kern="1200" dirty="0"/>
        </a:p>
      </dsp:txBody>
      <dsp:txXfrm>
        <a:off x="1821684" y="0"/>
        <a:ext cx="6747267" cy="1078945"/>
      </dsp:txXfrm>
    </dsp:sp>
    <dsp:sp modelId="{EFE0FD6F-AD1D-4B61-8079-A6F3132371FB}">
      <dsp:nvSpPr>
        <dsp:cNvPr id="0" name=""/>
        <dsp:cNvSpPr/>
      </dsp:nvSpPr>
      <dsp:spPr>
        <a:xfrm>
          <a:off x="107894" y="107894"/>
          <a:ext cx="1713790" cy="86315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6A358-BB54-471F-8552-D3E66A878CDE}">
      <dsp:nvSpPr>
        <dsp:cNvPr id="0" name=""/>
        <dsp:cNvSpPr/>
      </dsp:nvSpPr>
      <dsp:spPr>
        <a:xfrm>
          <a:off x="0" y="0"/>
          <a:ext cx="7995416" cy="417646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pt-BR" sz="2800" kern="1200" noProof="0" smtClean="0"/>
            <a:t>Bloco - Situação </a:t>
          </a:r>
          <a:r>
            <a:rPr lang="pt-BR" sz="2800" kern="1200" noProof="0" dirty="0" smtClean="0"/>
            <a:t>de Saúde da População</a:t>
          </a:r>
        </a:p>
      </dsp:txBody>
      <dsp:txXfrm>
        <a:off x="0" y="0"/>
        <a:ext cx="7995416" cy="1252939"/>
      </dsp:txXfrm>
    </dsp:sp>
    <dsp:sp modelId="{2EF08191-0074-405B-9320-0F845EA34E22}">
      <dsp:nvSpPr>
        <dsp:cNvPr id="0" name=""/>
        <dsp:cNvSpPr/>
      </dsp:nvSpPr>
      <dsp:spPr>
        <a:xfrm>
          <a:off x="803449" y="1249509"/>
          <a:ext cx="6396333" cy="2994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pt-BR" sz="1600" kern="1200" noProof="0" dirty="0" smtClean="0"/>
            <a:t>Esperança de Vida ao Nascer</a:t>
          </a:r>
          <a:endParaRPr lang="pt-BR" sz="1600" kern="1200" noProof="0" dirty="0"/>
        </a:p>
      </dsp:txBody>
      <dsp:txXfrm>
        <a:off x="812221" y="1258281"/>
        <a:ext cx="6378789" cy="281944"/>
      </dsp:txXfrm>
    </dsp:sp>
    <dsp:sp modelId="{60AFFF9B-F1C3-4757-8B96-8DC922B27862}">
      <dsp:nvSpPr>
        <dsp:cNvPr id="0" name=""/>
        <dsp:cNvSpPr/>
      </dsp:nvSpPr>
      <dsp:spPr>
        <a:xfrm>
          <a:off x="803449" y="1551302"/>
          <a:ext cx="6396333" cy="2994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pt-BR" sz="1600" kern="1200" noProof="0" smtClean="0"/>
            <a:t>Mortalidade por Grupos de Causas</a:t>
          </a:r>
        </a:p>
      </dsp:txBody>
      <dsp:txXfrm>
        <a:off x="812221" y="1560074"/>
        <a:ext cx="6378789" cy="281944"/>
      </dsp:txXfrm>
    </dsp:sp>
    <dsp:sp modelId="{B7F229FE-542F-401F-AA00-C98FEB6958F9}">
      <dsp:nvSpPr>
        <dsp:cNvPr id="0" name=""/>
        <dsp:cNvSpPr/>
      </dsp:nvSpPr>
      <dsp:spPr>
        <a:xfrm>
          <a:off x="803449" y="1853094"/>
          <a:ext cx="6396333" cy="2994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pt-BR" sz="1600" kern="1200" noProof="0" smtClean="0"/>
            <a:t>Mortalidade Prematura – Anos Potenciais de Vida Perdidos</a:t>
          </a:r>
        </a:p>
      </dsp:txBody>
      <dsp:txXfrm>
        <a:off x="812221" y="1861866"/>
        <a:ext cx="6378789" cy="281944"/>
      </dsp:txXfrm>
    </dsp:sp>
    <dsp:sp modelId="{6A5A3C91-C02D-4E06-B4ED-DA5BE65C45BE}">
      <dsp:nvSpPr>
        <dsp:cNvPr id="0" name=""/>
        <dsp:cNvSpPr/>
      </dsp:nvSpPr>
      <dsp:spPr>
        <a:xfrm>
          <a:off x="803449" y="2154887"/>
          <a:ext cx="6396333" cy="2994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pt-BR" sz="1600" kern="1200" noProof="0" smtClean="0"/>
            <a:t>Mortalidade por Doenças do Aparelho Circulatório</a:t>
          </a:r>
        </a:p>
      </dsp:txBody>
      <dsp:txXfrm>
        <a:off x="812221" y="2163659"/>
        <a:ext cx="6378789" cy="281944"/>
      </dsp:txXfrm>
    </dsp:sp>
    <dsp:sp modelId="{69DFC441-C39B-4B23-BC65-A7783D1781C2}">
      <dsp:nvSpPr>
        <dsp:cNvPr id="0" name=""/>
        <dsp:cNvSpPr/>
      </dsp:nvSpPr>
      <dsp:spPr>
        <a:xfrm>
          <a:off x="803449" y="2456679"/>
          <a:ext cx="6396333" cy="2994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pt-BR" sz="1600" kern="1200" noProof="0" smtClean="0"/>
            <a:t>Mortalidade por Neoplasias</a:t>
          </a:r>
        </a:p>
      </dsp:txBody>
      <dsp:txXfrm>
        <a:off x="812221" y="2465451"/>
        <a:ext cx="6378789" cy="281944"/>
      </dsp:txXfrm>
    </dsp:sp>
    <dsp:sp modelId="{97486BD2-C140-4839-A38E-CCACC8057F1D}">
      <dsp:nvSpPr>
        <dsp:cNvPr id="0" name=""/>
        <dsp:cNvSpPr/>
      </dsp:nvSpPr>
      <dsp:spPr>
        <a:xfrm>
          <a:off x="803449" y="2758472"/>
          <a:ext cx="6396333" cy="2994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pt-BR" sz="1600" kern="1200" noProof="0" smtClean="0"/>
            <a:t>Mortalidade por causas externas</a:t>
          </a:r>
        </a:p>
      </dsp:txBody>
      <dsp:txXfrm>
        <a:off x="812221" y="2767244"/>
        <a:ext cx="6378789" cy="281944"/>
      </dsp:txXfrm>
    </dsp:sp>
    <dsp:sp modelId="{D077C9E2-8844-46BB-8DFF-56CDEF4798A2}">
      <dsp:nvSpPr>
        <dsp:cNvPr id="0" name=""/>
        <dsp:cNvSpPr/>
      </dsp:nvSpPr>
      <dsp:spPr>
        <a:xfrm>
          <a:off x="803449" y="3060264"/>
          <a:ext cx="6396333" cy="2994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pt-BR" sz="1600" kern="1200" noProof="0" dirty="0" smtClean="0"/>
            <a:t>Mortalidade Infantil</a:t>
          </a:r>
        </a:p>
      </dsp:txBody>
      <dsp:txXfrm>
        <a:off x="812221" y="3069036"/>
        <a:ext cx="6378789" cy="281944"/>
      </dsp:txXfrm>
    </dsp:sp>
    <dsp:sp modelId="{99364162-59B8-4863-AFA1-6F022F9298D4}">
      <dsp:nvSpPr>
        <dsp:cNvPr id="0" name=""/>
        <dsp:cNvSpPr/>
      </dsp:nvSpPr>
      <dsp:spPr>
        <a:xfrm>
          <a:off x="803449" y="3362057"/>
          <a:ext cx="6396333" cy="2994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pt-BR" sz="1600" kern="1200" noProof="0" smtClean="0"/>
            <a:t>Prevalência de diabetes</a:t>
          </a:r>
        </a:p>
      </dsp:txBody>
      <dsp:txXfrm>
        <a:off x="812221" y="3370829"/>
        <a:ext cx="6378789" cy="281944"/>
      </dsp:txXfrm>
    </dsp:sp>
    <dsp:sp modelId="{C0FA0EAF-4E3E-4C58-AFF6-A5C0B00E1BBB}">
      <dsp:nvSpPr>
        <dsp:cNvPr id="0" name=""/>
        <dsp:cNvSpPr/>
      </dsp:nvSpPr>
      <dsp:spPr>
        <a:xfrm>
          <a:off x="803449" y="3663849"/>
          <a:ext cx="6396333" cy="2994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pt-BR" sz="1600" kern="1200" noProof="0" smtClean="0"/>
            <a:t>Incidência de Aids</a:t>
          </a:r>
        </a:p>
      </dsp:txBody>
      <dsp:txXfrm>
        <a:off x="812221" y="3672621"/>
        <a:ext cx="6378789" cy="2819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1F7E8-2570-4651-8F4C-2F7732630848}">
      <dsp:nvSpPr>
        <dsp:cNvPr id="0" name=""/>
        <dsp:cNvSpPr/>
      </dsp:nvSpPr>
      <dsp:spPr>
        <a:xfrm>
          <a:off x="0" y="0"/>
          <a:ext cx="8568952" cy="1080000"/>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b="1" kern="1200" dirty="0" smtClean="0">
              <a:solidFill>
                <a:srgbClr val="002060"/>
              </a:solidFill>
              <a:latin typeface="+mj-lt"/>
            </a:rPr>
            <a:t>Indicadores de desempenho</a:t>
          </a:r>
          <a:endParaRPr lang="pt-BR" sz="2400" b="1" kern="1200" dirty="0">
            <a:solidFill>
              <a:srgbClr val="002060"/>
            </a:solidFill>
            <a:latin typeface="+mj-lt"/>
          </a:endParaRPr>
        </a:p>
      </dsp:txBody>
      <dsp:txXfrm>
        <a:off x="1821790" y="0"/>
        <a:ext cx="6747161" cy="1080000"/>
      </dsp:txXfrm>
    </dsp:sp>
    <dsp:sp modelId="{EFE0FD6F-AD1D-4B61-8079-A6F3132371FB}">
      <dsp:nvSpPr>
        <dsp:cNvPr id="0" name=""/>
        <dsp:cNvSpPr/>
      </dsp:nvSpPr>
      <dsp:spPr>
        <a:xfrm>
          <a:off x="108000" y="108000"/>
          <a:ext cx="1713790" cy="8640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CFDC6-2D4B-4955-A486-D5EB9A266014}">
      <dsp:nvSpPr>
        <dsp:cNvPr id="0" name=""/>
        <dsp:cNvSpPr/>
      </dsp:nvSpPr>
      <dsp:spPr>
        <a:xfrm>
          <a:off x="0" y="0"/>
          <a:ext cx="8003232" cy="3744416"/>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pt-BR" sz="2800" kern="1200" noProof="0" dirty="0" smtClean="0"/>
            <a:t>Bloco - Determinantes de Saúde</a:t>
          </a:r>
        </a:p>
      </dsp:txBody>
      <dsp:txXfrm>
        <a:off x="0" y="0"/>
        <a:ext cx="8003232" cy="1123324"/>
      </dsp:txXfrm>
    </dsp:sp>
    <dsp:sp modelId="{D1CB0EC1-DEBB-4E6C-AD6B-38085C404C3D}">
      <dsp:nvSpPr>
        <dsp:cNvPr id="0" name=""/>
        <dsp:cNvSpPr/>
      </dsp:nvSpPr>
      <dsp:spPr>
        <a:xfrm>
          <a:off x="800323" y="1584170"/>
          <a:ext cx="6402585" cy="55441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5720" rIns="60960" bIns="45720" numCol="1" spcCol="1270" anchor="ctr" anchorCtr="0">
          <a:noAutofit/>
        </a:bodyPr>
        <a:lstStyle/>
        <a:p>
          <a:pPr lvl="0" algn="ctr" defTabSz="1066800" rtl="0">
            <a:lnSpc>
              <a:spcPct val="100000"/>
            </a:lnSpc>
            <a:spcBef>
              <a:spcPct val="0"/>
            </a:spcBef>
            <a:spcAft>
              <a:spcPts val="1200"/>
            </a:spcAft>
          </a:pPr>
          <a:r>
            <a:rPr lang="pt-BR" sz="2400" kern="1200" noProof="0" dirty="0" smtClean="0"/>
            <a:t>Consumo de tabaco entre adultos</a:t>
          </a:r>
          <a:endParaRPr lang="pt-BR" sz="2000" kern="1200" noProof="0" dirty="0"/>
        </a:p>
      </dsp:txBody>
      <dsp:txXfrm>
        <a:off x="816561" y="1600408"/>
        <a:ext cx="6370109" cy="521935"/>
      </dsp:txXfrm>
    </dsp:sp>
    <dsp:sp modelId="{9EBEB4CC-8ADA-421C-9809-4EB6F0218085}">
      <dsp:nvSpPr>
        <dsp:cNvPr id="0" name=""/>
        <dsp:cNvSpPr/>
      </dsp:nvSpPr>
      <dsp:spPr>
        <a:xfrm>
          <a:off x="800323" y="2513023"/>
          <a:ext cx="6402585" cy="58332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5720" rIns="60960" bIns="45720" numCol="1" spcCol="1270" anchor="ctr" anchorCtr="0">
          <a:noAutofit/>
        </a:bodyPr>
        <a:lstStyle/>
        <a:p>
          <a:pPr lvl="0" algn="ctr" defTabSz="1066800">
            <a:lnSpc>
              <a:spcPct val="100000"/>
            </a:lnSpc>
            <a:spcBef>
              <a:spcPct val="0"/>
            </a:spcBef>
            <a:spcAft>
              <a:spcPts val="1200"/>
            </a:spcAft>
          </a:pPr>
          <a:r>
            <a:rPr lang="pt-BR" sz="2400" kern="1200" noProof="0" dirty="0" smtClean="0"/>
            <a:t>Consumo de álcool entre adultos</a:t>
          </a:r>
        </a:p>
      </dsp:txBody>
      <dsp:txXfrm>
        <a:off x="817408" y="2530108"/>
        <a:ext cx="6368415" cy="549155"/>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7">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4#8">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4#9">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2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2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2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5">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4#6">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3.53491E-7</cdr:x>
      <cdr:y>0</cdr:y>
    </cdr:from>
    <cdr:to>
      <cdr:x>0.99271</cdr:x>
      <cdr:y>0.08626</cdr:y>
    </cdr:to>
    <cdr:sp macro="" textlink="">
      <cdr:nvSpPr>
        <cdr:cNvPr id="2" name="CaixaDeTexto 1"/>
        <cdr:cNvSpPr txBox="1"/>
      </cdr:nvSpPr>
      <cdr:spPr>
        <a:xfrm xmlns:a="http://schemas.openxmlformats.org/drawingml/2006/main">
          <a:off x="1" y="0"/>
          <a:ext cx="2808312" cy="4888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1000" b="1" dirty="0"/>
            <a:t>Taxa</a:t>
          </a:r>
          <a:r>
            <a:rPr lang="pt-BR" sz="1000" b="1" baseline="0" dirty="0"/>
            <a:t> de Mortalidade </a:t>
          </a:r>
          <a:r>
            <a:rPr lang="pt-BR" sz="1000" b="1" baseline="0" dirty="0" smtClean="0"/>
            <a:t>Infantil  </a:t>
          </a:r>
          <a:br>
            <a:rPr lang="pt-BR" sz="1000" b="1" baseline="0" dirty="0" smtClean="0"/>
          </a:br>
          <a:r>
            <a:rPr lang="pt-BR" sz="1000" b="1" baseline="0" dirty="0" smtClean="0"/>
            <a:t>(nº óbitos/1.000</a:t>
          </a:r>
          <a:r>
            <a:rPr lang="pt-BR" sz="1000" b="1" dirty="0" smtClean="0"/>
            <a:t> nascidos vivos) </a:t>
          </a:r>
          <a:r>
            <a:rPr lang="pt-BR" sz="1000" b="1" baseline="0" dirty="0" smtClean="0"/>
            <a:t> </a:t>
          </a:r>
          <a:r>
            <a:rPr lang="pt-BR" sz="1000" b="1" baseline="0" dirty="0"/>
            <a:t>em 2010</a:t>
          </a:r>
          <a:endParaRPr lang="pt-BR" sz="1000" b="1" dirty="0"/>
        </a:p>
      </cdr:txBody>
    </cdr:sp>
  </cdr:relSizeAnchor>
  <cdr:relSizeAnchor xmlns:cdr="http://schemas.openxmlformats.org/drawingml/2006/chartDrawing">
    <cdr:from>
      <cdr:x>0.03016</cdr:x>
      <cdr:y>0.94976</cdr:y>
    </cdr:from>
    <cdr:to>
      <cdr:x>0.98718</cdr:x>
      <cdr:y>0.9845</cdr:y>
    </cdr:to>
    <cdr:sp macro="" textlink="">
      <cdr:nvSpPr>
        <cdr:cNvPr id="3" name="CaixaDeTexto 2"/>
        <cdr:cNvSpPr txBox="1"/>
      </cdr:nvSpPr>
      <cdr:spPr>
        <a:xfrm xmlns:a="http://schemas.openxmlformats.org/drawingml/2006/main">
          <a:off x="85337" y="5581651"/>
          <a:ext cx="2707984" cy="2042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900" dirty="0"/>
            <a:t>Fonte: OCDE Health Data, </a:t>
          </a:r>
          <a:r>
            <a:rPr lang="pt-BR" sz="900" dirty="0" smtClean="0"/>
            <a:t>2013</a:t>
          </a:r>
          <a:endParaRPr lang="pt-BR" sz="900" baseline="0" dirty="0"/>
        </a:p>
      </cdr:txBody>
    </cdr:sp>
  </cdr:relSizeAnchor>
</c:userShapes>
</file>

<file path=ppt/drawings/drawing10.xml><?xml version="1.0" encoding="utf-8"?>
<c:userShapes xmlns:c="http://schemas.openxmlformats.org/drawingml/2006/chart">
  <cdr:relSizeAnchor xmlns:cdr="http://schemas.openxmlformats.org/drawingml/2006/chartDrawing">
    <cdr:from>
      <cdr:x>0.00655</cdr:x>
      <cdr:y>0.95798</cdr:y>
    </cdr:from>
    <cdr:to>
      <cdr:x>0.82682</cdr:x>
      <cdr:y>0.99512</cdr:y>
    </cdr:to>
    <cdr:sp macro="" textlink="">
      <cdr:nvSpPr>
        <cdr:cNvPr id="2" name="CaixaDeTexto 1"/>
        <cdr:cNvSpPr txBox="1"/>
      </cdr:nvSpPr>
      <cdr:spPr>
        <a:xfrm xmlns:a="http://schemas.openxmlformats.org/drawingml/2006/main">
          <a:off x="18864" y="5429250"/>
          <a:ext cx="2362378" cy="210468"/>
        </a:xfrm>
        <a:prstGeom xmlns:a="http://schemas.openxmlformats.org/drawingml/2006/main" prst="rect">
          <a:avLst/>
        </a:prstGeom>
      </cdr:spPr>
      <cdr:txBody>
        <a:bodyPr xmlns:a="http://schemas.openxmlformats.org/drawingml/2006/main" vertOverflow="clip" wrap="square" tIns="0" bIns="0" rtlCol="0"/>
        <a:lstStyle xmlns:a="http://schemas.openxmlformats.org/drawingml/2006/main"/>
        <a:p xmlns:a="http://schemas.openxmlformats.org/drawingml/2006/main">
          <a:r>
            <a:rPr lang="pt-BR" sz="900"/>
            <a:t>Fonte: </a:t>
          </a:r>
          <a:r>
            <a:rPr lang="pt-BR" sz="900" baseline="0"/>
            <a:t>Cremesp, 2013.</a:t>
          </a:r>
        </a:p>
      </cdr:txBody>
    </cdr:sp>
  </cdr:relSizeAnchor>
  <cdr:relSizeAnchor xmlns:cdr="http://schemas.openxmlformats.org/drawingml/2006/chartDrawing">
    <cdr:from>
      <cdr:x>0.00992</cdr:x>
      <cdr:y>0</cdr:y>
    </cdr:from>
    <cdr:to>
      <cdr:x>0.9988</cdr:x>
      <cdr:y>0.07472</cdr:y>
    </cdr:to>
    <cdr:sp macro="" textlink="">
      <cdr:nvSpPr>
        <cdr:cNvPr id="3" name="CaixaDeTexto 2"/>
        <cdr:cNvSpPr txBox="1"/>
      </cdr:nvSpPr>
      <cdr:spPr>
        <a:xfrm xmlns:a="http://schemas.openxmlformats.org/drawingml/2006/main">
          <a:off x="28575" y="0"/>
          <a:ext cx="2847975" cy="447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a:p>
      </cdr:txBody>
    </cdr:sp>
  </cdr:relSizeAnchor>
</c:userShapes>
</file>

<file path=ppt/drawings/drawing2.xml><?xml version="1.0" encoding="utf-8"?>
<c:userShapes xmlns:c="http://schemas.openxmlformats.org/drawingml/2006/chart">
  <cdr:relSizeAnchor xmlns:cdr="http://schemas.openxmlformats.org/drawingml/2006/chartDrawing">
    <cdr:from>
      <cdr:x>4.62497E-7</cdr:x>
      <cdr:y>0.00148</cdr:y>
    </cdr:from>
    <cdr:to>
      <cdr:x>0.97994</cdr:x>
      <cdr:y>0.07508</cdr:y>
    </cdr:to>
    <cdr:sp macro="" textlink="">
      <cdr:nvSpPr>
        <cdr:cNvPr id="2" name="CaixaDeTexto 1"/>
        <cdr:cNvSpPr txBox="1"/>
      </cdr:nvSpPr>
      <cdr:spPr>
        <a:xfrm xmlns:a="http://schemas.openxmlformats.org/drawingml/2006/main">
          <a:off x="1" y="8825"/>
          <a:ext cx="2118801" cy="4388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1050" b="1"/>
            <a:t>Redução média anual entre </a:t>
          </a:r>
          <a:br>
            <a:rPr lang="pt-BR" sz="1050" b="1"/>
          </a:br>
          <a:r>
            <a:rPr lang="pt-BR" sz="1050" b="1"/>
            <a:t>1990-2010</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0.74436</cdr:y>
    </cdr:from>
    <cdr:to>
      <cdr:x>0.66226</cdr:x>
      <cdr:y>1</cdr:y>
    </cdr:to>
    <cdr:sp macro="" textlink="">
      <cdr:nvSpPr>
        <cdr:cNvPr id="2" name="CaixaDeTexto 1"/>
        <cdr:cNvSpPr txBox="1"/>
      </cdr:nvSpPr>
      <cdr:spPr>
        <a:xfrm xmlns:a="http://schemas.openxmlformats.org/drawingml/2006/main">
          <a:off x="0" y="1885950"/>
          <a:ext cx="1961796" cy="647700"/>
        </a:xfrm>
        <a:prstGeom xmlns:a="http://schemas.openxmlformats.org/drawingml/2006/main" prst="rect">
          <a:avLst/>
        </a:prstGeom>
      </cdr:spPr>
      <cdr:txBody>
        <a:bodyPr xmlns:a="http://schemas.openxmlformats.org/drawingml/2006/main" vertOverflow="clip" wrap="square" tIns="0" bIns="0" rtlCol="0"/>
        <a:lstStyle xmlns:a="http://schemas.openxmlformats.org/drawingml/2006/main"/>
        <a:p xmlns:a="http://schemas.openxmlformats.org/drawingml/2006/main">
          <a:r>
            <a:rPr lang="pt-BR" sz="900"/>
            <a:t>Fonte:  RIPSA-IDB, 2011.</a:t>
          </a:r>
        </a:p>
        <a:p xmlns:a="http://schemas.openxmlformats.org/drawingml/2006/main">
          <a:pPr>
            <a:lnSpc>
              <a:spcPts val="1000"/>
            </a:lnSpc>
          </a:pPr>
          <a:r>
            <a:rPr lang="pt-BR" sz="900"/>
            <a:t>* De 2007 para 2008 houve mudança na metodologia de cálculo para alguns</a:t>
          </a:r>
          <a:r>
            <a:rPr lang="pt-BR" sz="900" baseline="0"/>
            <a:t> estados, principalmente do Norte e do Nordeste.</a:t>
          </a:r>
          <a:endParaRPr lang="pt-BR" sz="90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0.6</cdr:y>
    </cdr:from>
    <cdr:to>
      <cdr:x>0.20513</cdr:x>
      <cdr:y>0.675</cdr:y>
    </cdr:to>
    <cdr:sp macro="" textlink="">
      <cdr:nvSpPr>
        <cdr:cNvPr id="2" name="CaixaDeTexto 1"/>
        <cdr:cNvSpPr txBox="1"/>
      </cdr:nvSpPr>
      <cdr:spPr>
        <a:xfrm xmlns:a="http://schemas.openxmlformats.org/drawingml/2006/main">
          <a:off x="-179512" y="1728192"/>
          <a:ext cx="1728192"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pt-BR" sz="900" dirty="0"/>
            <a:t>Fonte: OCDE</a:t>
          </a:r>
          <a:r>
            <a:rPr lang="pt-BR" sz="900" baseline="0" dirty="0"/>
            <a:t> Health Data, </a:t>
          </a:r>
          <a:r>
            <a:rPr lang="pt-BR" sz="800" baseline="0" dirty="0" smtClean="0"/>
            <a:t>2013</a:t>
          </a:r>
          <a:endParaRPr lang="pt-BR" sz="900"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0.58824</cdr:y>
    </cdr:from>
    <cdr:to>
      <cdr:x>0.21552</cdr:x>
      <cdr:y>0.67835</cdr:y>
    </cdr:to>
    <cdr:sp macro="" textlink="">
      <cdr:nvSpPr>
        <cdr:cNvPr id="2" name="CaixaDeTexto 1"/>
        <cdr:cNvSpPr txBox="1"/>
      </cdr:nvSpPr>
      <cdr:spPr>
        <a:xfrm xmlns:a="http://schemas.openxmlformats.org/drawingml/2006/main">
          <a:off x="0" y="1440160"/>
          <a:ext cx="1800200" cy="2206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900" dirty="0"/>
            <a:t>Fonte: </a:t>
          </a:r>
          <a:r>
            <a:rPr lang="pt-BR" sz="900" dirty="0" err="1"/>
            <a:t>Ripsa-IDB</a:t>
          </a:r>
          <a:r>
            <a:rPr lang="pt-BR" sz="900" dirty="0"/>
            <a:t>, </a:t>
          </a:r>
          <a:r>
            <a:rPr lang="pt-BR" sz="900" dirty="0" smtClean="0"/>
            <a:t>2011</a:t>
          </a:r>
          <a:endParaRPr lang="pt-BR" sz="900" dirty="0"/>
        </a:p>
      </cdr:txBody>
    </cdr:sp>
  </cdr:relSizeAnchor>
</c:userShapes>
</file>

<file path=ppt/drawings/drawing6.xml><?xml version="1.0" encoding="utf-8"?>
<c:userShapes xmlns:c="http://schemas.openxmlformats.org/drawingml/2006/chart">
  <cdr:relSizeAnchor xmlns:cdr="http://schemas.openxmlformats.org/drawingml/2006/chartDrawing">
    <cdr:from>
      <cdr:x>0.00655</cdr:x>
      <cdr:y>0.97126</cdr:y>
    </cdr:from>
    <cdr:to>
      <cdr:x>1</cdr:x>
      <cdr:y>0.99512</cdr:y>
    </cdr:to>
    <cdr:sp macro="" textlink="">
      <cdr:nvSpPr>
        <cdr:cNvPr id="2" name="CaixaDeTexto 1"/>
        <cdr:cNvSpPr txBox="1"/>
      </cdr:nvSpPr>
      <cdr:spPr>
        <a:xfrm xmlns:a="http://schemas.openxmlformats.org/drawingml/2006/main">
          <a:off x="18841" y="4829175"/>
          <a:ext cx="2857709" cy="118611"/>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pt-BR" sz="800" dirty="0">
              <a:latin typeface="Times New Roman" pitchFamily="18" charset="0"/>
              <a:cs typeface="Times New Roman" pitchFamily="18" charset="0"/>
            </a:rPr>
            <a:t>Fonte: OCDE</a:t>
          </a:r>
          <a:r>
            <a:rPr lang="pt-BR" sz="800" baseline="0" dirty="0">
              <a:latin typeface="Times New Roman" pitchFamily="18" charset="0"/>
              <a:cs typeface="Times New Roman" pitchFamily="18" charset="0"/>
            </a:rPr>
            <a:t> Health Data, 2013; </a:t>
          </a:r>
          <a:r>
            <a:rPr lang="pt-BR" sz="800" baseline="0" dirty="0" err="1">
              <a:latin typeface="Times New Roman" pitchFamily="18" charset="0"/>
              <a:cs typeface="Times New Roman" pitchFamily="18" charset="0"/>
            </a:rPr>
            <a:t>Ripsa-IDB</a:t>
          </a:r>
          <a:r>
            <a:rPr lang="pt-BR" sz="800" baseline="0" dirty="0">
              <a:latin typeface="Times New Roman" pitchFamily="18" charset="0"/>
              <a:cs typeface="Times New Roman" pitchFamily="18" charset="0"/>
            </a:rPr>
            <a:t>, 2011; ANS, 2013.</a:t>
          </a:r>
          <a:endParaRPr lang="pt-BR" sz="800" dirty="0">
            <a:latin typeface="Times New Roman" pitchFamily="18" charset="0"/>
            <a:cs typeface="Times New Roman"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0.00655</cdr:x>
      <cdr:y>0.96186</cdr:y>
    </cdr:from>
    <cdr:to>
      <cdr:x>1</cdr:x>
      <cdr:y>0.99512</cdr:y>
    </cdr:to>
    <cdr:sp macro="" textlink="">
      <cdr:nvSpPr>
        <cdr:cNvPr id="2" name="CaixaDeTexto 1"/>
        <cdr:cNvSpPr txBox="1"/>
      </cdr:nvSpPr>
      <cdr:spPr>
        <a:xfrm xmlns:a="http://schemas.openxmlformats.org/drawingml/2006/main">
          <a:off x="18840" y="4324350"/>
          <a:ext cx="2857709" cy="149510"/>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pt-BR" sz="900"/>
            <a:t>Fonte: OCDE</a:t>
          </a:r>
          <a:r>
            <a:rPr lang="pt-BR" sz="900" baseline="0"/>
            <a:t> Health Data, 2013; Datasus, 2013;  ANS, 2013.</a:t>
          </a:r>
          <a:endParaRPr lang="pt-BR" sz="900"/>
        </a:p>
      </cdr:txBody>
    </cdr:sp>
  </cdr:relSizeAnchor>
</c:userShapes>
</file>

<file path=ppt/drawings/drawing8.xml><?xml version="1.0" encoding="utf-8"?>
<c:userShapes xmlns:c="http://schemas.openxmlformats.org/drawingml/2006/chart">
  <cdr:relSizeAnchor xmlns:cdr="http://schemas.openxmlformats.org/drawingml/2006/chartDrawing">
    <cdr:from>
      <cdr:x>0.00992</cdr:x>
      <cdr:y>0</cdr:y>
    </cdr:from>
    <cdr:to>
      <cdr:x>0.9988</cdr:x>
      <cdr:y>0.07472</cdr:y>
    </cdr:to>
    <cdr:sp macro="" textlink="">
      <cdr:nvSpPr>
        <cdr:cNvPr id="3" name="CaixaDeTexto 2"/>
        <cdr:cNvSpPr txBox="1"/>
      </cdr:nvSpPr>
      <cdr:spPr>
        <a:xfrm xmlns:a="http://schemas.openxmlformats.org/drawingml/2006/main">
          <a:off x="28575" y="0"/>
          <a:ext cx="2847975" cy="447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a:p>
      </cdr:txBody>
    </cdr:sp>
  </cdr:relSizeAnchor>
</c:userShapes>
</file>

<file path=ppt/drawings/drawing9.xml><?xml version="1.0" encoding="utf-8"?>
<c:userShapes xmlns:c="http://schemas.openxmlformats.org/drawingml/2006/chart">
  <cdr:relSizeAnchor xmlns:cdr="http://schemas.openxmlformats.org/drawingml/2006/chartDrawing">
    <cdr:from>
      <cdr:x>0.00686</cdr:x>
      <cdr:y>0.83916</cdr:y>
    </cdr:from>
    <cdr:to>
      <cdr:x>0.34769</cdr:x>
      <cdr:y>0.98867</cdr:y>
    </cdr:to>
    <cdr:sp macro="" textlink="">
      <cdr:nvSpPr>
        <cdr:cNvPr id="2" name="CaixaDeTexto 1"/>
        <cdr:cNvSpPr txBox="1"/>
      </cdr:nvSpPr>
      <cdr:spPr>
        <a:xfrm xmlns:a="http://schemas.openxmlformats.org/drawingml/2006/main">
          <a:off x="20909" y="2286000"/>
          <a:ext cx="1038850" cy="407285"/>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pt-BR" sz="900" dirty="0"/>
            <a:t>Fonte: OCDE </a:t>
          </a:r>
          <a:r>
            <a:rPr lang="pt-BR" sz="900" dirty="0" err="1"/>
            <a:t>Health</a:t>
          </a:r>
          <a:r>
            <a:rPr lang="pt-BR" sz="900" dirty="0"/>
            <a:t> Data, 2013 e </a:t>
          </a:r>
          <a:r>
            <a:rPr lang="pt-BR" sz="900" dirty="0" err="1"/>
            <a:t>Cremesp</a:t>
          </a:r>
          <a:r>
            <a:rPr lang="pt-BR" sz="900" dirty="0"/>
            <a:t>, 2013.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defRPr>
            </a:lvl1pPr>
          </a:lstStyle>
          <a:p>
            <a:pPr>
              <a:defRPr/>
            </a:pPr>
            <a:endParaRPr lang="pt-BR"/>
          </a:p>
        </p:txBody>
      </p:sp>
      <p:sp>
        <p:nvSpPr>
          <p:cNvPr id="3" name="Espaço Reservado para Data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a:latin typeface="+mn-lt"/>
              </a:defRPr>
            </a:lvl1pPr>
          </a:lstStyle>
          <a:p>
            <a:pPr>
              <a:defRPr/>
            </a:pPr>
            <a:fld id="{CBA4DD54-3B8D-4712-873B-79901D994042}" type="datetimeFigureOut">
              <a:rPr lang="pt-BR"/>
              <a:pPr>
                <a:defRPr/>
              </a:pPr>
              <a:t>03/11/2015</a:t>
            </a:fld>
            <a:endParaRPr lang="pt-BR"/>
          </a:p>
        </p:txBody>
      </p:sp>
      <p:sp>
        <p:nvSpPr>
          <p:cNvPr id="4" name="Espaço Reservado para Imagem de Slid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pt-BR" noProof="0" smtClean="0"/>
          </a:p>
        </p:txBody>
      </p:sp>
      <p:sp>
        <p:nvSpPr>
          <p:cNvPr id="5" name="Espaço Reservado para Anotaçõ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defRPr>
            </a:lvl1pPr>
          </a:lstStyle>
          <a:p>
            <a:pPr>
              <a:defRPr/>
            </a:pPr>
            <a:endParaRPr lang="pt-BR"/>
          </a:p>
        </p:txBody>
      </p:sp>
      <p:sp>
        <p:nvSpPr>
          <p:cNvPr id="7" name="Espaço Reservado para Número de Slid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a:latin typeface="+mn-lt"/>
              </a:defRPr>
            </a:lvl1pPr>
          </a:lstStyle>
          <a:p>
            <a:pPr>
              <a:defRPr/>
            </a:pPr>
            <a:fld id="{AA44F998-9F17-4C2E-94DA-6CE283D5AEA2}" type="slidenum">
              <a:rPr lang="pt-BR"/>
              <a:pPr>
                <a:defRPr/>
              </a:pPr>
              <a:t>‹nº›</a:t>
            </a:fld>
            <a:endParaRPr lang="pt-BR"/>
          </a:p>
        </p:txBody>
      </p:sp>
    </p:spTree>
    <p:extLst>
      <p:ext uri="{BB962C8B-B14F-4D97-AF65-F5344CB8AC3E}">
        <p14:creationId xmlns:p14="http://schemas.microsoft.com/office/powerpoint/2010/main" val="1148203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331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dirty="0" smtClean="0"/>
          </a:p>
        </p:txBody>
      </p:sp>
      <p:sp>
        <p:nvSpPr>
          <p:cNvPr id="5124"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8FFF1F-7C11-4097-A738-A101C714C41D}" type="slidenum">
              <a:rPr lang="pt-BR" smtClean="0"/>
              <a:pPr fontAlgn="base">
                <a:spcBef>
                  <a:spcPct val="0"/>
                </a:spcBef>
                <a:spcAft>
                  <a:spcPct val="0"/>
                </a:spcAft>
                <a:defRPr/>
              </a:pPr>
              <a:t>1</a:t>
            </a:fld>
            <a:endParaRPr lang="pt-BR" smtClean="0"/>
          </a:p>
        </p:txBody>
      </p:sp>
    </p:spTree>
    <p:extLst>
      <p:ext uri="{BB962C8B-B14F-4D97-AF65-F5344CB8AC3E}">
        <p14:creationId xmlns:p14="http://schemas.microsoft.com/office/powerpoint/2010/main" val="2181711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a:xfrm>
            <a:off x="709930" y="4861441"/>
            <a:ext cx="5679440" cy="4769267"/>
          </a:xfrm>
        </p:spPr>
        <p:txBody>
          <a:bodyPr>
            <a:noAutofit/>
          </a:bodyPr>
          <a:lstStyle/>
          <a:p>
            <a:r>
              <a:rPr lang="pt-BR" dirty="0" smtClean="0"/>
              <a:t>	</a:t>
            </a:r>
            <a:r>
              <a:rPr lang="pt-BR" sz="1100" dirty="0" smtClean="0"/>
              <a:t>As doenças cardiovasculares são a primeira causa de mortes no mundo, com 17 milhões de mortos em 2011, do total de 55 milhões, segundo a lista das dez principais causas de mortalidade publicada pela OMS. Doenças cardiovasculares afetam o sistema circulatório, ou seja, os vasos sanguíneos e o coração, como enfarte de miocárdio, arritmia e AVC.</a:t>
            </a:r>
          </a:p>
          <a:p>
            <a:r>
              <a:rPr lang="pt-BR" sz="1100" dirty="0" smtClean="0"/>
              <a:t>	Um dos problemas encontrados no cálculo dos indicadores de mortalidade foi a subnotificação de óbitos em alguns dos estados da federação. A base de dados “Indicadores e Dados Básicos 2011”, do Departamento de Informática do SUS (Datasus), apresenta os dados relativos à mortalidade retirados do Sistema de Informações sobre Mortalidade (SIM). Porém, os dados do sistema são bastante divergentes do documento Tábuas Abreviadas de Mortalidade, do IBGE (2013): o Instituto registrou um total de 1.227.303 óbitos no país em 2010; já o Ministério da Saúde registrou 1.054.063.</a:t>
            </a:r>
          </a:p>
          <a:p>
            <a:r>
              <a:rPr lang="pt-BR" sz="1100" dirty="0" smtClean="0"/>
              <a:t>	A Fundação Oswaldo Cruz (Fiocruz) realiza a correção do registro de óbitos do SIM, por meio da busca ativa de óbitos e nascimentos. A correção da subnotificação é realizada para cada combinação de faixa etária, sexo e unidade da federação. Em cada uma dessas combinações, é calculada a proporção de óbitos classificados em cada um dos capítulos da Classificação Internacional de Doenças (CID-10). A multiplicação dessas proporções pela quantidade de óbitos corrigidos pelo Busca Ativa gera as quantidades de óbitos corrigidos e redistribuídos nos capítulos. Porém, mesmo após esta correção, ainda há uma grande subnotificação para alguns estados, como, por exemplo, o estado do Maranhão, que apresenta um número de óbitos corrigidos 71% do número do IBGE.</a:t>
            </a:r>
          </a:p>
          <a:p>
            <a:r>
              <a:rPr lang="pt-BR" sz="1100" dirty="0" smtClean="0"/>
              <a:t>	O Sistema de Informações sobre Mortalidade é de extrema importância para que o Ministério da Saúde, estados e municípios conheçam as principais causas de óbito no país, sendo imprescindível para o planejamento das ações e serviços de saúde. Das 27 unidades da federação, apenas onze possuem registros de óbitos do SIM superiores a 80% do número de óbitos do IBGE. São todos os estados das regiões Sul, Sudeste e Centro-oeste. Por outro lado, nenhum dos estados do Norte e do Nordeste alcançou 80% dos registros. </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10</a:t>
            </a:fld>
            <a:endParaRPr lang="pt-BR"/>
          </a:p>
        </p:txBody>
      </p:sp>
    </p:spTree>
    <p:extLst>
      <p:ext uri="{BB962C8B-B14F-4D97-AF65-F5344CB8AC3E}">
        <p14:creationId xmlns:p14="http://schemas.microsoft.com/office/powerpoint/2010/main" val="4262621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a:xfrm>
            <a:off x="709930" y="4861441"/>
            <a:ext cx="5679440" cy="4769267"/>
          </a:xfrm>
        </p:spPr>
        <p:txBody>
          <a:bodyPr>
            <a:noAutofit/>
          </a:bodyPr>
          <a:lstStyle/>
          <a:p>
            <a:r>
              <a:rPr lang="pt-BR" kern="1200" dirty="0" smtClean="0">
                <a:solidFill>
                  <a:schemeClr val="tx1"/>
                </a:solidFill>
                <a:latin typeface="+mn-lt"/>
                <a:ea typeface="+mn-ea"/>
                <a:cs typeface="+mn-cs"/>
              </a:rPr>
              <a:t>	As causas externas são o terceiro grupo de causas mais relevante no Brasil, tendo representado 12% dos óbitos no país em 2010. O grupo é divido em alguns subgrupos, entre os quais os mais importantes são os acidentes de transporte, suicídios e homicídios. Como analisado anteriormente, no indicador de mortalidade prematura, as causas externas são a principal fonte de anos potenciais de vida perdidos, pois tem um impacto maior sobre as faixas etárias mais jovens.</a:t>
            </a:r>
          </a:p>
          <a:p>
            <a:r>
              <a:rPr lang="pt-BR" kern="1200" dirty="0" smtClean="0">
                <a:solidFill>
                  <a:schemeClr val="tx1"/>
                </a:solidFill>
                <a:latin typeface="+mn-lt"/>
                <a:ea typeface="+mn-ea"/>
                <a:cs typeface="+mn-cs"/>
              </a:rPr>
              <a:t>	Na comparação com os países que possuem informações na base de dados OECD Health Data, o Brasil apresenta uma taxa de mortalidade por causas externas elevada, apresentando a quarta maior taxa entre 36 países, conforme se observa no Gráfico 18. Observa-se que a taxa é mais elevada apenas para os homens, enquanto a feminina é semelhante à média dos países.</a:t>
            </a:r>
          </a:p>
          <a:p>
            <a:r>
              <a:rPr lang="pt-BR" kern="1200" dirty="0" smtClean="0">
                <a:solidFill>
                  <a:schemeClr val="tx1"/>
                </a:solidFill>
                <a:latin typeface="+mn-lt"/>
                <a:ea typeface="+mn-ea"/>
                <a:cs typeface="+mn-cs"/>
              </a:rPr>
              <a:t>	A</a:t>
            </a:r>
            <a:r>
              <a:rPr lang="pt-BR" kern="1200" baseline="0" dirty="0" smtClean="0">
                <a:solidFill>
                  <a:schemeClr val="tx1"/>
                </a:solidFill>
                <a:latin typeface="+mn-lt"/>
                <a:ea typeface="+mn-ea"/>
                <a:cs typeface="+mn-cs"/>
              </a:rPr>
              <a:t> taxa representa o número de pessoas que morreram em 2010 por causas externas (homicídios, transportes, suicídio, </a:t>
            </a:r>
            <a:r>
              <a:rPr lang="pt-BR" kern="1200" baseline="0" dirty="0" err="1" smtClean="0">
                <a:solidFill>
                  <a:schemeClr val="tx1"/>
                </a:solidFill>
                <a:latin typeface="+mn-lt"/>
                <a:ea typeface="+mn-ea"/>
                <a:cs typeface="+mn-cs"/>
              </a:rPr>
              <a:t>etc</a:t>
            </a:r>
            <a:r>
              <a:rPr lang="pt-BR" kern="1200" baseline="0" dirty="0" smtClean="0">
                <a:solidFill>
                  <a:schemeClr val="tx1"/>
                </a:solidFill>
                <a:latin typeface="+mn-lt"/>
                <a:ea typeface="+mn-ea"/>
                <a:cs typeface="+mn-cs"/>
              </a:rPr>
              <a:t>). No Brasil, em 2010, 140,1 homens em cada 100.000 morreram de causas externas.</a:t>
            </a:r>
            <a:endParaRPr lang="pt-BR" kern="120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11</a:t>
            </a:fld>
            <a:endParaRPr lang="pt-BR"/>
          </a:p>
        </p:txBody>
      </p:sp>
    </p:spTree>
    <p:extLst>
      <p:ext uri="{BB962C8B-B14F-4D97-AF65-F5344CB8AC3E}">
        <p14:creationId xmlns:p14="http://schemas.microsoft.com/office/powerpoint/2010/main" val="3791173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a:xfrm>
            <a:off x="709930" y="4861441"/>
            <a:ext cx="5679440" cy="4769267"/>
          </a:xfrm>
        </p:spPr>
        <p:txBody>
          <a:bodyPr>
            <a:noAutofit/>
          </a:bodyPr>
          <a:lstStyle/>
          <a:p>
            <a:r>
              <a:rPr lang="pt-BR" dirty="0" smtClean="0"/>
              <a:t>	As causas externas são o terceiro grupo de causas mais relevante no Brasil, tendo representado 12% dos óbitos no país em 2010. O grupo é divido em alguns subgrupos, entre os quais os mais importantes são os acidentes de transporte, suicídios e homicídios. Como analisado anteriormente, no indicador de mortalidade prematura, as causas externas são a principal fonte de anos potenciais de vida perdidos (mortalidade prematura), pois tem um impacto maior sobre as faixas etárias mais jovens.</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12</a:t>
            </a:fld>
            <a:endParaRPr lang="pt-BR"/>
          </a:p>
        </p:txBody>
      </p:sp>
    </p:spTree>
    <p:extLst>
      <p:ext uri="{BB962C8B-B14F-4D97-AF65-F5344CB8AC3E}">
        <p14:creationId xmlns:p14="http://schemas.microsoft.com/office/powerpoint/2010/main" val="1790019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a:xfrm>
            <a:off x="709930" y="4861441"/>
            <a:ext cx="5679440" cy="4769267"/>
          </a:xfrm>
        </p:spPr>
        <p:txBody>
          <a:bodyPr>
            <a:noAutofit/>
          </a:bodyPr>
          <a:lstStyle/>
          <a:p>
            <a:r>
              <a:rPr lang="pt-BR" dirty="0" smtClean="0"/>
              <a:t>	O conceito de mortalidade prematura foi introduzido por </a:t>
            </a:r>
            <a:r>
              <a:rPr lang="pt-BR" dirty="0" err="1" smtClean="0"/>
              <a:t>Dempsey</a:t>
            </a:r>
            <a:r>
              <a:rPr lang="pt-BR" dirty="0" smtClean="0"/>
              <a:t> em 1947 com o objetivo de quantificar a perda, segundo aspectos sociais, políticos, intelectuais e econômicos, além dos aspectos pessoais e familiares, acarretados pela morte que ocorre prematuramente, ou seja, prévia à idade definida pela expectativa de vida ao nascimento (</a:t>
            </a:r>
            <a:r>
              <a:rPr lang="pt-BR" dirty="0" err="1" smtClean="0"/>
              <a:t>Parpinelli</a:t>
            </a:r>
            <a:r>
              <a:rPr lang="pt-BR" dirty="0" smtClean="0"/>
              <a:t> et </a:t>
            </a:r>
            <a:r>
              <a:rPr lang="pt-BR" dirty="0" err="1" smtClean="0"/>
              <a:t>al</a:t>
            </a:r>
            <a:r>
              <a:rPr lang="pt-BR" dirty="0" smtClean="0"/>
              <a:t>, 2000).</a:t>
            </a:r>
          </a:p>
          <a:p>
            <a:r>
              <a:rPr lang="pt-BR" dirty="0" smtClean="0"/>
              <a:t>	Uma das metodologias usadas para o cálculo da mortalidade prematura é o indicador Anos Potenciais de Vida Perdidos (APVP), técnica que se fundamenta no cálculo matemático a partir do limite inferior de idade pré-estabelecido (nascimento, infância, adolescência ou outro) e como limite superior, em geral, a idade correspondente à esperança de vida ao nascimento. Um dos métodos utilizados para calcular o indicador é o proposto por </a:t>
            </a:r>
            <a:r>
              <a:rPr lang="pt-BR" dirty="0" err="1" smtClean="0"/>
              <a:t>Romeder</a:t>
            </a:r>
            <a:r>
              <a:rPr lang="pt-BR" dirty="0" smtClean="0"/>
              <a:t> &amp; </a:t>
            </a:r>
            <a:r>
              <a:rPr lang="pt-BR" dirty="0" err="1" smtClean="0"/>
              <a:t>Mcwhinnie</a:t>
            </a:r>
            <a:r>
              <a:rPr lang="pt-BR" dirty="0" smtClean="0"/>
              <a:t>, que estabelece como limites as idades de um e setenta anos. No Brasil, o indicador apresenta o valor de 7.253 APVP por 100.000 habitantes.</a:t>
            </a:r>
          </a:p>
          <a:p>
            <a:r>
              <a:rPr lang="pt-BR" dirty="0" smtClean="0"/>
              <a:t>	Quanto aos dados de APVP nos estados do Brasil, o país apresenta uma grande desigualdade entre as unidades da federação. Santa Catarina apresentou o menor número de anos de vida perdidos por 100.000 habitantes, 5.255 em 2010; enquanto o Maranhão apresentou quase o dobro desse valor, de 10.366. Todos os estados das regiões Sul e Sudeste ficaram abaixo do APVP do país, enquanto todos os estados das regiões Norte e Nordeste, à exceção do Rio Grande do Norte, tiveram valores acima do APVP do país.</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13</a:t>
            </a:fld>
            <a:endParaRPr lang="pt-BR"/>
          </a:p>
        </p:txBody>
      </p:sp>
    </p:spTree>
    <p:extLst>
      <p:ext uri="{BB962C8B-B14F-4D97-AF65-F5344CB8AC3E}">
        <p14:creationId xmlns:p14="http://schemas.microsoft.com/office/powerpoint/2010/main" val="1392026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a:xfrm>
            <a:off x="709930" y="4861441"/>
            <a:ext cx="5679440" cy="4769267"/>
          </a:xfrm>
        </p:spPr>
        <p:txBody>
          <a:bodyPr>
            <a:noAutofit/>
          </a:bodyPr>
          <a:lstStyle/>
          <a:p>
            <a:r>
              <a:rPr lang="pt-BR" dirty="0" smtClean="0"/>
              <a:t>	</a:t>
            </a:r>
            <a:r>
              <a:rPr lang="pt-BR" sz="1200" kern="1200" dirty="0" smtClean="0">
                <a:solidFill>
                  <a:schemeClr val="tx1"/>
                </a:solidFill>
                <a:effectLst/>
                <a:latin typeface="+mn-lt"/>
                <a:ea typeface="+mn-ea"/>
                <a:cs typeface="+mn-cs"/>
              </a:rPr>
              <a:t>As doenças do aparelho circulatório são divididas em três subgrupos: doenças isquêmicas do coração (infarto); doenças cerebrovasculares (AVC); e demais causas. Cada um representa aproximadamente 33% do total de óbitos do grupo.</a:t>
            </a:r>
          </a:p>
          <a:p>
            <a:r>
              <a:rPr lang="pt-BR" sz="1200" kern="1200" dirty="0" smtClean="0">
                <a:solidFill>
                  <a:schemeClr val="tx1"/>
                </a:solidFill>
                <a:effectLst/>
                <a:latin typeface="+mn-lt"/>
                <a:ea typeface="+mn-ea"/>
                <a:cs typeface="+mn-cs"/>
              </a:rPr>
              <a:t>	O Brasil, comparado com os países com dados na OCDE, apresenta baixa taxa de mortalidade por doenças isquêmicas; enquanto as doenças cerebrovasculares apresentam taxa maior. </a:t>
            </a:r>
          </a:p>
          <a:p>
            <a:r>
              <a:rPr lang="pt-BR" sz="1200" kern="1200" dirty="0" smtClean="0">
                <a:solidFill>
                  <a:schemeClr val="tx1"/>
                </a:solidFill>
                <a:effectLst/>
                <a:latin typeface="+mn-lt"/>
                <a:ea typeface="+mn-ea"/>
                <a:cs typeface="+mn-cs"/>
              </a:rPr>
              <a:t>	No entanto, a mortalidade por doenças isquêmicas e AVC diminuiu em quase todos os países desde 1980. Segundo a OCDE (2011) a redução da mortalidade pode ser atribuída, ao menos em parte, à redução nos fatores de risco, como tabagismo e hipertensão. Melhorias no tratamento médico para o derrame também têm aumentado as taxas de sobrevivência.</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14</a:t>
            </a:fld>
            <a:endParaRPr lang="pt-BR"/>
          </a:p>
        </p:txBody>
      </p:sp>
    </p:spTree>
    <p:extLst>
      <p:ext uri="{BB962C8B-B14F-4D97-AF65-F5344CB8AC3E}">
        <p14:creationId xmlns:p14="http://schemas.microsoft.com/office/powerpoint/2010/main" val="605819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a:xfrm>
            <a:off x="709930" y="4861441"/>
            <a:ext cx="5679440" cy="4769267"/>
          </a:xfrm>
        </p:spPr>
        <p:txBody>
          <a:bodyPr>
            <a:noAutofit/>
          </a:bodyPr>
          <a:lstStyle/>
          <a:p>
            <a:r>
              <a:rPr lang="pt-BR" dirty="0" smtClean="0"/>
              <a:t>	</a:t>
            </a:r>
            <a:r>
              <a:rPr lang="pt-BR" kern="1200" dirty="0" smtClean="0">
                <a:solidFill>
                  <a:schemeClr val="tx1"/>
                </a:solidFill>
                <a:latin typeface="+mn-lt"/>
                <a:ea typeface="+mn-ea"/>
                <a:cs typeface="+mn-cs"/>
              </a:rPr>
              <a:t>As neoplasias são a segunda maior causa de mortalidade no Brasil, responsáveis por 17% do total de óbitos, tendo observado um crescimento de 33% entre 2000 e 2010. Porém, ainda assim, o país apresenta uma taxa de mortalidade abaixo dos demais países estudados pela OCDE: no Brasil, é de 135,7 óbitos por 100.000 habitantes para as mulheres e 204,8 para os homens. Entre os países analisados no relatório </a:t>
            </a:r>
            <a:r>
              <a:rPr lang="pt-BR" i="1" kern="1200" dirty="0" smtClean="0">
                <a:solidFill>
                  <a:schemeClr val="tx1"/>
                </a:solidFill>
                <a:latin typeface="+mn-lt"/>
                <a:ea typeface="+mn-ea"/>
                <a:cs typeface="+mn-cs"/>
              </a:rPr>
              <a:t>Health </a:t>
            </a:r>
            <a:r>
              <a:rPr lang="pt-BR" i="1" kern="1200" dirty="0" err="1" smtClean="0">
                <a:solidFill>
                  <a:schemeClr val="tx1"/>
                </a:solidFill>
                <a:latin typeface="+mn-lt"/>
                <a:ea typeface="+mn-ea"/>
                <a:cs typeface="+mn-cs"/>
              </a:rPr>
              <a:t>at</a:t>
            </a:r>
            <a:r>
              <a:rPr lang="pt-BR" i="1" kern="1200" dirty="0" smtClean="0">
                <a:solidFill>
                  <a:schemeClr val="tx1"/>
                </a:solidFill>
                <a:latin typeface="+mn-lt"/>
                <a:ea typeface="+mn-ea"/>
                <a:cs typeface="+mn-cs"/>
              </a:rPr>
              <a:t> a </a:t>
            </a:r>
            <a:r>
              <a:rPr lang="pt-BR" i="1" kern="1200" dirty="0" err="1" smtClean="0">
                <a:solidFill>
                  <a:schemeClr val="tx1"/>
                </a:solidFill>
                <a:latin typeface="+mn-lt"/>
                <a:ea typeface="+mn-ea"/>
                <a:cs typeface="+mn-cs"/>
              </a:rPr>
              <a:t>Glance</a:t>
            </a:r>
            <a:r>
              <a:rPr lang="pt-BR" i="1" kern="1200" dirty="0" smtClean="0">
                <a:solidFill>
                  <a:schemeClr val="tx1"/>
                </a:solidFill>
                <a:latin typeface="+mn-lt"/>
                <a:ea typeface="+mn-ea"/>
                <a:cs typeface="+mn-cs"/>
              </a:rPr>
              <a:t> 2011</a:t>
            </a:r>
            <a:r>
              <a:rPr lang="pt-BR" kern="1200" dirty="0" smtClean="0">
                <a:solidFill>
                  <a:schemeClr val="tx1"/>
                </a:solidFill>
                <a:latin typeface="+mn-lt"/>
                <a:ea typeface="+mn-ea"/>
                <a:cs typeface="+mn-cs"/>
              </a:rPr>
              <a:t>, o país tem uma taxa de mortalidade maior apenas do que o México.</a:t>
            </a:r>
          </a:p>
          <a:p>
            <a:r>
              <a:rPr lang="pt-BR" kern="1200" dirty="0" smtClean="0">
                <a:solidFill>
                  <a:schemeClr val="tx1"/>
                </a:solidFill>
                <a:latin typeface="+mn-lt"/>
                <a:ea typeface="+mn-ea"/>
                <a:cs typeface="+mn-cs"/>
              </a:rPr>
              <a:t>	Entre as unidades da federação, a que apresentou as maiores taxas de mortalidade por neoplasias foi o Rio Grande do Sul, com 113 óbitos por 100.000 habitantes entre as mulheres e 157 entre os homens. Tocantins apresentou as menores taxas: 85 para as mulheres e 80 para os homens.</a:t>
            </a:r>
          </a:p>
          <a:p>
            <a:pPr marL="0" marR="0" indent="0" algn="l" defTabSz="914400" rtl="0" eaLnBrk="0" fontAlgn="base" latinLnBrk="0" hangingPunct="0">
              <a:lnSpc>
                <a:spcPct val="100000"/>
              </a:lnSpc>
              <a:spcBef>
                <a:spcPct val="30000"/>
              </a:spcBef>
              <a:spcAft>
                <a:spcPct val="0"/>
              </a:spcAft>
              <a:buClrTx/>
              <a:buSzTx/>
              <a:buFontTx/>
              <a:buNone/>
              <a:tabLst/>
              <a:defRPr/>
            </a:pPr>
            <a:r>
              <a:rPr lang="pt-BR" kern="1200" dirty="0" smtClean="0">
                <a:solidFill>
                  <a:schemeClr val="tx1"/>
                </a:solidFill>
                <a:latin typeface="+mn-lt"/>
                <a:ea typeface="+mn-ea"/>
                <a:cs typeface="+mn-cs"/>
              </a:rPr>
              <a:t>	A localização mais comum das neoplasias no Brasil é o pulmão, responsável por 12% dos óbitos por neoplasias em 2010. Segundo a OCDE (2011), o fumo de tabaco é a principal fator de risco do câncer de pulmão, sendo que as maiores taxas de mortalidade foram observadas nos países do centro e leste europeu, onde a prevalência de fumantes é maior. Em 1990, a localização de maior peso nos óbitos era o estômago, porém, até 2010, apresentou um aumento de 40%, quando os óbitos por câncer de pulmão cresceram 116%. As localizações que apresentaram o maior aumento proporcional do número de óbitos entre 1990 e 2000 foram o câncer de próstata, com 221%, e o câncer colorretal, com 188%.</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15</a:t>
            </a:fld>
            <a:endParaRPr lang="pt-BR"/>
          </a:p>
        </p:txBody>
      </p:sp>
    </p:spTree>
    <p:extLst>
      <p:ext uri="{BB962C8B-B14F-4D97-AF65-F5344CB8AC3E}">
        <p14:creationId xmlns:p14="http://schemas.microsoft.com/office/powerpoint/2010/main" val="2945164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a:xfrm>
            <a:off x="642527" y="4794921"/>
            <a:ext cx="5679440" cy="4605576"/>
          </a:xfrm>
        </p:spPr>
        <p:txBody>
          <a:bodyPr>
            <a:noAutofit/>
          </a:bodyPr>
          <a:lstStyle/>
          <a:p>
            <a:pPr defTabSz="990478">
              <a:defRPr/>
            </a:pPr>
            <a:r>
              <a:rPr lang="pt-BR" dirty="0" smtClean="0"/>
              <a:t>	Taxa de mortalidade infantil: redução de 48,8 para 15,0 óbitos por 1.000 nascidos vivos. Coberturas de vacinação infantil próximas a 100%  (Programa Nacional de Imunizações - PNI).</a:t>
            </a:r>
          </a:p>
          <a:p>
            <a:pPr defTabSz="990478">
              <a:defRPr/>
            </a:pPr>
            <a:r>
              <a:rPr lang="pt-BR" dirty="0" smtClean="0"/>
              <a:t>	A mortalidade infantil corresponde ao número de óbitos de crianças de até um ano de idade em um determinado ano. Tal indicador estima o risco de morte dos nascidos vivos durante o primeiro ano de vida e reflete, de maneira geral, as condições de desenvolvimento socioeconômico e infraestrutura ambiental, bem como o acesso e a qualidade dos recursos disponíveis para atenção à saúde materna e da população infantil. Segundo a  Rede Interagencial de Informações para a Saúde - Ripsa (2008), costuma-se classificar o valor da taxa como alto (50 por mil ou mais), médio (20 a 49) e baixo (menos de 20).</a:t>
            </a:r>
          </a:p>
          <a:p>
            <a:r>
              <a:rPr lang="pt-BR" dirty="0" smtClean="0"/>
              <a:t>	Dos 39 países com dados de mortalidade infantil na </a:t>
            </a:r>
            <a:r>
              <a:rPr lang="pt-BR" i="1" dirty="0" smtClean="0"/>
              <a:t>OECD Health Data</a:t>
            </a:r>
            <a:r>
              <a:rPr lang="pt-BR" dirty="0" smtClean="0"/>
              <a:t>, o Brasil apresenta a quarta maior taxa, com quinze óbitos por 1.000 nascidos vivos em 2010. Apenas cinco países apresentaram taxa maior do que dez e 25 apresentaram taxa menor do que cinco. Em 1990, o país também apresentava a quarta maior taxa de mortalidade infantil entre os 39 países, como 48,8 óbitos por 1.000 nascidos vivos. Nestes vinte anos, o país teve uma redução anual média de 3,5% na taxa de mortalidade, a sétima maior redução entre os 39 países, cuja média foi de 2,77%. A maior redução foi da Turquia, cuja taxa de mortalidade reduziu de 51,5 em 1990 para 7,8 em 2010.</a:t>
            </a:r>
          </a:p>
          <a:p>
            <a:r>
              <a:rPr lang="pt-BR" dirty="0" smtClean="0"/>
              <a:t>	Entre as unidades da federação, Santa Catarina apresentou a menor taxa de mortalidade infantil em 2010, de 11,18; enquanto a maior taxa foi observada no Amapá, de 25,41. Novamente observa-se uma grande desigualdade entre as regiões do país no que se refere à situação de saúde: a Região Sul apresentou uma taxa de 11,58; o Sudeste de 13,43; o Centro-Oeste de 15,93, o Nordeste de 19,09; e o Norte de 20,97. No entanto, mesmo os estados de menor mortalidade infantil apresentam taxas elevadas, todos acima de 10,0 óbitos por nascidos vivos.</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16</a:t>
            </a:fld>
            <a:endParaRPr lang="pt-BR"/>
          </a:p>
        </p:txBody>
      </p:sp>
    </p:spTree>
    <p:extLst>
      <p:ext uri="{BB962C8B-B14F-4D97-AF65-F5344CB8AC3E}">
        <p14:creationId xmlns:p14="http://schemas.microsoft.com/office/powerpoint/2010/main" val="1694291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defTabSz="990478">
              <a:defRPr/>
            </a:pPr>
            <a:r>
              <a:rPr lang="pt-BR" dirty="0" smtClean="0"/>
              <a:t>	O bloco dos determinantes da saúde tem como objetivo demonstrar os fatores que influenciam a saúde da população. A Lei Orgânica da Saúde (Lei 8080/1990) estabelece como determinantes e condicionantes de saúde “a alimentação, a moradia, o saneamento básico, o meio ambiente, o trabalho, a renda, a educação, a atividade física, o transporte, o lazer e o acesso aos bens e serviços essenciais”. </a:t>
            </a:r>
          </a:p>
          <a:p>
            <a:pPr defTabSz="990478">
              <a:defRPr/>
            </a:pPr>
            <a:r>
              <a:rPr lang="pt-BR" dirty="0" smtClean="0"/>
              <a:t>	Diversos modelos têm sido propostos para dar uma visão de conjunto desses determinantes gerais da saúde e de sua interação. O Projeto Proadess (Proposta de Avaliação de Desempenho do Sistema de Saúde), do Ministério da Saúde, incorporou a dimensão dos determinantes de saúde a partir do pressuposto de que as condições de saúde da população sofrem o impacto de fatores sociais, econômicos e ambientais, que podem intervir de forma importante nos resultados do desempenho do sistema de serviços de saúde (BRASIL, 2003). Segundo o Projeto:</a:t>
            </a:r>
          </a:p>
          <a:p>
            <a:pPr marL="990478" lvl="2" defTabSz="990478">
              <a:defRPr/>
            </a:pPr>
            <a:r>
              <a:rPr lang="pt-BR" dirty="0" smtClean="0"/>
              <a:t>Os determinantes de saúde abrangem os efeitos combinados dos meios físicos e sociais sobre os indivíduos e as comunidades. A saúde dos indivíduos e da população é influenciada por fatores de diferentes ordens entre os quais se incluem: o lugar onde vivemos, as condições ambientais, os fatores genéticos, a renda dos indivíduos e o nível educacional e a rede de relações sociais. </a:t>
            </a:r>
          </a:p>
          <a:p>
            <a:pPr defTabSz="990478">
              <a:defRPr/>
            </a:pPr>
            <a:r>
              <a:rPr lang="pt-BR" dirty="0" smtClean="0"/>
              <a:t>	A Lei Complementar 141/2012, que regulamentou a aplicação de recursos mínimos na saúde exclui do conceito de gasto em saúde as políticas públicas que atuam sobre determinantes sociais e econômicos. Dessa forma, optou-se por avaliar indicadores relacionados apenas com os determinantes comportamentais (consumo de tabaco e álcool). </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17</a:t>
            </a:fld>
            <a:endParaRPr lang="pt-BR"/>
          </a:p>
        </p:txBody>
      </p:sp>
    </p:spTree>
    <p:extLst>
      <p:ext uri="{BB962C8B-B14F-4D97-AF65-F5344CB8AC3E}">
        <p14:creationId xmlns:p14="http://schemas.microsoft.com/office/powerpoint/2010/main" val="3617929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kern="1200" dirty="0" smtClean="0">
                <a:solidFill>
                  <a:schemeClr val="tx1"/>
                </a:solidFill>
                <a:effectLst/>
                <a:latin typeface="+mn-lt"/>
                <a:ea typeface="+mn-ea"/>
                <a:cs typeface="+mn-cs"/>
              </a:rPr>
              <a:t>	De acordo com d</a:t>
            </a:r>
            <a:r>
              <a:rPr lang="pt-BR" sz="1200" kern="1200" baseline="0" dirty="0" smtClean="0">
                <a:solidFill>
                  <a:schemeClr val="tx1"/>
                </a:solidFill>
                <a:latin typeface="+mn-lt"/>
                <a:ea typeface="+mn-ea"/>
                <a:cs typeface="+mn-cs"/>
              </a:rPr>
              <a:t>efinição da OMS, são fumantes regulares aqueles que passaram da experimentação a um estado de possível dependência (ter fumado 100 ou mais cigarros na vida e ainda continuar fumando).</a:t>
            </a:r>
            <a:endParaRPr lang="pt-BR" kern="1200" dirty="0" smtClean="0">
              <a:solidFill>
                <a:schemeClr val="tx1"/>
              </a:solidFill>
              <a:effectLst/>
              <a:latin typeface="+mn-lt"/>
              <a:ea typeface="+mn-ea"/>
              <a:cs typeface="+mn-cs"/>
            </a:endParaRPr>
          </a:p>
          <a:p>
            <a:r>
              <a:rPr lang="pt-BR" kern="1200" dirty="0" smtClean="0">
                <a:solidFill>
                  <a:schemeClr val="tx1"/>
                </a:solidFill>
                <a:effectLst/>
                <a:latin typeface="+mn-lt"/>
                <a:ea typeface="+mn-ea"/>
                <a:cs typeface="+mn-cs"/>
              </a:rPr>
              <a:t>	O consumo do tabaco é um dos principais fatores de risco para uma série de doenças crônicas, incluindo câncer, doenças pulmonares e doenças cardiovasculares. Segundo a OMS, o tabaco mata até metade de seus usuários, sendo responsável pelo óbito de cerca de seis milhões de pessoas a cada ano. Mais de cinco milhões dessas mortes são o resultado do uso direto do tabaco, enquanto mais de 600.000 são o resultado de não fumantes expostos à fumaça. Apesar disso, seu uso é comum em todo o mundo.</a:t>
            </a:r>
          </a:p>
          <a:p>
            <a:r>
              <a:rPr lang="pt-BR" kern="1200" dirty="0" smtClean="0">
                <a:solidFill>
                  <a:schemeClr val="tx1"/>
                </a:solidFill>
                <a:effectLst/>
                <a:latin typeface="+mn-lt"/>
                <a:ea typeface="+mn-ea"/>
                <a:cs typeface="+mn-cs"/>
              </a:rPr>
              <a:t>	Segundo dados da OMS, o percentual de fumantes diários de tabaco no Brasil é de 19% para os homens e 11% para as mulheres. A prevalência de fumantes diárias possui variação significativa entre os países. Dos 34 países analisados pela OMS, 13 apresentaram prevalência inferior a 20%.</a:t>
            </a:r>
          </a:p>
          <a:p>
            <a:r>
              <a:rPr lang="pt-BR" kern="1200" dirty="0" smtClean="0">
                <a:solidFill>
                  <a:schemeClr val="tx1"/>
                </a:solidFill>
                <a:effectLst/>
                <a:latin typeface="+mn-lt"/>
                <a:ea typeface="+mn-ea"/>
                <a:cs typeface="+mn-cs"/>
              </a:rPr>
              <a:t>	Segundo a Pesquisa Nacional sobre Saúde e Nutrição do IBGE, em 1989, cerca de 34% dos brasileiros com 15 anos ou mais era fumante. Houve uma redução significativa da prevalência de fumantes até 2003, quando, segundo a Pesquisa Mundial de Saúde (MONTEIRO, 2007), 22% dos brasileiros eram fumantes. As capitais onde mais se fuma são Rio Branco (20%), São Paulo (19,6%) e Porto Alegre (19,5%). No Nordeste estão as capitais com menor prevalência de tabagismo entre seus moradores: Salvador (8,3%), São Luís (9,6%) e Aracaju (10,6%).</a:t>
            </a:r>
            <a:endParaRPr lang="pt-BR"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18</a:t>
            </a:fld>
            <a:endParaRPr lang="pt-BR"/>
          </a:p>
        </p:txBody>
      </p:sp>
    </p:spTree>
    <p:extLst>
      <p:ext uri="{BB962C8B-B14F-4D97-AF65-F5344CB8AC3E}">
        <p14:creationId xmlns:p14="http://schemas.microsoft.com/office/powerpoint/2010/main" val="1302941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dirty="0" smtClean="0"/>
              <a:t>	O consumo abusivo de álcool está associado a numerosos problemas de saúde, como maiores riscos de doenças cardiovasculares, cirrose e neoplasias. O álcool também é a causa de inúmeros problemas sociais, como acidentes de trânsito e violência. Segundo a OMS, o uso abusivo de álcool causa aproximadamente 2,5 milhões de mortes anualmente em todo o mundo, sendo responsável por 10% dos óbitos entre jovens de 15 a 29 anos.</a:t>
            </a:r>
          </a:p>
          <a:p>
            <a:r>
              <a:rPr lang="pt-BR" dirty="0" smtClean="0"/>
              <a:t>	Quando comparado com outros 39 países com dados na OCDE, o Brasil apresenta o nono menor consumo de álcool por ano, com 7,1 litros </a:t>
            </a:r>
            <a:r>
              <a:rPr lang="pt-BR" i="1" dirty="0" smtClean="0"/>
              <a:t>per capita</a:t>
            </a:r>
            <a:r>
              <a:rPr lang="pt-BR" dirty="0" smtClean="0"/>
              <a:t>. Porém, considerando a variação proporcional do consumo entre 1990 e 2010, o país apresenta o quarto maior crescimento, de 36,5%.</a:t>
            </a:r>
          </a:p>
          <a:p>
            <a:r>
              <a:rPr lang="pt-BR" dirty="0" smtClean="0"/>
              <a:t>	O </a:t>
            </a:r>
            <a:r>
              <a:rPr lang="pt-BR" dirty="0" err="1" smtClean="0"/>
              <a:t>Vigitel</a:t>
            </a:r>
            <a:r>
              <a:rPr lang="pt-BR" dirty="0" smtClean="0"/>
              <a:t> apresenta dados da prevalência do consumo abusivo de álcool entre os adultos nas capitais. Observa-se uma variação significativa, de 21,4% entre os homens de São Paulo para 37,1% em Natal, segundo dados da pesquisa de 2010. Observa-se que as oito capitais de maior prevalência são das regiões Nordeste e Norte.  A Universidade Federal de São Paulo realizou o Levantamento Nacional de Álcool e Drogas em 2006 e 2012. No período, o número de adultos que bebem regularmente cresceu de 45% para 54%. Entre as mulheres, o crescimento foi de 29% para 39%; entre os homens o crescimento foi de 54% para 64%. A pesquisa constatou ainda que, depois da Lei Seca, reduziu em 21% o número de pessoas que relataram ter bebido e dirigido no último ano.</a:t>
            </a:r>
          </a:p>
          <a:p>
            <a:r>
              <a:rPr lang="pt-BR" dirty="0" smtClean="0"/>
              <a:t>	O consumo de bebidas alcoólicas é considerado abusivo quando superior a 2 doses diárias para homens e a 1 dose para mulheres, conforme recomendação da Organização Mundial da Saúde. Por</a:t>
            </a:r>
            <a:r>
              <a:rPr lang="pt-BR" baseline="0" dirty="0" smtClean="0"/>
              <a:t> uma dose, entende-se uma medida-padrão de bebida destilada, uma taça de vinho ou uma lata de cerveja.</a:t>
            </a:r>
            <a:endParaRPr lang="pt-BR" dirty="0"/>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19</a:t>
            </a:fld>
            <a:endParaRPr lang="pt-BR"/>
          </a:p>
        </p:txBody>
      </p:sp>
    </p:spTree>
    <p:extLst>
      <p:ext uri="{BB962C8B-B14F-4D97-AF65-F5344CB8AC3E}">
        <p14:creationId xmlns:p14="http://schemas.microsoft.com/office/powerpoint/2010/main" val="54416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	O Relatório Sistêmico de Fiscalização da Saúde representa levantamento de escopo amplo, alinhado com o objetivo estratégico do Tribunal de atuar de forma seletiva e sistêmica em áreas de risco e relevância. Além disso, constitui instrumento que pretende fornecer ao Congresso Nacional informações de modo estruturado sobre a situação da saúde no Brasil e os principais trabalhos do TCU na área, contribuindo para o estreitamento das relações entre os dois órgãos.</a:t>
            </a:r>
          </a:p>
          <a:p>
            <a:r>
              <a:rPr lang="pt-BR" dirty="0" smtClean="0"/>
              <a:t>	Nesse contexto, o presente Relatório traz a visão do Tribunal acerca da matéria e busca ampliar a divulgação de suas análises e conclusões sobre os relevantes temas fiscalizados, para, além do Congresso Nacional, destinatário principal deste trabalho, também os gestores públicos das três esferas de governo, demais órgãos de controle, tribunais de contas estaduais e municipais, conselhos de saúde, acadêmicos, organismos nacionais e internacionais, Poder Judiciário, Ministério Público etc. – todos aqueles direta ou indiretamente afetos à área, que podem utilizar as informações aqui oferecidas para subsidiar sua atuação, no âmbito das respectivas competências –, e, em última instância, para toda a sociedade brasileira, a fim de facilitar o exercício do controle social. </a:t>
            </a:r>
          </a:p>
          <a:p>
            <a:r>
              <a:rPr lang="pt-BR" dirty="0" smtClean="0"/>
              <a:t>	Ressaltamos que não se trata de diagnóstico completo da situação da saúde do País, mas da compilação de trabalhos realizados pelo Tribunal em temas de grande relevância na área da saúde, alguns deles executados especialmente para esse relatório.</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2</a:t>
            </a:fld>
            <a:endParaRPr lang="pt-BR"/>
          </a:p>
        </p:txBody>
      </p:sp>
    </p:spTree>
    <p:extLst>
      <p:ext uri="{BB962C8B-B14F-4D97-AF65-F5344CB8AC3E}">
        <p14:creationId xmlns:p14="http://schemas.microsoft.com/office/powerpoint/2010/main" val="1585801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kern="1200" dirty="0" smtClean="0">
                <a:solidFill>
                  <a:schemeClr val="tx1"/>
                </a:solidFill>
                <a:latin typeface="+mn-lt"/>
                <a:ea typeface="+mn-ea"/>
                <a:cs typeface="+mn-cs"/>
              </a:rPr>
              <a:t>	O bloco do desempenho do sistema de saúde procura avaliar em que medida o sistema de saúde realiza de forma adequada suas funções, medindo aspectos relacionados com a eficiência, acesso às ações e serviços de saúde e acesso aos medicamentos.</a:t>
            </a:r>
          </a:p>
          <a:p>
            <a:r>
              <a:rPr lang="pt-BR" kern="1200" baseline="0" dirty="0" smtClean="0">
                <a:solidFill>
                  <a:schemeClr val="tx1"/>
                </a:solidFill>
                <a:latin typeface="+mn-lt"/>
                <a:ea typeface="+mn-ea"/>
                <a:cs typeface="+mn-cs"/>
              </a:rPr>
              <a:t>	No modelo proposto por este levantamento, restringiu-se a análise a indicadores cujos dados estejam disponíveis em sistemas de informações nacionais. Por conseguinte, foram deixadas de fora da análise dimensões que necessitam de questionários ou trabalho de campo para serem avaliadas. Esse é o caso da dimensão respeito aos direitos das pessoas, do Proadess, ou foco na pessoa, do </a:t>
            </a:r>
            <a:r>
              <a:rPr lang="pt-BR" i="1" kern="1200" baseline="0" dirty="0" err="1" smtClean="0">
                <a:solidFill>
                  <a:schemeClr val="tx1"/>
                </a:solidFill>
                <a:latin typeface="+mn-lt"/>
                <a:ea typeface="+mn-ea"/>
                <a:cs typeface="+mn-cs"/>
              </a:rPr>
              <a:t>Building</a:t>
            </a:r>
            <a:r>
              <a:rPr lang="pt-BR" i="1" kern="1200" baseline="0" dirty="0" smtClean="0">
                <a:solidFill>
                  <a:schemeClr val="tx1"/>
                </a:solidFill>
                <a:latin typeface="+mn-lt"/>
                <a:ea typeface="+mn-ea"/>
                <a:cs typeface="+mn-cs"/>
              </a:rPr>
              <a:t> </a:t>
            </a:r>
            <a:r>
              <a:rPr lang="pt-BR" i="1" kern="1200" baseline="0" dirty="0" err="1" smtClean="0">
                <a:solidFill>
                  <a:schemeClr val="tx1"/>
                </a:solidFill>
                <a:latin typeface="+mn-lt"/>
                <a:ea typeface="+mn-ea"/>
                <a:cs typeface="+mn-cs"/>
              </a:rPr>
              <a:t>Blocks</a:t>
            </a:r>
            <a:r>
              <a:rPr lang="pt-BR" i="0" kern="1200" baseline="0" dirty="0" smtClean="0">
                <a:solidFill>
                  <a:schemeClr val="tx1"/>
                </a:solidFill>
                <a:latin typeface="+mn-lt"/>
                <a:ea typeface="+mn-ea"/>
                <a:cs typeface="+mn-cs"/>
              </a:rPr>
              <a:t>, pois envolvem a identificação pessoal dos indivíduos acerca dos serviços que foram prestados. A partir deste pressuposto, foram excluídas da análise também as dimensões: </a:t>
            </a:r>
            <a:r>
              <a:rPr lang="pt-BR" i="0" kern="1200" baseline="0" dirty="0" err="1" smtClean="0">
                <a:solidFill>
                  <a:schemeClr val="tx1"/>
                </a:solidFill>
                <a:latin typeface="+mn-lt"/>
                <a:ea typeface="+mn-ea"/>
                <a:cs typeface="+mn-cs"/>
              </a:rPr>
              <a:t>responsividade</a:t>
            </a:r>
            <a:r>
              <a:rPr lang="pt-BR" i="0" kern="1200" baseline="0" dirty="0" smtClean="0">
                <a:solidFill>
                  <a:schemeClr val="tx1"/>
                </a:solidFill>
                <a:latin typeface="+mn-lt"/>
                <a:ea typeface="+mn-ea"/>
                <a:cs typeface="+mn-cs"/>
              </a:rPr>
              <a:t>, aceitabilidade, continuidade, coordenação e abrangência.</a:t>
            </a:r>
            <a:endParaRPr lang="pt-BR" b="1" dirty="0" smtClean="0"/>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20</a:t>
            </a:fld>
            <a:endParaRPr lang="pt-BR"/>
          </a:p>
        </p:txBody>
      </p:sp>
    </p:spTree>
    <p:extLst>
      <p:ext uri="{BB962C8B-B14F-4D97-AF65-F5344CB8AC3E}">
        <p14:creationId xmlns:p14="http://schemas.microsoft.com/office/powerpoint/2010/main" val="3260443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a:bodyPr>
          <a:lstStyle/>
          <a:p>
            <a:r>
              <a:rPr lang="pt-BR" sz="1100" dirty="0" smtClean="0"/>
              <a:t>	As consultas médicas referem-se ao número de contatos com médicos (tanto generalistas e especialistas). Elas podem ocorrer em consultórios ou clínicas, em ambulatórios de hospitais ou, em alguns casos, na casa do próprio paciente. Há diferenças entre os países na cobertura de diferentes tipos de consultas, nomeadamente em ambulatórios de hospitais. </a:t>
            </a:r>
          </a:p>
          <a:p>
            <a:r>
              <a:rPr lang="pt-BR" sz="1100" dirty="0" smtClean="0"/>
              <a:t>	Em 2010, o Brasil registrou 4,0 consultas médicas por habitante, o quarto menor valor entre 29 países com dados na OCDE. Observa-se elevada desigualdade entre o modelo de planos de saúde privados e o SUS. No primeiro modelo, foram realizadas 5,4 consultas por beneficiário; enquanto entre a população dependente do SUS foram registradas 3,6 consultas. Entre 2002 e 2010 o país apresentou um aumento de 3,3 para 4,0 no número de consultas médicas por habitante, o quinto maior crescimento proporcional entre os 29 países. O maior crescimento ocorreu na Turquia, de 3,2 para 7,3 no mesmo período.</a:t>
            </a:r>
          </a:p>
          <a:p>
            <a:r>
              <a:rPr lang="pt-BR" sz="1100" dirty="0" smtClean="0"/>
              <a:t>	Na comparação entre os estados quanto às consultas realizadas no SUS, mais uma vez observa-se desigualdade entre as regiões do país. No Norte, foram realizadas 2,5 consultas por habitante, considerando apenas a população dependente do SUS, já no Sudeste foram realizadas 4,8 consultas. Nordeste, Centro-Oeste e Sul registraram 2,7, 3,1 e 3,6 consultas. </a:t>
            </a:r>
          </a:p>
          <a:p>
            <a:r>
              <a:rPr lang="pt-BR" sz="1100" dirty="0" smtClean="0"/>
              <a:t>	O cálculo das internações hospitalares por habitante nos estados foi realizado da mesma forma que as consultas médicas, considerando apenas as internações no SUS. Já a comparação do Brasil com os demais países considerou tanto os dados do SUS quanto dos planos de saúde.</a:t>
            </a:r>
          </a:p>
          <a:p>
            <a:r>
              <a:rPr lang="pt-BR" sz="1100" dirty="0" smtClean="0"/>
              <a:t>	Em 2010, o Brasil apresentou 89,26 internações hospitalares por 1.000 habitantes, o terceiro menor valor entre 36 países com dados na OCDE. Mais uma vez observa-se elevada desigualdade entre os beneficiários de planos de saúde privados com cobertura para internação hospitalar e a população dependente do SUS. Para o primeiro grupo foram realizadas 137 internações por 1.000 habitantes, valor próximo à média da OCDE; para o segundo 75,8.</a:t>
            </a:r>
          </a:p>
          <a:p>
            <a:r>
              <a:rPr lang="pt-BR" sz="1100" dirty="0" smtClean="0"/>
              <a:t>	Entre as unidades da Federação também se verifica uma significativa desigualdade. Enquanto em Sergipe foram realizadas 49,36 internações no SUS por 1.000 habitantes da população dependente, no Paraná foram realizadas 95,45. Os três estados da Região Sul encontram-se entre as cinco unidades de maior número de internações no país em 2010. A média do número de internações por 1.000 habitantes nos estados do Sul foi de 85,63, enquanto no Nordeste de 65,89.</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21</a:t>
            </a:fld>
            <a:endParaRPr lang="pt-BR"/>
          </a:p>
        </p:txBody>
      </p:sp>
    </p:spTree>
    <p:extLst>
      <p:ext uri="{BB962C8B-B14F-4D97-AF65-F5344CB8AC3E}">
        <p14:creationId xmlns:p14="http://schemas.microsoft.com/office/powerpoint/2010/main" val="518384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defTabSz="990478">
              <a:defRPr/>
            </a:pPr>
            <a:r>
              <a:rPr lang="pt-BR" kern="1200" dirty="0" smtClean="0">
                <a:solidFill>
                  <a:schemeClr val="tx1"/>
                </a:solidFill>
                <a:latin typeface="+mn-lt"/>
                <a:ea typeface="+mn-ea"/>
                <a:cs typeface="+mn-cs"/>
              </a:rPr>
              <a:t>	O bloco da estrutura do sistema de saúde avalia a disponibilidade de recursos, sejam financeiros, humanos ou tecnológicos, para que o Sistema</a:t>
            </a:r>
            <a:r>
              <a:rPr lang="pt-BR" kern="1200" baseline="0" dirty="0" smtClean="0">
                <a:solidFill>
                  <a:schemeClr val="tx1"/>
                </a:solidFill>
                <a:latin typeface="+mn-lt"/>
                <a:ea typeface="+mn-ea"/>
                <a:cs typeface="+mn-cs"/>
              </a:rPr>
              <a:t> de Saúde </a:t>
            </a:r>
            <a:r>
              <a:rPr lang="pt-BR" kern="1200" dirty="0" smtClean="0">
                <a:solidFill>
                  <a:schemeClr val="tx1"/>
                </a:solidFill>
                <a:latin typeface="+mn-lt"/>
                <a:ea typeface="+mn-ea"/>
                <a:cs typeface="+mn-cs"/>
              </a:rPr>
              <a:t>possa desempenhar suas funções.</a:t>
            </a:r>
          </a:p>
          <a:p>
            <a:r>
              <a:rPr lang="pt-BR" kern="1200" baseline="0" dirty="0" smtClean="0">
                <a:solidFill>
                  <a:schemeClr val="tx1"/>
                </a:solidFill>
                <a:latin typeface="+mn-lt"/>
                <a:ea typeface="+mn-ea"/>
                <a:cs typeface="+mn-cs"/>
              </a:rPr>
              <a:t>	Para compor o bloco da Estrutura do Sistema de Saúde no modelo proposto, foram selecionadas as dimensões da força de trabalho em saúde, da infraestrutura e equipamentos e do financiamento. Não está sendo avaliada a dimensão da condução (Proadess), ou liderança/governança, pois está não é composta por indicadores cujos dados estejam disponíveis em sistemas de informação nacionais, ela exige a realização de estudos de campo e questionários. </a:t>
            </a:r>
          </a:p>
          <a:p>
            <a:pPr defTabSz="990478">
              <a:defRPr/>
            </a:pPr>
            <a:endParaRPr lang="pt-BR" kern="120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22</a:t>
            </a:fld>
            <a:endParaRPr lang="pt-BR"/>
          </a:p>
        </p:txBody>
      </p:sp>
    </p:spTree>
    <p:extLst>
      <p:ext uri="{BB962C8B-B14F-4D97-AF65-F5344CB8AC3E}">
        <p14:creationId xmlns:p14="http://schemas.microsoft.com/office/powerpoint/2010/main" val="426198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sz="1100" dirty="0" smtClean="0"/>
              <a:t>	Em 2013, uma das questões que mais recebeu atenção no Brasil foi a contratação temporária de médicos estrangeiros pelo SUS. O Programa “Mais Médicos” do Ministério da Saúde foi instituído a partir do diagnóstico de que algumas regiões do país não contam com médicos suficientes para garantir atendimento adequado à população. Além disso, haveria uma grave desigualdade na sua distribuição, tanto entre as unidades da federação quanto dentro delas, com concentração de profissionais nas capitais.</a:t>
            </a:r>
          </a:p>
          <a:p>
            <a:r>
              <a:rPr lang="pt-BR" sz="1100" dirty="0" smtClean="0"/>
              <a:t>	A quantidade de médicos é calculada para um grupo 1.000 habitantes. A quantidade de médicos pode ser calculada tendo como referência o número de “médicos registrados” nos conselhos regionais ou federal de medicina, o número de “médicos praticantes” com base na Relação Anual de Informações Sociais (</a:t>
            </a:r>
            <a:r>
              <a:rPr lang="pt-BR" sz="1100" dirty="0" err="1" smtClean="0"/>
              <a:t>Rais</a:t>
            </a:r>
            <a:r>
              <a:rPr lang="pt-BR" sz="1100" dirty="0" smtClean="0"/>
              <a:t>), do Ministério do Trabalho e Emprego, ou com base no número de “médicos cadastrados” no Cadastro Nacional de Estabelecimento em Saúde (CNES).</a:t>
            </a:r>
          </a:p>
          <a:p>
            <a:r>
              <a:rPr lang="pt-BR" sz="1100" dirty="0" smtClean="0"/>
              <a:t>	O registro nos conselhos de medicina é uma condição essencial para exercer a profissão, mas não necessariamente todos os registrados são médicos; existe a possibilidade de que parte deles exerça outra profissão. A </a:t>
            </a:r>
            <a:r>
              <a:rPr lang="pt-BR" sz="1100" dirty="0" err="1" smtClean="0"/>
              <a:t>Rais</a:t>
            </a:r>
            <a:r>
              <a:rPr lang="pt-BR" sz="1100" dirty="0" smtClean="0"/>
              <a:t> é uma declaração obrigatória para todos os empregadores do território nacional, com base no Decreto 76.900, de 23/12/1975, e caso o empregador não a preencha, o empregado não tem direito a abono. Já o Sistema CNES teve a sua importância maximizada com a edição da Portaria SAS/MS 134/2011, em que o repasse de recursos públicos utiliza como base suas informações, tornando-o uma fonte confiável de informações sobre médicos do SUS, embora ainda não seja tão fidedigna sobre médicos da iniciativa privada.</a:t>
            </a:r>
          </a:p>
          <a:p>
            <a:r>
              <a:rPr lang="pt-BR" sz="1100" dirty="0" smtClean="0"/>
              <a:t>	Nesse contexto, de modo a ter uma fonte mais conservadora, optou-se por realizar todas as comparações nacionais sobre a quantidade de médicos no Brasil em relação à base de dados de registros médicos, disponibilizada pelo Conselho Regional de Medicina do Estado de São Paulo (Cremesp) na pesquisa Demografia Médica no Brasil (2013), pois é o parâmetro mais abrangente. Para comparações da quantidade de médicos no Brasil, utilizaram-se as estimativas populacionais do IBGE para os respectivos anos, encaminhadas ao Tribunal de Contas da União.</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23</a:t>
            </a:fld>
            <a:endParaRPr lang="pt-BR"/>
          </a:p>
        </p:txBody>
      </p:sp>
    </p:spTree>
    <p:extLst>
      <p:ext uri="{BB962C8B-B14F-4D97-AF65-F5344CB8AC3E}">
        <p14:creationId xmlns:p14="http://schemas.microsoft.com/office/powerpoint/2010/main" val="2655690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kern="1200" dirty="0" smtClean="0">
                <a:solidFill>
                  <a:schemeClr val="tx1"/>
                </a:solidFill>
                <a:latin typeface="+mn-lt"/>
                <a:ea typeface="+mn-ea"/>
                <a:cs typeface="+mn-cs"/>
              </a:rPr>
              <a:t>	A comparação entre a densidade médica nas capitais e no interior também apresenta graves distorções. Nas capitais, existem 4,56 médicos por 1.000 habitantes, enquanto no interior do país a taxa é de 1,11 médicos por 1.000 habitantes. As maiores taxas para as capitais estão nos estados de Espírito Santo (11,02), Rio Grande do Sul (8,40) e Santa Catarina (7,28). Já as piores encontram-se nos estados de Amapá (1,29), Acre (1,83) e Amazonas (1,89).</a:t>
            </a:r>
          </a:p>
          <a:p>
            <a:r>
              <a:rPr lang="pt-BR" kern="1200" dirty="0" smtClean="0">
                <a:solidFill>
                  <a:schemeClr val="tx1"/>
                </a:solidFill>
                <a:latin typeface="+mn-lt"/>
                <a:ea typeface="+mn-ea"/>
                <a:cs typeface="+mn-cs"/>
              </a:rPr>
              <a:t>	A densidade dos médicos no interior é maior no Rio de Janeiro (1,96), em São Paulo (1,88) e em Santa Catarina (1,49). Porém, os números são extremamente baixos para Piauí (0,06), Sergipe (0,09) e Alagoas (0,10). Também se mostra grave a falta de médicos em estados como Amazonas e Pará, de grande extensão territorial, que apresentam taxas 0,15 e 0,27. Doze estados contam com uma taxa de médicos por 1.000 habitantes no interior inferior a 0,50.</a:t>
            </a:r>
          </a:p>
          <a:p>
            <a:r>
              <a:rPr lang="pt-BR" kern="1200" dirty="0" smtClean="0">
                <a:solidFill>
                  <a:schemeClr val="tx1"/>
                </a:solidFill>
                <a:latin typeface="+mn-lt"/>
                <a:ea typeface="+mn-ea"/>
                <a:cs typeface="+mn-cs"/>
              </a:rPr>
              <a:t>	A distribuição dos médicos segue o porte dos municípios. Os 38 municípios com mais de quinhentos mil habitantes concentram 47,91% dos postos de médicos. O Brasil possui 1.302 municípios com até cinco mil habitantes, mas apenas 914 médicos atuam nestes municípios. Por conseguinte, caso se considere que nenhum dos municípios conta com mais de um médico, ainda assim 388 municípios não disporiam de um único médico.</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24</a:t>
            </a:fld>
            <a:endParaRPr lang="pt-BR"/>
          </a:p>
        </p:txBody>
      </p:sp>
    </p:spTree>
    <p:extLst>
      <p:ext uri="{BB962C8B-B14F-4D97-AF65-F5344CB8AC3E}">
        <p14:creationId xmlns:p14="http://schemas.microsoft.com/office/powerpoint/2010/main" val="2011694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a:xfrm>
            <a:off x="493444" y="4861441"/>
            <a:ext cx="6186954" cy="5373172"/>
          </a:xfrm>
        </p:spPr>
        <p:txBody>
          <a:bodyPr>
            <a:normAutofit/>
          </a:bodyPr>
          <a:lstStyle/>
          <a:p>
            <a:r>
              <a:rPr lang="pt-BR" sz="1100" dirty="0" smtClean="0"/>
              <a:t>	O maior problema do sistema de saúde no Brasil é a desigualdade entre as regiões do país. Enquanto alguns estados apresentam indicadores semelhantes aos dos países desenvolvidos, outros estão muito mais próximos dos países africanos. Isso pode ser observado na esperança de vida ao nascer, que varia de 68 a 76 entre os estados. A quantidade de médicos também é um fator de extrema desigualdade, já que varia de 0,71 até 4,09 médicos por 1.000 habitantes.</a:t>
            </a:r>
          </a:p>
          <a:p>
            <a:r>
              <a:rPr lang="pt-BR" sz="1100" dirty="0" smtClean="0"/>
              <a:t>	A partir da análise dos indicadores calculados neste Levantamento, constata-se que o sistema de saúde brasileiro apresenta graves desigualdades, tanto na comparação do modelo público com o privado, quanto dentro do SUS, quando comparadas as regiões do país. Tal desigualdade pode ser observada em todos os blocos do modelo de avaliação, desde a estrutura do sistema de saúde até a situação de saúde da população.</a:t>
            </a:r>
          </a:p>
          <a:p>
            <a:r>
              <a:rPr lang="pt-BR" sz="1100" dirty="0" smtClean="0"/>
              <a:t>	São preocupantes os dados relativos à quantidade de médicos em determinados estados, principalmente no interior. Tais localidades também sofrem com a falta de leitos e de equipamentos de diagnóstico, o que prejudica o acesso às ações e serviços de saúde, como consultas médicas e internações. O acesso ao tratamento adequado fica ainda mais prejudicado em função do preço dos medicamentos, tendo em vista que a regulação no país não tem conseguido fixar preços em patamares próximos à média internacional, os medicamentos de maior comercialização no país e que constituem monopólio de determinados laboratórios em função da proteção patentária possuem os maiores preços-fábrica na comparação com os outros países.</a:t>
            </a:r>
          </a:p>
          <a:p>
            <a:r>
              <a:rPr lang="pt-BR" sz="1100" dirty="0" smtClean="0"/>
              <a:t>	Os dados referentes à mortalidade por causas externas cresceram significativamente em alguns estados, principalmente das regiões Norte e Nordeste, enquanto outras unidades da federação tem conseguido reduzir tais taxas de mortalidade. Também chama a atenção os dados relativos à incidência de Aids, uma vez que o país possui uma quantidade de novos casos muito superior aos países com dados na OCDE e pelo fato de a taxa ter permanecido constante ao longo da década de 2000, enquanto há uma tendência de queda nos demais países.</a:t>
            </a:r>
          </a:p>
          <a:p>
            <a:r>
              <a:rPr lang="pt-BR" sz="1100" dirty="0" smtClean="0"/>
              <a:t>	Por outro lado, é preciso também ressaltar que o país tem melhorado seu desempenho em diversos indicadores, acima da média dos demais países, como a queda na taxa de mortalidade infantil, que tem sido significativa em todas as regiões. O programa de nacional de imunizações tem alcançado resultados importantes na cobertura vacinal tanto de crianças quanto de idosos. E os investimentos das três esferas de governo têm aumentado, melhorando alguns indicadores relacionados com a estrutura do sistema de saúde.</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25</a:t>
            </a:fld>
            <a:endParaRPr lang="pt-BR"/>
          </a:p>
        </p:txBody>
      </p:sp>
    </p:spTree>
    <p:extLst>
      <p:ext uri="{BB962C8B-B14F-4D97-AF65-F5344CB8AC3E}">
        <p14:creationId xmlns:p14="http://schemas.microsoft.com/office/powerpoint/2010/main" val="1164176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defTabSz="990478">
              <a:defRPr/>
            </a:pPr>
            <a:r>
              <a:rPr lang="pt-BR" kern="1200" dirty="0" smtClean="0">
                <a:solidFill>
                  <a:schemeClr val="tx1"/>
                </a:solidFill>
                <a:latin typeface="+mn-lt"/>
                <a:ea typeface="+mn-ea"/>
                <a:cs typeface="+mn-cs"/>
              </a:rPr>
              <a:t>	Diante da relevância do assunto, nos últimos anos, o Tribunal de Contas da União realizou vários trabalhos, verificando deficiências e oportunidades de melhoria na prestação de serviços à população. Neste capítulo, são apresentadas questões para as quais o TCU expediu recomendações ou determinações visando contribuir para o aprimoramento da saúde pública e que continuam em acompanhamento, tendo em vista sua relevância para a sociedade brasileira e a persistência de falhas que precisam ser sanadas. São elas: a não implantação efetiva do Cartão Nacional de Saúde; o fato de a Atenção Básica ainda não ter logrado cumprir plenamente sua função de ordenadora do SUS; a deficiência do ressarcimento ao SUS pelas operadoras de planos de saúde; a debilidade na regulação dos preços de medicamentos e nos procedimentos de aquisição; a dificuldade no acesso aos serviços de oncologia e os atrasos na implementação da Hemobrás.</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26</a:t>
            </a:fld>
            <a:endParaRPr lang="pt-BR"/>
          </a:p>
        </p:txBody>
      </p:sp>
    </p:spTree>
    <p:extLst>
      <p:ext uri="{BB962C8B-B14F-4D97-AF65-F5344CB8AC3E}">
        <p14:creationId xmlns:p14="http://schemas.microsoft.com/office/powerpoint/2010/main" val="3507299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defTabSz="990478">
              <a:defRPr/>
            </a:pPr>
            <a:r>
              <a:rPr lang="pt-BR" sz="1300" dirty="0" smtClean="0"/>
              <a:t>	</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27</a:t>
            </a:fld>
            <a:endParaRPr lang="pt-BR"/>
          </a:p>
        </p:txBody>
      </p:sp>
    </p:spTree>
    <p:extLst>
      <p:ext uri="{BB962C8B-B14F-4D97-AF65-F5344CB8AC3E}">
        <p14:creationId xmlns:p14="http://schemas.microsoft.com/office/powerpoint/2010/main" val="2820979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defTabSz="990478">
              <a:defRPr/>
            </a:pPr>
            <a:r>
              <a:rPr lang="pt-BR" sz="1300" dirty="0" smtClean="0"/>
              <a:t>	</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28</a:t>
            </a:fld>
            <a:endParaRPr lang="pt-BR"/>
          </a:p>
        </p:txBody>
      </p:sp>
    </p:spTree>
    <p:extLst>
      <p:ext uri="{BB962C8B-B14F-4D97-AF65-F5344CB8AC3E}">
        <p14:creationId xmlns:p14="http://schemas.microsoft.com/office/powerpoint/2010/main" val="3375114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331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dirty="0" smtClean="0"/>
          </a:p>
        </p:txBody>
      </p:sp>
      <p:sp>
        <p:nvSpPr>
          <p:cNvPr id="5124"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8FFF1F-7C11-4097-A738-A101C714C41D}" type="slidenum">
              <a:rPr lang="pt-BR" smtClean="0"/>
              <a:pPr fontAlgn="base">
                <a:spcBef>
                  <a:spcPct val="0"/>
                </a:spcBef>
                <a:spcAft>
                  <a:spcPct val="0"/>
                </a:spcAft>
                <a:defRPr/>
              </a:pPr>
              <a:t>29</a:t>
            </a:fld>
            <a:endParaRPr lang="pt-BR" smtClean="0"/>
          </a:p>
        </p:txBody>
      </p:sp>
    </p:spTree>
    <p:extLst>
      <p:ext uri="{BB962C8B-B14F-4D97-AF65-F5344CB8AC3E}">
        <p14:creationId xmlns:p14="http://schemas.microsoft.com/office/powerpoint/2010/main" val="2105768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a:xfrm>
            <a:off x="269819" y="4861441"/>
            <a:ext cx="6485120" cy="5091653"/>
          </a:xfrm>
        </p:spPr>
        <p:txBody>
          <a:bodyPr>
            <a:noAutofit/>
          </a:bodyPr>
          <a:lstStyle/>
          <a:p>
            <a:pPr>
              <a:buFont typeface="Arial" pitchFamily="34" charset="0"/>
              <a:buChar char="•"/>
            </a:pPr>
            <a:r>
              <a:rPr lang="pt-BR" b="1" kern="1200" dirty="0" smtClean="0">
                <a:solidFill>
                  <a:schemeClr val="tx1"/>
                </a:solidFill>
                <a:latin typeface="+mn-lt"/>
                <a:ea typeface="+mn-ea"/>
                <a:cs typeface="+mn-cs"/>
              </a:rPr>
              <a:t>Dados orçamentários e financeiros da saúd</a:t>
            </a:r>
            <a:r>
              <a:rPr lang="pt-BR" kern="1200" dirty="0" smtClean="0">
                <a:solidFill>
                  <a:schemeClr val="tx1"/>
                </a:solidFill>
                <a:latin typeface="+mn-lt"/>
                <a:ea typeface="+mn-ea"/>
                <a:cs typeface="+mn-cs"/>
              </a:rPr>
              <a:t>e: Nesse capítulo é apresentada análise da execução orçamentária e do gasto tributário da Função Saúde; dos blocos de financiamento; da aplicação mínima em ações e serviços de saúde e das despesas realizadas nas principais subfunções.</a:t>
            </a:r>
          </a:p>
          <a:p>
            <a:pPr lvl="0">
              <a:buFont typeface="Arial" pitchFamily="34" charset="0"/>
              <a:buChar char="•"/>
            </a:pPr>
            <a:r>
              <a:rPr lang="pt-BR" b="1" kern="1200" dirty="0" smtClean="0">
                <a:solidFill>
                  <a:schemeClr val="tx1"/>
                </a:solidFill>
                <a:latin typeface="+mn-lt"/>
                <a:ea typeface="+mn-ea"/>
                <a:cs typeface="+mn-cs"/>
              </a:rPr>
              <a:t>Avaliação do sistema de saúde por indicadores: </a:t>
            </a:r>
            <a:r>
              <a:rPr lang="pt-BR" kern="1200" dirty="0" smtClean="0">
                <a:solidFill>
                  <a:schemeClr val="tx1"/>
                </a:solidFill>
                <a:latin typeface="+mn-lt"/>
                <a:ea typeface="+mn-ea"/>
                <a:cs typeface="+mn-cs"/>
              </a:rPr>
              <a:t>O capítulo apresenta os resultados do relatório de levantamento objeto do TC 013.625/2013-6, autuado com a finalidade de desenvolver modelo de avaliação do sistema de saúde no Brasil para compor o Relatório Sistêmico de Fiscalização da Saúde, identificando que aspectos devem ser avaliados e os indicadores que devem compor tal avaliação.</a:t>
            </a:r>
          </a:p>
          <a:p>
            <a:pPr>
              <a:buFont typeface="Arial" pitchFamily="34" charset="0"/>
              <a:buChar char="•"/>
            </a:pPr>
            <a:r>
              <a:rPr lang="pt-BR" b="1" kern="1200" dirty="0" smtClean="0">
                <a:solidFill>
                  <a:schemeClr val="tx1"/>
                </a:solidFill>
                <a:latin typeface="+mn-lt"/>
                <a:ea typeface="+mn-ea"/>
                <a:cs typeface="+mn-cs"/>
              </a:rPr>
              <a:t>Tema em destaque no ano - Assistência Hospitalar no SUS: </a:t>
            </a:r>
            <a:r>
              <a:rPr lang="pt-BR" kern="1200" dirty="0" smtClean="0">
                <a:solidFill>
                  <a:schemeClr val="tx1"/>
                </a:solidFill>
                <a:latin typeface="+mn-lt"/>
                <a:ea typeface="+mn-ea"/>
                <a:cs typeface="+mn-cs"/>
              </a:rPr>
              <a:t>Em 2013, foi escolhido como tema em destaque para compor o Relatório Sistêmico de Fiscalização da Saúde a assistência hospitalar no SUS, por sua relevância social e alta materialidade dos gastos. Para fornecer um diagnóstico abrangente dos principais problemas relacionados a esse tema, foram realizados levantamentos de auditoria pelas secretarias do TCU nos 26 estados e no DF, cujo resultado consolidado (TC 026.797/2013-5) é apresentado nesse capítulo. </a:t>
            </a:r>
          </a:p>
          <a:p>
            <a:pPr>
              <a:buFont typeface="Arial" pitchFamily="34" charset="0"/>
              <a:buChar char="•"/>
            </a:pPr>
            <a:r>
              <a:rPr lang="pt-BR" b="1" kern="1200" dirty="0" smtClean="0">
                <a:solidFill>
                  <a:schemeClr val="tx1"/>
                </a:solidFill>
                <a:latin typeface="+mn-lt"/>
                <a:ea typeface="+mn-ea"/>
                <a:cs typeface="+mn-cs"/>
              </a:rPr>
              <a:t>Grandes temas acompanhados pelo TCU: </a:t>
            </a:r>
            <a:r>
              <a:rPr lang="pt-BR" kern="1200" dirty="0" smtClean="0">
                <a:solidFill>
                  <a:schemeClr val="tx1"/>
                </a:solidFill>
                <a:latin typeface="+mn-lt"/>
                <a:ea typeface="+mn-ea"/>
                <a:cs typeface="+mn-cs"/>
              </a:rPr>
              <a:t>Nos últimos anos, o Tribunal de Contas da União realizou vários trabalhos para avaliar deficiências e oportunidades de melhoria na prestação de serviços de saúde à população. Nesse capítulo, são apresentadas questões para as quais o TCU expediu recomendações ou determinações visando contribuir para o aprimoramento da saúde pública. No entanto, tendo em vista sua relevância para a sociedade brasileira e a persistência de falhas que precisam ser sanadas, tais questões permanecem em acompanhamento.</a:t>
            </a:r>
          </a:p>
          <a:p>
            <a:pPr>
              <a:buFont typeface="Arial" pitchFamily="34" charset="0"/>
              <a:buChar char="•"/>
            </a:pPr>
            <a:r>
              <a:rPr lang="pt-BR" b="1" kern="1200" dirty="0" smtClean="0">
                <a:solidFill>
                  <a:schemeClr val="tx1"/>
                </a:solidFill>
                <a:latin typeface="+mn-lt"/>
                <a:ea typeface="+mn-ea"/>
                <a:cs typeface="+mn-cs"/>
              </a:rPr>
              <a:t>Trabalhos recentes na área da saúde: </a:t>
            </a:r>
            <a:r>
              <a:rPr lang="pt-BR" kern="1200" dirty="0" smtClean="0">
                <a:solidFill>
                  <a:schemeClr val="tx1"/>
                </a:solidFill>
                <a:latin typeface="+mn-lt"/>
                <a:ea typeface="+mn-ea"/>
                <a:cs typeface="+mn-cs"/>
              </a:rPr>
              <a:t>Nesse capítulo, são apresentados os trabalhos mais recentes realizados pelo Tribunal na área da saúde, selecionados com base nos critérios de relevância social do tema, alta materialidade e impacto social dos respectivos resultados.</a:t>
            </a:r>
          </a:p>
          <a:p>
            <a:r>
              <a:rPr lang="pt-BR" kern="1200" dirty="0" smtClean="0">
                <a:solidFill>
                  <a:schemeClr val="tx1"/>
                </a:solidFill>
                <a:latin typeface="+mn-lt"/>
                <a:ea typeface="+mn-ea"/>
                <a:cs typeface="+mn-cs"/>
              </a:rPr>
              <a:t>	</a:t>
            </a:r>
            <a:endParaRPr lang="pt-BR" baseline="0" dirty="0" smtClean="0"/>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3</a:t>
            </a:fld>
            <a:endParaRPr lang="pt-BR"/>
          </a:p>
        </p:txBody>
      </p:sp>
    </p:spTree>
    <p:extLst>
      <p:ext uri="{BB962C8B-B14F-4D97-AF65-F5344CB8AC3E}">
        <p14:creationId xmlns:p14="http://schemas.microsoft.com/office/powerpoint/2010/main" val="698975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kern="1200" dirty="0" smtClean="0">
                <a:solidFill>
                  <a:schemeClr val="tx1"/>
                </a:solidFill>
                <a:latin typeface="+mn-lt"/>
                <a:ea typeface="+mn-ea"/>
                <a:cs typeface="+mn-cs"/>
              </a:rPr>
              <a:t>O </a:t>
            </a:r>
            <a:r>
              <a:rPr lang="pt-BR" kern="1200" dirty="0" smtClean="0">
                <a:solidFill>
                  <a:schemeClr val="tx1"/>
                </a:solidFill>
                <a:latin typeface="+mn-lt"/>
                <a:ea typeface="+mn-ea"/>
                <a:cs typeface="+mn-cs"/>
              </a:rPr>
              <a:t>financiamento das ações e serviços de saúde é de responsabilidade das três esferas de gestão do Sistema Único de Saúde (SUS), sendo a União a principal financiadora. </a:t>
            </a:r>
            <a:endParaRPr lang="pt-BR" kern="1200" dirty="0" smtClean="0">
              <a:solidFill>
                <a:schemeClr val="tx1"/>
              </a:solidFill>
              <a:latin typeface="+mn-lt"/>
              <a:ea typeface="+mn-ea"/>
              <a:cs typeface="+mn-cs"/>
            </a:endParaRPr>
          </a:p>
          <a:p>
            <a:r>
              <a:rPr lang="pt-BR" baseline="0" dirty="0" smtClean="0"/>
              <a:t>A Função Saúde tem grande importância, pois constitui o terceiro maior conjunto de despesas dentro do orçamento na União, entre todas as funções orçamentárias. </a:t>
            </a:r>
          </a:p>
          <a:p>
            <a:r>
              <a:rPr lang="pt-BR" kern="1200" dirty="0" smtClean="0">
                <a:solidFill>
                  <a:schemeClr val="tx1"/>
                </a:solidFill>
                <a:latin typeface="+mn-lt"/>
                <a:ea typeface="+mn-ea"/>
                <a:cs typeface="+mn-cs"/>
              </a:rPr>
              <a:t>Os </a:t>
            </a:r>
            <a:r>
              <a:rPr lang="pt-BR" kern="1200" dirty="0" smtClean="0">
                <a:solidFill>
                  <a:schemeClr val="tx1"/>
                </a:solidFill>
                <a:latin typeface="+mn-lt"/>
                <a:ea typeface="+mn-ea"/>
                <a:cs typeface="+mn-cs"/>
              </a:rPr>
              <a:t>recursos são transferidos para os fundos estaduais e municipais de maneira regular e automática, conforme os compromissos e metas pactuados nos Termos de Compromisso de Gestão. Atualmente, há seis blocos de financiamento: Atenção Básica, Média e Alta Complexidade, Assistência Farmacêutica, Vigilância em Saúde, Gestão do SUS e Investimentos em Saúde.</a:t>
            </a:r>
          </a:p>
          <a:p>
            <a:r>
              <a:rPr lang="pt-BR" kern="1200" dirty="0" smtClean="0">
                <a:solidFill>
                  <a:schemeClr val="tx1"/>
                </a:solidFill>
                <a:latin typeface="+mn-lt"/>
                <a:ea typeface="+mn-ea"/>
                <a:cs typeface="+mn-cs"/>
              </a:rPr>
              <a:t>Aos </a:t>
            </a:r>
            <a:r>
              <a:rPr lang="pt-BR" kern="1200" dirty="0" smtClean="0">
                <a:solidFill>
                  <a:schemeClr val="tx1"/>
                </a:solidFill>
                <a:latin typeface="+mn-lt"/>
                <a:ea typeface="+mn-ea"/>
                <a:cs typeface="+mn-cs"/>
              </a:rPr>
              <a:t>municípios cabe a gestão e execução das ações e serviços de saúde, em especial as ações da atenção </a:t>
            </a:r>
            <a:r>
              <a:rPr lang="pt-BR" kern="1200" dirty="0" smtClean="0">
                <a:solidFill>
                  <a:schemeClr val="tx1"/>
                </a:solidFill>
                <a:latin typeface="+mn-lt"/>
                <a:ea typeface="+mn-ea"/>
                <a:cs typeface="+mn-cs"/>
              </a:rPr>
              <a:t>básica.</a:t>
            </a:r>
          </a:p>
          <a:p>
            <a:r>
              <a:rPr lang="pt-BR" baseline="0" dirty="0" smtClean="0"/>
              <a:t>Aqui são apresentados dados relativos à execução orçamentária da União na Função Saúde quanto aos montantes aplicados de forma direta por esse ente e às transferências realizadas a estados e municípios, no período de 2002 a 2014. É a mesma informação apresentada de duas formas: no gráfico à esquerda, temos os valores transferidos em bilhões de reais; no gráfico à direita, o percentual das transferência em relação ao total.</a:t>
            </a:r>
          </a:p>
          <a:p>
            <a:r>
              <a:rPr lang="pt-BR" baseline="0" dirty="0" smtClean="0"/>
              <a:t>Ve</a:t>
            </a:r>
            <a:r>
              <a:rPr lang="pt-BR" sz="1200" kern="1200" dirty="0" smtClean="0">
                <a:solidFill>
                  <a:schemeClr val="tx1"/>
                </a:solidFill>
                <a:effectLst/>
                <a:latin typeface="+mn-lt"/>
                <a:ea typeface="+mn-ea"/>
                <a:cs typeface="+mn-cs"/>
              </a:rPr>
              <a:t>rifica-se que a União preconiza o modelo de descentralização para execução do orçamento na Função saúde, de forma que, em 2014, 67% foi executado pelos estados e Distrito Federal (19%) e municípios (48%). Assim, do total do orçamento federal da saúde, naquele exercício, apenas 30% foi gasto de forma direta pela própria União.</a:t>
            </a:r>
            <a:endParaRPr lang="pt-BR" baseline="0" dirty="0" smtClean="0"/>
          </a:p>
          <a:p>
            <a:endParaRPr lang="pt-BR" baseline="0" dirty="0" smtClean="0"/>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4</a:t>
            </a:fld>
            <a:endParaRPr lang="pt-BR"/>
          </a:p>
        </p:txBody>
      </p:sp>
    </p:spTree>
    <p:extLst>
      <p:ext uri="{BB962C8B-B14F-4D97-AF65-F5344CB8AC3E}">
        <p14:creationId xmlns:p14="http://schemas.microsoft.com/office/powerpoint/2010/main" val="1718702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Autofit/>
          </a:bodyPr>
          <a:lstStyle/>
          <a:p>
            <a:pPr defTabSz="990478">
              <a:defRPr/>
            </a:pPr>
            <a:r>
              <a:rPr lang="pt-BR" kern="1200" dirty="0" smtClean="0">
                <a:solidFill>
                  <a:schemeClr val="tx1"/>
                </a:solidFill>
                <a:latin typeface="+mn-lt"/>
                <a:ea typeface="+mn-ea"/>
                <a:cs typeface="+mn-cs"/>
              </a:rPr>
              <a:t>	Avaliar um sistema de saúde é uma tarefa complexa, tendo em vista os diversos aspectos que podem ser considerados. Diferentes modelos de avaliação foram propostos por instituições como a OMS, o Banco Mundial, o Ministério da saúde e a Organização para Cooperação e Desenvolvimento Econômico (OCDE). O modelo do “</a:t>
            </a:r>
            <a:r>
              <a:rPr lang="pt-BR" kern="1200" dirty="0" err="1" smtClean="0">
                <a:solidFill>
                  <a:schemeClr val="tx1"/>
                </a:solidFill>
                <a:latin typeface="+mn-lt"/>
                <a:ea typeface="+mn-ea"/>
                <a:cs typeface="+mn-cs"/>
              </a:rPr>
              <a:t>Health</a:t>
            </a:r>
            <a:r>
              <a:rPr lang="pt-BR" kern="1200" dirty="0" smtClean="0">
                <a:solidFill>
                  <a:schemeClr val="tx1"/>
                </a:solidFill>
                <a:latin typeface="+mn-lt"/>
                <a:ea typeface="+mn-ea"/>
                <a:cs typeface="+mn-cs"/>
              </a:rPr>
              <a:t> </a:t>
            </a:r>
            <a:r>
              <a:rPr lang="pt-BR" kern="1200" dirty="0" err="1" smtClean="0">
                <a:solidFill>
                  <a:schemeClr val="tx1"/>
                </a:solidFill>
                <a:latin typeface="+mn-lt"/>
                <a:ea typeface="+mn-ea"/>
                <a:cs typeface="+mn-cs"/>
              </a:rPr>
              <a:t>Care</a:t>
            </a:r>
            <a:r>
              <a:rPr lang="pt-BR" kern="1200" dirty="0" smtClean="0">
                <a:solidFill>
                  <a:schemeClr val="tx1"/>
                </a:solidFill>
                <a:latin typeface="+mn-lt"/>
                <a:ea typeface="+mn-ea"/>
                <a:cs typeface="+mn-cs"/>
              </a:rPr>
              <a:t> </a:t>
            </a:r>
            <a:r>
              <a:rPr lang="pt-BR" kern="1200" dirty="0" err="1" smtClean="0">
                <a:solidFill>
                  <a:schemeClr val="tx1"/>
                </a:solidFill>
                <a:latin typeface="+mn-lt"/>
                <a:ea typeface="+mn-ea"/>
                <a:cs typeface="+mn-cs"/>
              </a:rPr>
              <a:t>Quality</a:t>
            </a:r>
            <a:r>
              <a:rPr lang="pt-BR" kern="1200" dirty="0" smtClean="0">
                <a:solidFill>
                  <a:schemeClr val="tx1"/>
                </a:solidFill>
                <a:latin typeface="+mn-lt"/>
                <a:ea typeface="+mn-ea"/>
                <a:cs typeface="+mn-cs"/>
              </a:rPr>
              <a:t> </a:t>
            </a:r>
            <a:r>
              <a:rPr lang="pt-BR" kern="1200" dirty="0" err="1" smtClean="0">
                <a:solidFill>
                  <a:schemeClr val="tx1"/>
                </a:solidFill>
                <a:latin typeface="+mn-lt"/>
                <a:ea typeface="+mn-ea"/>
                <a:cs typeface="+mn-cs"/>
              </a:rPr>
              <a:t>Indicators</a:t>
            </a:r>
            <a:r>
              <a:rPr lang="pt-BR" kern="1200" dirty="0" smtClean="0">
                <a:solidFill>
                  <a:schemeClr val="tx1"/>
                </a:solidFill>
                <a:latin typeface="+mn-lt"/>
                <a:ea typeface="+mn-ea"/>
                <a:cs typeface="+mn-cs"/>
              </a:rPr>
              <a:t> Project”, da OCDE, foi escolhido como arcabouço para o modelo de avaliação desenvolvido pelo TCU, tendo em vista a possibilidade de comparação internacional do sistema brasileiro com o de outros países. Segundo a OCDE, “o objetivo de longo prazo do projeto é o desenvolvimento de indicadores que reflitam um quadro robusto da qualidade da atenção à saúde que possa ser relatado de forma confiável entre os países com dados comparáveis” (KELLEY e HURST, 2006).</a:t>
            </a:r>
          </a:p>
          <a:p>
            <a:pPr defTabSz="990478">
              <a:defRPr/>
            </a:pPr>
            <a:r>
              <a:rPr lang="pt-BR" kern="1200" baseline="0" dirty="0" smtClean="0">
                <a:solidFill>
                  <a:schemeClr val="tx1"/>
                </a:solidFill>
                <a:latin typeface="+mn-lt"/>
                <a:ea typeface="+mn-ea"/>
                <a:cs typeface="+mn-cs"/>
              </a:rPr>
              <a:t>	Os indicadores foram calculados a partir de bases de dados do Ministério da Saúde, da OCDE, da OMS, da Agência Nacional de Saúde Suplementar (ANS) e de outras instituições ligadas à saúde. A partir da análise dos indicadores selecionados, pode-se afirmar que o sistema de saúde brasileiro tem melhorado de forma significativa nos últimos anos, com aumento da expectativa de vida, redução de indicadores de mortalidade, maior acesso às ações e serviços de saúde e crescimento dos gastos públicos. Porém, o país ainda se encontra distante dos padrões observados nos países desenvolvidos membros da OCDE. O maior problema do sistema de saúde no Brasil é a desigualdade entre as diferentes regiões do país. Enquanto alguns estados apresentam indicadores semelhantes aos dos países desenvolvidos, outros estão muito mais próximos dos países africanos.</a:t>
            </a:r>
          </a:p>
          <a:p>
            <a:pPr defTabSz="990478">
              <a:defRPr/>
            </a:pPr>
            <a:r>
              <a:rPr lang="pt-BR" kern="1200" dirty="0" smtClean="0">
                <a:solidFill>
                  <a:schemeClr val="tx1"/>
                </a:solidFill>
                <a:latin typeface="+mn-lt"/>
                <a:ea typeface="+mn-ea"/>
                <a:cs typeface="+mn-cs"/>
              </a:rPr>
              <a:t>	A avaliação do sistema de saúde brasileiro não se restringe ao Sistema Único de Saúde, mas a saúde de forma geral, envolvendo tanto o sistema público quanto o privado. Esta escolha mais ampla se justifica também em virtude do objetivo de comparar o sistema brasileiro com o de outros países, que se apresentam numa grande variedade de modelos. Assim, no cálculo dos indicadores, será utilizada como parâmetro a população total e os serviços prestados pela rede suplementar, dos planos de saúde privados.</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5</a:t>
            </a:fld>
            <a:endParaRPr lang="pt-BR"/>
          </a:p>
        </p:txBody>
      </p:sp>
    </p:spTree>
    <p:extLst>
      <p:ext uri="{BB962C8B-B14F-4D97-AF65-F5344CB8AC3E}">
        <p14:creationId xmlns:p14="http://schemas.microsoft.com/office/powerpoint/2010/main" val="86948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000" dirty="0" smtClean="0"/>
              <a:t>	O bloco da situação de saúde é formado por dimensões que procuram refletir o estado de saúde da população, a partir de indicadores de mortalidade, morbidade, funções humanas e bem-estar.</a:t>
            </a:r>
          </a:p>
          <a:p>
            <a:r>
              <a:rPr lang="pt-BR" sz="1000" dirty="0" smtClean="0"/>
              <a:t>	O bloco dos determinantes da saúde tem como objetivo demonstrar os fatores que influenciam a saúde da população. A Lei Orgânica da Saúde (Lei 8080/1990) estabelece como determinantes e condicionantes de saúde “a alimentação, a moradia, o saneamento básico, o meio ambiente, o trabalho, a renda, a educação, a atividade física, o transporte, o lazer e o acesso aos bens e serviços essenciais”. A Lei Complementar 141/2012, que regulamentou a aplicação de recursos mínimos na saúde exclui do conceito de gasto em saúde as políticas públicas que atuam sobre determinantes sociais e econômicos. Dessa forma, optou-se por avaliar indicadores relacionados apenas com os determinantes comportamentais (consumo de tabaco e álcool). </a:t>
            </a:r>
          </a:p>
          <a:p>
            <a:r>
              <a:rPr lang="pt-BR" sz="1000" dirty="0" smtClean="0"/>
              <a:t>	O bloco do desempenho do sistema de saúde procura avaliar em que medida o sistema de saúde realiza de forma adequada suas funções, medindo aspectos relacionados com a eficiência, acesso às ações e serviços de saúde e acesso aos medicamentos.</a:t>
            </a:r>
          </a:p>
          <a:p>
            <a:r>
              <a:rPr lang="pt-BR" sz="1000" dirty="0" smtClean="0"/>
              <a:t>	O bloco da estrutura do sistema de saúde avalia a disponibilidade de recursos, sejam financeiros, humanos ou tecnológicos, para que ele possa desempenhar suas funções.</a:t>
            </a:r>
          </a:p>
          <a:p>
            <a:r>
              <a:rPr lang="pt-BR" sz="1000" dirty="0" smtClean="0"/>
              <a:t>	Equidade: está colocada transversalmente em todos os blocos do modelo, pois tal dimensão pode ser avaliada ao longo de todo o processo de desenvolvimento dos serviços de saúde. O sistema de saúde deve ser desenhado tendo em vista a justiça na contribuição financeira e na prestação dos serviços. A estruturação do sistema também deve refletir as necessidades da população, por isso a equidade pode ser avaliada, por exemplo, na distribuição dos médicos nas regiões do país.</a:t>
            </a:r>
          </a:p>
          <a:p>
            <a:r>
              <a:rPr lang="pt-BR" sz="1000" dirty="0" smtClean="0"/>
              <a:t>	Os indicadores que compõem a presente avaliação foram selecionados a partir de sua relevância para o sistema de saúde brasileiro e a confiabilidade dos dados, além de permitirem a comparação de seus resultados com outros países. Infelizmente, alguns indicadores importantes não puderam ser calculados, tendo em vista problemas relacionados com a disponibilidade ou confiabilidade dos dados. Cita-se o caso do Tempo de Espera por procedimentos médicos, como cirurgias e consultas. </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6</a:t>
            </a:fld>
            <a:endParaRPr lang="pt-BR"/>
          </a:p>
        </p:txBody>
      </p:sp>
    </p:spTree>
    <p:extLst>
      <p:ext uri="{BB962C8B-B14F-4D97-AF65-F5344CB8AC3E}">
        <p14:creationId xmlns:p14="http://schemas.microsoft.com/office/powerpoint/2010/main" val="314720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kern="1200" baseline="0" dirty="0" smtClean="0">
                <a:solidFill>
                  <a:schemeClr val="tx1"/>
                </a:solidFill>
                <a:latin typeface="+mn-lt"/>
                <a:ea typeface="+mn-ea"/>
                <a:cs typeface="+mn-cs"/>
              </a:rPr>
              <a:t>	</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7</a:t>
            </a:fld>
            <a:endParaRPr lang="pt-BR"/>
          </a:p>
        </p:txBody>
      </p:sp>
    </p:spTree>
    <p:extLst>
      <p:ext uri="{BB962C8B-B14F-4D97-AF65-F5344CB8AC3E}">
        <p14:creationId xmlns:p14="http://schemas.microsoft.com/office/powerpoint/2010/main" val="1372833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a:xfrm>
            <a:off x="709930" y="4861441"/>
            <a:ext cx="5679440" cy="4769267"/>
          </a:xfrm>
        </p:spPr>
        <p:txBody>
          <a:bodyPr>
            <a:noAutofit/>
          </a:bodyPr>
          <a:lstStyle/>
          <a:p>
            <a:r>
              <a:rPr lang="pt-BR" dirty="0" smtClean="0"/>
              <a:t>	A esperança de vida ao nascer constitui um dos indicadores mais utilizados para medir o nível de mortalidade de uma população e como indicador sintético da qualidade de saúde e de vida de países e regiões. Segundo </a:t>
            </a:r>
            <a:r>
              <a:rPr lang="pt-BR" dirty="0" err="1" smtClean="0"/>
              <a:t>Belon</a:t>
            </a:r>
            <a:r>
              <a:rPr lang="pt-BR" dirty="0" smtClean="0"/>
              <a:t> e Barros (2011), uma vez que não é influenciada pelos efeitos da estrutura etária, a esperança de vida ao nascer é uma ferramenta útil no monitoramento da tendência da mortalidade e para examinar os diferenciais entre regiões e subgrupos sociodemográficos.</a:t>
            </a:r>
          </a:p>
          <a:p>
            <a:r>
              <a:rPr lang="pt-BR" dirty="0" smtClean="0"/>
              <a:t>	A esperança de vida dos brasileiros, assim como outros indicadores relacionados à renda e educação, apresenta uma ampla desigualdade entre as unidades da federação. De um lado, estados como o Distrito Federal e Santa Catarina apresentam esperança de vida acima de 76 anos, próxima da média dos países da OCDE, de 79,5 anos. De outro, o estado de Alagoas apresenta esperança de vida de 68,4 anos, quase uma década a menos.</a:t>
            </a:r>
          </a:p>
          <a:p>
            <a:r>
              <a:rPr lang="pt-BR" dirty="0" smtClean="0"/>
              <a:t>	 Em 2011, a esperança de vida do brasileiro era de 74,08 anos, tendo observado um crescimento significativo na segunda metade do Século XX – em 1940 era de 44,9 anos.</a:t>
            </a:r>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8</a:t>
            </a:fld>
            <a:endParaRPr lang="pt-BR"/>
          </a:p>
        </p:txBody>
      </p:sp>
    </p:spTree>
    <p:extLst>
      <p:ext uri="{BB962C8B-B14F-4D97-AF65-F5344CB8AC3E}">
        <p14:creationId xmlns:p14="http://schemas.microsoft.com/office/powerpoint/2010/main" val="3731854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a:xfrm>
            <a:off x="709930" y="4861441"/>
            <a:ext cx="5679440" cy="4769267"/>
          </a:xfrm>
        </p:spPr>
        <p:txBody>
          <a:bodyPr>
            <a:noAutofit/>
          </a:bodyPr>
          <a:lstStyle/>
          <a:p>
            <a:endParaRPr lang="pt-BR" dirty="0" smtClean="0"/>
          </a:p>
        </p:txBody>
      </p:sp>
      <p:sp>
        <p:nvSpPr>
          <p:cNvPr id="4" name="Espaço Reservado para Número de Slide 3"/>
          <p:cNvSpPr>
            <a:spLocks noGrp="1"/>
          </p:cNvSpPr>
          <p:nvPr>
            <p:ph type="sldNum" sz="quarter" idx="10"/>
          </p:nvPr>
        </p:nvSpPr>
        <p:spPr/>
        <p:txBody>
          <a:bodyPr/>
          <a:lstStyle/>
          <a:p>
            <a:pPr>
              <a:defRPr/>
            </a:pPr>
            <a:fld id="{AA44F998-9F17-4C2E-94DA-6CE283D5AEA2}" type="slidenum">
              <a:rPr lang="pt-BR" smtClean="0"/>
              <a:pPr>
                <a:defRPr/>
              </a:pPr>
              <a:t>9</a:t>
            </a:fld>
            <a:endParaRPr lang="pt-BR"/>
          </a:p>
        </p:txBody>
      </p:sp>
    </p:spTree>
    <p:extLst>
      <p:ext uri="{BB962C8B-B14F-4D97-AF65-F5344CB8AC3E}">
        <p14:creationId xmlns:p14="http://schemas.microsoft.com/office/powerpoint/2010/main" val="177877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0F2A4AF7-7C96-4308-BAF4-DDCF2C3909DC}" type="datetimeFigureOut">
              <a:rPr lang="pt-BR"/>
              <a:pPr>
                <a:defRPr/>
              </a:pPr>
              <a:t>03/11/2015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ACB5F35-801D-4F09-B818-3688DC3EFCBB}"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43C1B370-BC52-40D5-AB6C-AD6CF5068B1E}" type="datetimeFigureOut">
              <a:rPr lang="pt-BR"/>
              <a:pPr>
                <a:defRPr/>
              </a:pPr>
              <a:t>03/11/2015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6B684F5-5064-4B4C-B464-D339CEC9BF19}"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06EBF707-3B49-4FDD-A054-A2E1355F4675}" type="datetimeFigureOut">
              <a:rPr lang="pt-BR"/>
              <a:pPr>
                <a:defRPr/>
              </a:pPr>
              <a:t>03/11/2015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EDF382F-FB2F-43F6-B3F1-CE6ADD2DD4BA}"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A24715D6-ACD5-4114-B872-17CF44656D40}" type="datetimeFigureOut">
              <a:rPr lang="pt-BR"/>
              <a:pPr>
                <a:defRPr/>
              </a:pPr>
              <a:t>03/11/2015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23AACA5-B25C-4D63-8BD0-E2859E38CC47}"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A15C774F-DFDA-45B4-B685-3DCA63D5C1FA}" type="datetimeFigureOut">
              <a:rPr lang="pt-BR"/>
              <a:pPr>
                <a:defRPr/>
              </a:pPr>
              <a:t>03/11/2015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322DB67-2EC4-40E8-B7EF-2B1EC57FE2DC}"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9D1F340A-196B-48B5-80D6-348BC9A7EB6A}" type="datetimeFigureOut">
              <a:rPr lang="pt-BR"/>
              <a:pPr>
                <a:defRPr/>
              </a:pPr>
              <a:t>03/11/2015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655C443D-95D7-47DA-A43C-38E518076A51}"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BAB9D07A-A5B9-418B-99B4-C8B7AC4E31E4}" type="datetimeFigureOut">
              <a:rPr lang="pt-BR"/>
              <a:pPr>
                <a:defRPr/>
              </a:pPr>
              <a:t>03/11/2015</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2EA971A3-9C74-4FE9-9C76-C56695F3072F}"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54B9A0BD-57FC-4DBB-9954-379C4D5EA92C}" type="datetimeFigureOut">
              <a:rPr lang="pt-BR"/>
              <a:pPr>
                <a:defRPr/>
              </a:pPr>
              <a:t>03/11/2015</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ECCE68D2-B79F-4654-9D99-1CB068DF8464}"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7D56EA06-1022-4742-95D0-53B139133A59}" type="datetimeFigureOut">
              <a:rPr lang="pt-BR"/>
              <a:pPr>
                <a:defRPr/>
              </a:pPr>
              <a:t>03/11/2015</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7416BFFA-A219-4ED4-9E28-1716B41F3FE3}"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F1EF558D-1894-4F3E-9837-2BB5A1D1589C}" type="datetimeFigureOut">
              <a:rPr lang="pt-BR"/>
              <a:pPr>
                <a:defRPr/>
              </a:pPr>
              <a:t>03/11/2015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564BF7BD-16C6-40F5-AFF8-10919AB24D30}"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27A6C9D8-2391-44B3-AB67-241FF1122DD6}" type="datetimeFigureOut">
              <a:rPr lang="pt-BR"/>
              <a:pPr>
                <a:defRPr/>
              </a:pPr>
              <a:t>03/11/2015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0F7D7ED6-4EB3-4463-8C76-82E4A92428D3}"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08EA09-1DF8-439C-A31E-47696DE1A9A6}" type="datetimeFigureOut">
              <a:rPr lang="pt-BR"/>
              <a:pPr>
                <a:defRPr/>
              </a:pPr>
              <a:t>03/11/2015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D110A9F-573B-4A81-84B9-7EAC1985E366}"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27.xml"/><Relationship Id="rId4" Type="http://schemas.openxmlformats.org/officeDocument/2006/relationships/chart" Target="../charts/chart26.xml"/></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0.png"/><Relationship Id="rId4" Type="http://schemas.openxmlformats.org/officeDocument/2006/relationships/diagramLayout" Target="../diagrams/layout4.xml"/><Relationship Id="rId9"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CaixaDeTexto 4"/>
          <p:cNvSpPr txBox="1"/>
          <p:nvPr/>
        </p:nvSpPr>
        <p:spPr>
          <a:xfrm>
            <a:off x="1547813" y="2089299"/>
            <a:ext cx="6553200" cy="2554545"/>
          </a:xfrm>
          <a:prstGeom prst="rect">
            <a:avLst/>
          </a:prstGeom>
          <a:noFill/>
        </p:spPr>
        <p:txBody>
          <a:bodyPr>
            <a:spAutoFit/>
          </a:bodyPr>
          <a:lstStyle/>
          <a:p>
            <a:pPr algn="ctr" fontAlgn="auto">
              <a:spcBef>
                <a:spcPts val="0"/>
              </a:spcBef>
              <a:spcAft>
                <a:spcPts val="0"/>
              </a:spcAft>
              <a:defRPr/>
            </a:pPr>
            <a:r>
              <a:rPr lang="pt-BR" sz="3800" b="1" dirty="0" smtClean="0">
                <a:solidFill>
                  <a:srgbClr val="002060"/>
                </a:solidFill>
                <a:latin typeface="+mj-lt"/>
              </a:rPr>
              <a:t>Relatório Sistêmico de Fiscalização da Saúde</a:t>
            </a:r>
          </a:p>
          <a:p>
            <a:pPr algn="ctr" fontAlgn="auto">
              <a:spcBef>
                <a:spcPts val="0"/>
              </a:spcBef>
              <a:spcAft>
                <a:spcPts val="0"/>
              </a:spcAft>
              <a:defRPr/>
            </a:pPr>
            <a:endParaRPr lang="pt-BR" sz="3600" b="1" dirty="0">
              <a:solidFill>
                <a:srgbClr val="002060"/>
              </a:solidFill>
              <a:latin typeface="+mj-lt"/>
            </a:endParaRPr>
          </a:p>
          <a:p>
            <a:pPr algn="ctr" fontAlgn="auto">
              <a:spcBef>
                <a:spcPts val="0"/>
              </a:spcBef>
              <a:spcAft>
                <a:spcPts val="0"/>
              </a:spcAft>
              <a:defRPr/>
            </a:pPr>
            <a:r>
              <a:rPr lang="pt-BR" sz="2400" dirty="0" smtClean="0">
                <a:solidFill>
                  <a:srgbClr val="002060"/>
                </a:solidFill>
                <a:latin typeface="+mj-lt"/>
              </a:rPr>
              <a:t>TC 032.624/2013-1</a:t>
            </a:r>
          </a:p>
          <a:p>
            <a:pPr algn="ctr" fontAlgn="auto">
              <a:spcBef>
                <a:spcPts val="0"/>
              </a:spcBef>
              <a:spcAft>
                <a:spcPts val="0"/>
              </a:spcAft>
              <a:defRPr/>
            </a:pPr>
            <a:r>
              <a:rPr lang="pt-BR" sz="2400" dirty="0" smtClean="0">
                <a:solidFill>
                  <a:srgbClr val="002060"/>
                </a:solidFill>
                <a:latin typeface="+mj-lt"/>
              </a:rPr>
              <a:t>Ministro Relator: Benjamin </a:t>
            </a:r>
            <a:r>
              <a:rPr lang="pt-BR" sz="2400" dirty="0" err="1" smtClean="0">
                <a:solidFill>
                  <a:srgbClr val="002060"/>
                </a:solidFill>
                <a:latin typeface="+mj-lt"/>
              </a:rPr>
              <a:t>Zymler</a:t>
            </a:r>
            <a:endParaRPr lang="pt-BR" sz="2400" dirty="0">
              <a:solidFill>
                <a:srgbClr val="002060"/>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47664" y="260648"/>
            <a:ext cx="612068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pt-BR" sz="2400" b="1" dirty="0" smtClean="0">
                <a:latin typeface="Arial" pitchFamily="34" charset="0"/>
                <a:cs typeface="Arial" pitchFamily="34" charset="0"/>
              </a:rPr>
              <a:t>Número de óbitos por grupos de causas</a:t>
            </a:r>
            <a:r>
              <a:rPr kumimoji="0" lang="pt-BR" sz="2400" b="1" i="0" u="none" strike="noStrike" cap="none" normalizeH="0" dirty="0" smtClean="0">
                <a:ln>
                  <a:noFill/>
                </a:ln>
                <a:solidFill>
                  <a:schemeClr val="tx1"/>
                </a:solidFill>
                <a:effectLst/>
                <a:latin typeface="Arial" pitchFamily="34" charset="0"/>
                <a:cs typeface="Arial" pitchFamily="34" charset="0"/>
              </a:rPr>
              <a:t/>
            </a:r>
            <a:br>
              <a:rPr kumimoji="0" lang="pt-BR" sz="2400" b="1" i="0" u="none" strike="noStrike" cap="none" normalizeH="0" dirty="0" smtClean="0">
                <a:ln>
                  <a:noFill/>
                </a:ln>
                <a:solidFill>
                  <a:schemeClr val="tx1"/>
                </a:solidFill>
                <a:effectLst/>
                <a:latin typeface="Arial" pitchFamily="34" charset="0"/>
                <a:cs typeface="Arial" pitchFamily="34" charset="0"/>
              </a:rPr>
            </a:br>
            <a:r>
              <a:rPr lang="pt-BR" b="1" dirty="0" smtClean="0">
                <a:latin typeface="Arial" pitchFamily="34" charset="0"/>
                <a:cs typeface="Arial" pitchFamily="34" charset="0"/>
              </a:rPr>
              <a:t>Brasil (2010)</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Gráfico 5"/>
          <p:cNvGraphicFramePr/>
          <p:nvPr>
            <p:extLst>
              <p:ext uri="{D42A27DB-BD31-4B8C-83A1-F6EECF244321}">
                <p14:modId xmlns:p14="http://schemas.microsoft.com/office/powerpoint/2010/main" val="250990919"/>
              </p:ext>
            </p:extLst>
          </p:nvPr>
        </p:nvGraphicFramePr>
        <p:xfrm>
          <a:off x="755576" y="1484784"/>
          <a:ext cx="7776864"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7" name="CaixaDeTexto 1"/>
          <p:cNvSpPr txBox="1"/>
          <p:nvPr/>
        </p:nvSpPr>
        <p:spPr>
          <a:xfrm>
            <a:off x="179512" y="5877272"/>
            <a:ext cx="3528392" cy="432048"/>
          </a:xfrm>
          <a:prstGeom prst="rect">
            <a:avLst/>
          </a:prstGeom>
        </p:spPr>
        <p:txBody>
          <a:bodyPr wrap="square" t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000" dirty="0"/>
              <a:t>Fonte: </a:t>
            </a:r>
            <a:r>
              <a:rPr lang="pt-BR" sz="1000" dirty="0" smtClean="0"/>
              <a:t>Rede </a:t>
            </a:r>
            <a:r>
              <a:rPr lang="pt-BR" sz="1000" dirty="0" err="1" smtClean="0"/>
              <a:t>Interagencial</a:t>
            </a:r>
            <a:r>
              <a:rPr lang="pt-BR" sz="1000" dirty="0" smtClean="0"/>
              <a:t> de Informações para a Saúde (RIPSA) -</a:t>
            </a:r>
            <a:br>
              <a:rPr lang="pt-BR" sz="1000" dirty="0" smtClean="0"/>
            </a:br>
            <a:r>
              <a:rPr lang="pt-BR" sz="1000" dirty="0" smtClean="0"/>
              <a:t>Indicadores e Dados Básicos para a Saúde no Brasil (IDB)</a:t>
            </a:r>
            <a:endParaRPr lang="pt-BR" sz="1000" dirty="0"/>
          </a:p>
        </p:txBody>
      </p:sp>
    </p:spTree>
    <p:extLst>
      <p:ext uri="{BB962C8B-B14F-4D97-AF65-F5344CB8AC3E}">
        <p14:creationId xmlns:p14="http://schemas.microsoft.com/office/powerpoint/2010/main" val="658828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03648" y="404664"/>
            <a:ext cx="6696744"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spcAft>
                <a:spcPts val="600"/>
              </a:spcAft>
            </a:pPr>
            <a:r>
              <a:rPr lang="pt-BR" sz="2400" b="1" dirty="0" smtClean="0">
                <a:latin typeface="Arial" pitchFamily="34" charset="0"/>
                <a:cs typeface="Arial" pitchFamily="34" charset="0"/>
              </a:rPr>
              <a:t>Taxa de mortalidade por causas externas</a:t>
            </a:r>
            <a:br>
              <a:rPr lang="pt-BR" sz="2400" b="1" dirty="0" smtClean="0">
                <a:latin typeface="Arial" pitchFamily="34" charset="0"/>
                <a:cs typeface="Arial" pitchFamily="34" charset="0"/>
              </a:rPr>
            </a:br>
            <a:r>
              <a:rPr lang="pt-BR" b="1" dirty="0" smtClean="0">
                <a:latin typeface="Arial" pitchFamily="34" charset="0"/>
                <a:cs typeface="Arial" pitchFamily="34" charset="0"/>
              </a:rPr>
              <a:t>(padronizadas pela idade por 100.000 habitantes)</a:t>
            </a:r>
            <a:br>
              <a:rPr lang="pt-BR" b="1" dirty="0" smtClean="0">
                <a:latin typeface="Arial" pitchFamily="34" charset="0"/>
                <a:cs typeface="Arial" pitchFamily="34" charset="0"/>
              </a:rPr>
            </a:br>
            <a:r>
              <a:rPr lang="pt-BR" b="1" dirty="0" smtClean="0">
                <a:latin typeface="Arial" pitchFamily="34" charset="0"/>
                <a:cs typeface="Arial" pitchFamily="34" charset="0"/>
              </a:rPr>
              <a:t>Países – OCDE (2010)</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Gráfico 6"/>
          <p:cNvGraphicFramePr/>
          <p:nvPr>
            <p:extLst>
              <p:ext uri="{D42A27DB-BD31-4B8C-83A1-F6EECF244321}">
                <p14:modId xmlns:p14="http://schemas.microsoft.com/office/powerpoint/2010/main" val="428025728"/>
              </p:ext>
            </p:extLst>
          </p:nvPr>
        </p:nvGraphicFramePr>
        <p:xfrm>
          <a:off x="395536" y="1628800"/>
          <a:ext cx="8496944"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4" name="CaixaDeTexto 1"/>
          <p:cNvSpPr txBox="1"/>
          <p:nvPr/>
        </p:nvSpPr>
        <p:spPr>
          <a:xfrm>
            <a:off x="611560" y="6021288"/>
            <a:ext cx="1800200" cy="216023"/>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900" dirty="0"/>
              <a:t>Fonte: OCDE Health Data, </a:t>
            </a:r>
            <a:r>
              <a:rPr lang="pt-BR" sz="900" dirty="0" smtClean="0"/>
              <a:t>2013</a:t>
            </a:r>
            <a:endParaRPr lang="pt-BR" sz="900" dirty="0"/>
          </a:p>
        </p:txBody>
      </p:sp>
    </p:spTree>
    <p:extLst>
      <p:ext uri="{BB962C8B-B14F-4D97-AF65-F5344CB8AC3E}">
        <p14:creationId xmlns:p14="http://schemas.microsoft.com/office/powerpoint/2010/main" val="658828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83568" y="260648"/>
            <a:ext cx="7848872"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spcAft>
                <a:spcPts val="600"/>
              </a:spcAft>
            </a:pPr>
            <a:r>
              <a:rPr lang="pt-BR" sz="2400" b="1" dirty="0" smtClean="0">
                <a:latin typeface="Arial" pitchFamily="34" charset="0"/>
                <a:cs typeface="Arial" pitchFamily="34" charset="0"/>
              </a:rPr>
              <a:t>Número de óbitos – Subgrupos de Causas Externas </a:t>
            </a:r>
            <a:br>
              <a:rPr lang="pt-BR" sz="2400" b="1" dirty="0" smtClean="0">
                <a:latin typeface="Arial" pitchFamily="34" charset="0"/>
                <a:cs typeface="Arial" pitchFamily="34" charset="0"/>
              </a:rPr>
            </a:br>
            <a:r>
              <a:rPr lang="pt-BR" b="1" dirty="0" smtClean="0">
                <a:latin typeface="Arial" pitchFamily="34" charset="0"/>
                <a:cs typeface="Arial" pitchFamily="34" charset="0"/>
              </a:rPr>
              <a:t>Brasil (2010) </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Gráfico 6"/>
          <p:cNvGraphicFramePr/>
          <p:nvPr/>
        </p:nvGraphicFramePr>
        <p:xfrm>
          <a:off x="683568" y="1340768"/>
          <a:ext cx="7488832"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5" name="CaixaDeTexto 1"/>
          <p:cNvSpPr txBox="1"/>
          <p:nvPr/>
        </p:nvSpPr>
        <p:spPr>
          <a:xfrm>
            <a:off x="179512" y="5877272"/>
            <a:ext cx="3528392" cy="432048"/>
          </a:xfrm>
          <a:prstGeom prst="rect">
            <a:avLst/>
          </a:prstGeom>
        </p:spPr>
        <p:txBody>
          <a:bodyPr wrap="square" t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000" dirty="0"/>
              <a:t>Fonte: </a:t>
            </a:r>
            <a:r>
              <a:rPr lang="pt-BR" sz="1000" dirty="0" smtClean="0"/>
              <a:t>Rede </a:t>
            </a:r>
            <a:r>
              <a:rPr lang="pt-BR" sz="1000" dirty="0" err="1" smtClean="0"/>
              <a:t>Interagencial</a:t>
            </a:r>
            <a:r>
              <a:rPr lang="pt-BR" sz="1000" dirty="0" smtClean="0"/>
              <a:t> de Informações para a Saúde (RIPSA) -</a:t>
            </a:r>
            <a:br>
              <a:rPr lang="pt-BR" sz="1000" dirty="0" smtClean="0"/>
            </a:br>
            <a:r>
              <a:rPr lang="pt-BR" sz="1000" dirty="0" smtClean="0"/>
              <a:t>Indicadores e Dados Básicos para a Saúde no Brasil (IDB)</a:t>
            </a:r>
            <a:endParaRPr lang="pt-BR" sz="1000" dirty="0"/>
          </a:p>
        </p:txBody>
      </p:sp>
    </p:spTree>
    <p:extLst>
      <p:ext uri="{BB962C8B-B14F-4D97-AF65-F5344CB8AC3E}">
        <p14:creationId xmlns:p14="http://schemas.microsoft.com/office/powerpoint/2010/main" val="658828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83568" y="116632"/>
            <a:ext cx="7848872"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spcAft>
                <a:spcPts val="600"/>
              </a:spcAft>
            </a:pPr>
            <a:r>
              <a:rPr lang="pt-BR" sz="2000" b="1" dirty="0" smtClean="0">
                <a:latin typeface="Arial" pitchFamily="34" charset="0"/>
                <a:cs typeface="Arial" pitchFamily="34" charset="0"/>
              </a:rPr>
              <a:t>Anos Potenciais de Vida Perdidos (APVP) </a:t>
            </a:r>
            <a:br>
              <a:rPr lang="pt-BR" sz="2000" b="1" dirty="0" smtClean="0">
                <a:latin typeface="Arial" pitchFamily="34" charset="0"/>
                <a:cs typeface="Arial" pitchFamily="34" charset="0"/>
              </a:rPr>
            </a:br>
            <a:r>
              <a:rPr lang="pt-BR" sz="2000" b="1" dirty="0" smtClean="0">
                <a:latin typeface="Arial" pitchFamily="34" charset="0"/>
                <a:cs typeface="Arial" pitchFamily="34" charset="0"/>
              </a:rPr>
              <a:t>por 100.000 habitantes (2010)</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Gráfico 5"/>
          <p:cNvGraphicFramePr/>
          <p:nvPr/>
        </p:nvGraphicFramePr>
        <p:xfrm>
          <a:off x="3324225" y="1186149"/>
          <a:ext cx="2495550" cy="5095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p:nvPr/>
        </p:nvGraphicFramePr>
        <p:xfrm>
          <a:off x="251520" y="1172294"/>
          <a:ext cx="3228975" cy="5353050"/>
        </p:xfrm>
        <a:graphic>
          <a:graphicData uri="http://schemas.openxmlformats.org/drawingml/2006/chart">
            <c:chart xmlns:c="http://schemas.openxmlformats.org/drawingml/2006/chart" xmlns:r="http://schemas.openxmlformats.org/officeDocument/2006/relationships" r:id="rId4"/>
          </a:graphicData>
        </a:graphic>
      </p:graphicFrame>
      <p:sp>
        <p:nvSpPr>
          <p:cNvPr id="11" name="CaixaDeTexto 10"/>
          <p:cNvSpPr txBox="1"/>
          <p:nvPr/>
        </p:nvSpPr>
        <p:spPr>
          <a:xfrm>
            <a:off x="611560" y="1484784"/>
            <a:ext cx="1008112" cy="307777"/>
          </a:xfrm>
          <a:prstGeom prst="rect">
            <a:avLst/>
          </a:prstGeom>
          <a:noFill/>
        </p:spPr>
        <p:txBody>
          <a:bodyPr wrap="square" rtlCol="0">
            <a:spAutoFit/>
          </a:bodyPr>
          <a:lstStyle/>
          <a:p>
            <a:r>
              <a:rPr lang="pt-BR" sz="1400" b="1" dirty="0" smtClean="0">
                <a:latin typeface="+mn-lt"/>
              </a:rPr>
              <a:t>Mulheres</a:t>
            </a:r>
            <a:endParaRPr lang="pt-BR" sz="1400" b="1" dirty="0">
              <a:latin typeface="+mn-lt"/>
            </a:endParaRPr>
          </a:p>
        </p:txBody>
      </p:sp>
      <p:sp>
        <p:nvSpPr>
          <p:cNvPr id="12" name="CaixaDeTexto 11"/>
          <p:cNvSpPr txBox="1"/>
          <p:nvPr/>
        </p:nvSpPr>
        <p:spPr>
          <a:xfrm>
            <a:off x="4644008" y="1484784"/>
            <a:ext cx="1008112" cy="307777"/>
          </a:xfrm>
          <a:prstGeom prst="rect">
            <a:avLst/>
          </a:prstGeom>
          <a:noFill/>
        </p:spPr>
        <p:txBody>
          <a:bodyPr wrap="square" rtlCol="0">
            <a:spAutoFit/>
          </a:bodyPr>
          <a:lstStyle/>
          <a:p>
            <a:r>
              <a:rPr lang="pt-BR" sz="1400" b="1" dirty="0" smtClean="0">
                <a:latin typeface="+mn-lt"/>
              </a:rPr>
              <a:t>Homens</a:t>
            </a:r>
            <a:endParaRPr lang="pt-BR" sz="1400" b="1" dirty="0">
              <a:latin typeface="+mn-lt"/>
            </a:endParaRPr>
          </a:p>
        </p:txBody>
      </p:sp>
      <p:sp>
        <p:nvSpPr>
          <p:cNvPr id="13" name="CaixaDeTexto 12"/>
          <p:cNvSpPr txBox="1"/>
          <p:nvPr/>
        </p:nvSpPr>
        <p:spPr>
          <a:xfrm>
            <a:off x="1619672" y="1115452"/>
            <a:ext cx="2808312" cy="369332"/>
          </a:xfrm>
          <a:prstGeom prst="rect">
            <a:avLst/>
          </a:prstGeom>
          <a:noFill/>
        </p:spPr>
        <p:txBody>
          <a:bodyPr wrap="square" rtlCol="0">
            <a:spAutoFit/>
          </a:bodyPr>
          <a:lstStyle/>
          <a:p>
            <a:pPr algn="ctr"/>
            <a:r>
              <a:rPr lang="pt-BR" b="1" dirty="0" smtClean="0">
                <a:latin typeface="+mn-lt"/>
                <a:cs typeface="Times New Roman" pitchFamily="18" charset="0"/>
              </a:rPr>
              <a:t>Países – OCDE (2010)</a:t>
            </a:r>
            <a:endParaRPr lang="pt-BR" b="1" dirty="0">
              <a:latin typeface="+mn-lt"/>
              <a:cs typeface="Times New Roman" pitchFamily="18" charset="0"/>
            </a:endParaRPr>
          </a:p>
        </p:txBody>
      </p:sp>
      <p:sp>
        <p:nvSpPr>
          <p:cNvPr id="14" name="CaixaDeTexto 1"/>
          <p:cNvSpPr txBox="1"/>
          <p:nvPr/>
        </p:nvSpPr>
        <p:spPr>
          <a:xfrm>
            <a:off x="395536" y="6214376"/>
            <a:ext cx="3047991" cy="2389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900"/>
              <a:t>Fonte: OCDE Health Data,</a:t>
            </a:r>
            <a:r>
              <a:rPr lang="pt-BR" sz="900" baseline="0"/>
              <a:t> </a:t>
            </a:r>
            <a:r>
              <a:rPr lang="pt-BR" sz="900"/>
              <a:t>2013; IBGE, 2010.</a:t>
            </a:r>
          </a:p>
        </p:txBody>
      </p:sp>
      <p:graphicFrame>
        <p:nvGraphicFramePr>
          <p:cNvPr id="15" name="Gráfico 14"/>
          <p:cNvGraphicFramePr/>
          <p:nvPr/>
        </p:nvGraphicFramePr>
        <p:xfrm>
          <a:off x="6084168" y="1937792"/>
          <a:ext cx="2809875" cy="4152900"/>
        </p:xfrm>
        <a:graphic>
          <a:graphicData uri="http://schemas.openxmlformats.org/drawingml/2006/chart">
            <c:chart xmlns:c="http://schemas.openxmlformats.org/drawingml/2006/chart" xmlns:r="http://schemas.openxmlformats.org/officeDocument/2006/relationships" r:id="rId5"/>
          </a:graphicData>
        </a:graphic>
      </p:graphicFrame>
      <p:sp>
        <p:nvSpPr>
          <p:cNvPr id="16" name="CaixaDeTexto 1"/>
          <p:cNvSpPr txBox="1"/>
          <p:nvPr/>
        </p:nvSpPr>
        <p:spPr>
          <a:xfrm>
            <a:off x="7986268" y="5949280"/>
            <a:ext cx="115773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900" dirty="0"/>
              <a:t>Fonte: IBGE</a:t>
            </a:r>
            <a:r>
              <a:rPr lang="pt-BR" sz="900" baseline="0" dirty="0"/>
              <a:t>, 2010.</a:t>
            </a:r>
            <a:endParaRPr lang="pt-BR" sz="900" dirty="0"/>
          </a:p>
        </p:txBody>
      </p:sp>
      <p:sp>
        <p:nvSpPr>
          <p:cNvPr id="2" name="Text Box 2"/>
          <p:cNvSpPr txBox="1">
            <a:spLocks noChangeArrowheads="1"/>
          </p:cNvSpPr>
          <p:nvPr/>
        </p:nvSpPr>
        <p:spPr bwMode="auto">
          <a:xfrm>
            <a:off x="6298629" y="1628800"/>
            <a:ext cx="2593851" cy="38100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ts val="1800"/>
              </a:spcBef>
              <a:spcAft>
                <a:spcPts val="600"/>
              </a:spcAft>
              <a:buClrTx/>
              <a:buSzTx/>
              <a:buFontTx/>
              <a:buNone/>
              <a:tabLst/>
            </a:pPr>
            <a:r>
              <a:rPr lang="pt-BR" b="1" dirty="0" smtClean="0">
                <a:latin typeface="+mn-lt"/>
                <a:cs typeface="Arial" pitchFamily="34" charset="0"/>
              </a:rPr>
              <a:t>Brasil - </a:t>
            </a:r>
            <a:r>
              <a:rPr kumimoji="0" lang="pt-BR" b="1" i="0" u="none" strike="noStrike" cap="none" normalizeH="0" baseline="0" dirty="0" smtClean="0">
                <a:ln>
                  <a:noFill/>
                </a:ln>
                <a:solidFill>
                  <a:schemeClr val="tx1"/>
                </a:solidFill>
                <a:effectLst/>
                <a:latin typeface="+mn-lt"/>
                <a:cs typeface="Arial" pitchFamily="34" charset="0"/>
              </a:rPr>
              <a:t>Estados (2010)</a:t>
            </a:r>
            <a:endParaRPr kumimoji="0" lang="pt-BR" b="0" i="0" u="none" strike="noStrike" cap="none" normalizeH="0" baseline="0" dirty="0" smtClean="0">
              <a:ln>
                <a:noFill/>
              </a:ln>
              <a:solidFill>
                <a:schemeClr val="tx1"/>
              </a:solidFill>
              <a:effectLst/>
              <a:latin typeface="+mn-lt"/>
              <a:cs typeface="Arial" pitchFamily="34" charset="0"/>
            </a:endParaRPr>
          </a:p>
        </p:txBody>
      </p:sp>
      <p:sp>
        <p:nvSpPr>
          <p:cNvPr id="17" name="CaixaDeTexto 1"/>
          <p:cNvSpPr txBox="1"/>
          <p:nvPr/>
        </p:nvSpPr>
        <p:spPr>
          <a:xfrm rot="10800000" flipV="1">
            <a:off x="2555776" y="6020273"/>
            <a:ext cx="843980" cy="3474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pt-BR" sz="1000" dirty="0" smtClean="0"/>
              <a:t>(Anos)</a:t>
            </a:r>
            <a:endParaRPr lang="pt-BR" sz="1000" dirty="0"/>
          </a:p>
        </p:txBody>
      </p:sp>
      <p:sp>
        <p:nvSpPr>
          <p:cNvPr id="18" name="CaixaDeTexto 1"/>
          <p:cNvSpPr txBox="1"/>
          <p:nvPr/>
        </p:nvSpPr>
        <p:spPr>
          <a:xfrm rot="10800000" flipV="1">
            <a:off x="8367596" y="5681192"/>
            <a:ext cx="843980" cy="3474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pt-BR" sz="900" dirty="0" smtClean="0"/>
              <a:t>(Anos)</a:t>
            </a:r>
            <a:endParaRPr lang="pt-BR" sz="900" dirty="0"/>
          </a:p>
        </p:txBody>
      </p:sp>
    </p:spTree>
    <p:extLst>
      <p:ext uri="{BB962C8B-B14F-4D97-AF65-F5344CB8AC3E}">
        <p14:creationId xmlns:p14="http://schemas.microsoft.com/office/powerpoint/2010/main" val="658828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83568" y="260648"/>
            <a:ext cx="7848872"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spcAft>
                <a:spcPts val="600"/>
              </a:spcAft>
            </a:pPr>
            <a:r>
              <a:rPr lang="pt-BR" sz="2400" b="1" dirty="0" smtClean="0">
                <a:latin typeface="Arial" pitchFamily="34" charset="0"/>
                <a:cs typeface="Arial" pitchFamily="34" charset="0"/>
              </a:rPr>
              <a:t>Mortalidade por Doenças do Aparelho Circulatório</a:t>
            </a:r>
            <a:br>
              <a:rPr lang="pt-BR" sz="2400" b="1" dirty="0" smtClean="0">
                <a:latin typeface="Arial" pitchFamily="34" charset="0"/>
                <a:cs typeface="Arial" pitchFamily="34" charset="0"/>
              </a:rPr>
            </a:br>
            <a:r>
              <a:rPr lang="pt-BR" b="1" dirty="0" smtClean="0">
                <a:latin typeface="Arial" pitchFamily="34" charset="0"/>
                <a:cs typeface="Arial" pitchFamily="34" charset="0"/>
              </a:rPr>
              <a:t>(taxas padronizadas pela idade por 100.000 habitantes)</a:t>
            </a:r>
            <a:br>
              <a:rPr lang="pt-BR" b="1" dirty="0" smtClean="0">
                <a:latin typeface="Arial" pitchFamily="34" charset="0"/>
                <a:cs typeface="Arial" pitchFamily="34" charset="0"/>
              </a:rPr>
            </a:br>
            <a:r>
              <a:rPr lang="pt-BR" b="1" dirty="0" smtClean="0">
                <a:latin typeface="Arial" pitchFamily="34" charset="0"/>
                <a:cs typeface="Arial" pitchFamily="34" charset="0"/>
              </a:rPr>
              <a:t>Países - OCDE (2010) </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Gráfico 4"/>
          <p:cNvGraphicFramePr/>
          <p:nvPr/>
        </p:nvGraphicFramePr>
        <p:xfrm>
          <a:off x="683568" y="1628800"/>
          <a:ext cx="7992888"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1"/>
          <p:cNvSpPr txBox="1"/>
          <p:nvPr/>
        </p:nvSpPr>
        <p:spPr>
          <a:xfrm>
            <a:off x="174420" y="6021288"/>
            <a:ext cx="2597380"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900" dirty="0"/>
              <a:t>Fonte: OCDE Health Data, </a:t>
            </a:r>
            <a:r>
              <a:rPr lang="pt-BR" sz="900" dirty="0" smtClean="0"/>
              <a:t>2013</a:t>
            </a:r>
            <a:endParaRPr lang="pt-BR" sz="900" dirty="0"/>
          </a:p>
        </p:txBody>
      </p:sp>
      <p:sp>
        <p:nvSpPr>
          <p:cNvPr id="2" name="Text Box 2"/>
          <p:cNvSpPr txBox="1">
            <a:spLocks noChangeArrowheads="1"/>
          </p:cNvSpPr>
          <p:nvPr/>
        </p:nvSpPr>
        <p:spPr bwMode="auto">
          <a:xfrm>
            <a:off x="323528" y="1556792"/>
            <a:ext cx="1332656" cy="136815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ts val="1800"/>
              </a:spcBef>
              <a:spcAft>
                <a:spcPts val="600"/>
              </a:spcAft>
              <a:buClrTx/>
              <a:buSzTx/>
              <a:buFontTx/>
              <a:buNone/>
              <a:tabLst/>
            </a:pPr>
            <a:r>
              <a:rPr kumimoji="0" lang="pt-BR" sz="1400" b="1" i="0" u="none" strike="noStrike" cap="none" normalizeH="0" baseline="0" dirty="0" smtClean="0">
                <a:ln>
                  <a:noFill/>
                </a:ln>
                <a:solidFill>
                  <a:schemeClr val="tx1"/>
                </a:solidFill>
                <a:effectLst/>
                <a:latin typeface="Times New Roman" pitchFamily="18" charset="0"/>
                <a:cs typeface="Arial" pitchFamily="34" charset="0"/>
              </a:rPr>
              <a:t>Taxa de Mortalidade das Doenças Isquêmicas do Coração </a:t>
            </a:r>
            <a:br>
              <a:rPr kumimoji="0" lang="pt-BR" sz="1400" b="1" i="0" u="none" strike="noStrike" cap="none" normalizeH="0" baseline="0" dirty="0" smtClean="0">
                <a:ln>
                  <a:noFill/>
                </a:ln>
                <a:solidFill>
                  <a:schemeClr val="tx1"/>
                </a:solidFill>
                <a:effectLst/>
                <a:latin typeface="Times New Roman" pitchFamily="18" charset="0"/>
                <a:cs typeface="Arial" pitchFamily="34" charset="0"/>
              </a:rPr>
            </a:br>
            <a:r>
              <a:rPr kumimoji="0" lang="pt-BR" sz="1400" b="1" i="0" u="none" strike="noStrike" cap="none" normalizeH="0" baseline="0" dirty="0" smtClean="0">
                <a:ln>
                  <a:noFill/>
                </a:ln>
                <a:solidFill>
                  <a:schemeClr val="tx1"/>
                </a:solidFill>
                <a:effectLst/>
                <a:latin typeface="Times New Roman" pitchFamily="18" charset="0"/>
                <a:cs typeface="Arial" pitchFamily="34" charset="0"/>
              </a:rPr>
              <a:t>(2010)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Gráfico 9"/>
          <p:cNvGraphicFramePr/>
          <p:nvPr>
            <p:extLst>
              <p:ext uri="{D42A27DB-BD31-4B8C-83A1-F6EECF244321}">
                <p14:modId xmlns:p14="http://schemas.microsoft.com/office/powerpoint/2010/main" val="4194021576"/>
              </p:ext>
            </p:extLst>
          </p:nvPr>
        </p:nvGraphicFramePr>
        <p:xfrm>
          <a:off x="683568" y="4077072"/>
          <a:ext cx="7992000" cy="208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Box 2"/>
          <p:cNvSpPr txBox="1">
            <a:spLocks noChangeArrowheads="1"/>
          </p:cNvSpPr>
          <p:nvPr/>
        </p:nvSpPr>
        <p:spPr bwMode="auto">
          <a:xfrm>
            <a:off x="179512" y="4077072"/>
            <a:ext cx="1440160" cy="136815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ts val="1800"/>
              </a:spcBef>
              <a:spcAft>
                <a:spcPts val="600"/>
              </a:spcAft>
              <a:buClrTx/>
              <a:buSzTx/>
              <a:buFontTx/>
              <a:buNone/>
              <a:tabLst/>
            </a:pPr>
            <a:r>
              <a:rPr kumimoji="0" lang="pt-BR" sz="1400" b="1" i="0" u="none" strike="noStrike" cap="none" normalizeH="0" baseline="0" dirty="0" smtClean="0">
                <a:ln>
                  <a:noFill/>
                </a:ln>
                <a:solidFill>
                  <a:schemeClr val="tx1"/>
                </a:solidFill>
                <a:effectLst/>
                <a:latin typeface="Times New Roman" pitchFamily="18" charset="0"/>
                <a:cs typeface="Arial" pitchFamily="34" charset="0"/>
              </a:rPr>
              <a:t>Taxa de Mortalidade das Doenças Cerebrovasculares</a:t>
            </a:r>
            <a:br>
              <a:rPr kumimoji="0" lang="pt-BR" sz="1400" b="1" i="0" u="none" strike="noStrike" cap="none" normalizeH="0" baseline="0" dirty="0" smtClean="0">
                <a:ln>
                  <a:noFill/>
                </a:ln>
                <a:solidFill>
                  <a:schemeClr val="tx1"/>
                </a:solidFill>
                <a:effectLst/>
                <a:latin typeface="Times New Roman" pitchFamily="18" charset="0"/>
                <a:cs typeface="Arial" pitchFamily="34" charset="0"/>
              </a:rPr>
            </a:br>
            <a:r>
              <a:rPr kumimoji="0" lang="pt-BR" sz="1400" b="1" i="0" u="none" strike="noStrike" cap="none" normalizeH="0" baseline="0" dirty="0" smtClean="0">
                <a:ln>
                  <a:noFill/>
                </a:ln>
                <a:solidFill>
                  <a:schemeClr val="tx1"/>
                </a:solidFill>
                <a:effectLst/>
                <a:latin typeface="Times New Roman" pitchFamily="18" charset="0"/>
                <a:cs typeface="Arial" pitchFamily="34" charset="0"/>
              </a:rPr>
              <a:t>(2010)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58828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83568" y="260648"/>
            <a:ext cx="7848872"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spcAft>
                <a:spcPts val="600"/>
              </a:spcAft>
            </a:pPr>
            <a:r>
              <a:rPr lang="pt-BR" sz="2400" b="1" dirty="0" smtClean="0">
                <a:latin typeface="Arial" pitchFamily="34" charset="0"/>
                <a:cs typeface="Arial" pitchFamily="34" charset="0"/>
              </a:rPr>
              <a:t>Taxa de Mortalidade por Neoplasias</a:t>
            </a:r>
            <a:br>
              <a:rPr lang="pt-BR" sz="2400" b="1" dirty="0" smtClean="0">
                <a:latin typeface="Arial" pitchFamily="34" charset="0"/>
                <a:cs typeface="Arial" pitchFamily="34" charset="0"/>
              </a:rPr>
            </a:br>
            <a:r>
              <a:rPr lang="pt-BR" b="1" dirty="0" smtClean="0">
                <a:latin typeface="Arial" pitchFamily="34" charset="0"/>
                <a:cs typeface="Arial" pitchFamily="34" charset="0"/>
              </a:rPr>
              <a:t>(taxas padronizadas pela idade por 100.000 habitantes)</a:t>
            </a:r>
            <a:br>
              <a:rPr lang="pt-BR" b="1" dirty="0" smtClean="0">
                <a:latin typeface="Arial" pitchFamily="34" charset="0"/>
                <a:cs typeface="Arial" pitchFamily="34" charset="0"/>
              </a:rPr>
            </a:br>
            <a:r>
              <a:rPr lang="pt-BR" b="1" dirty="0" smtClean="0">
                <a:latin typeface="Arial" pitchFamily="34" charset="0"/>
                <a:cs typeface="Arial" pitchFamily="34" charset="0"/>
              </a:rPr>
              <a:t>Países - OCDE (2010) </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CaixaDeTexto 1"/>
          <p:cNvSpPr txBox="1"/>
          <p:nvPr/>
        </p:nvSpPr>
        <p:spPr>
          <a:xfrm>
            <a:off x="174420" y="6021288"/>
            <a:ext cx="2597380"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900" dirty="0"/>
              <a:t>Fonte: OCDE Health Data, </a:t>
            </a:r>
            <a:r>
              <a:rPr lang="pt-BR" sz="900" dirty="0" smtClean="0"/>
              <a:t>2013</a:t>
            </a:r>
            <a:endParaRPr lang="pt-BR" sz="900" dirty="0"/>
          </a:p>
        </p:txBody>
      </p:sp>
      <p:graphicFrame>
        <p:nvGraphicFramePr>
          <p:cNvPr id="8" name="Gráfico 7"/>
          <p:cNvGraphicFramePr/>
          <p:nvPr/>
        </p:nvGraphicFramePr>
        <p:xfrm>
          <a:off x="323528" y="1845312"/>
          <a:ext cx="8496000" cy="439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8828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83568" y="260648"/>
            <a:ext cx="4392488" cy="360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pt-BR" b="1" i="0" u="none" strike="noStrike" cap="none" normalizeH="0" baseline="0" dirty="0" smtClean="0">
                <a:ln>
                  <a:noFill/>
                </a:ln>
                <a:solidFill>
                  <a:schemeClr val="tx1"/>
                </a:solidFill>
                <a:effectLst/>
                <a:latin typeface="Arial" pitchFamily="34" charset="0"/>
                <a:cs typeface="Arial" pitchFamily="34" charset="0"/>
              </a:rPr>
              <a:t>Mortalidade infantil - OCDE</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Gráfico 5"/>
          <p:cNvGraphicFramePr/>
          <p:nvPr>
            <p:extLst>
              <p:ext uri="{D42A27DB-BD31-4B8C-83A1-F6EECF244321}">
                <p14:modId xmlns:p14="http://schemas.microsoft.com/office/powerpoint/2010/main" val="459250084"/>
              </p:ext>
            </p:extLst>
          </p:nvPr>
        </p:nvGraphicFramePr>
        <p:xfrm>
          <a:off x="323528" y="620688"/>
          <a:ext cx="2828925" cy="5667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p:nvPr>
            <p:extLst>
              <p:ext uri="{D42A27DB-BD31-4B8C-83A1-F6EECF244321}">
                <p14:modId xmlns:p14="http://schemas.microsoft.com/office/powerpoint/2010/main" val="963274286"/>
              </p:ext>
            </p:extLst>
          </p:nvPr>
        </p:nvGraphicFramePr>
        <p:xfrm>
          <a:off x="3203848" y="620688"/>
          <a:ext cx="2162175" cy="56673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p:cNvGraphicFramePr/>
          <p:nvPr/>
        </p:nvGraphicFramePr>
        <p:xfrm>
          <a:off x="5724128" y="1556792"/>
          <a:ext cx="3168352" cy="3672408"/>
        </p:xfrm>
        <a:graphic>
          <a:graphicData uri="http://schemas.openxmlformats.org/drawingml/2006/chart">
            <c:chart xmlns:c="http://schemas.openxmlformats.org/drawingml/2006/chart" xmlns:r="http://schemas.openxmlformats.org/officeDocument/2006/relationships" r:id="rId5"/>
          </a:graphicData>
        </a:graphic>
      </p:graphicFrame>
      <p:sp>
        <p:nvSpPr>
          <p:cNvPr id="10" name="CaixaDeTexto 9"/>
          <p:cNvSpPr txBox="1"/>
          <p:nvPr/>
        </p:nvSpPr>
        <p:spPr>
          <a:xfrm>
            <a:off x="5580112" y="551582"/>
            <a:ext cx="3419872" cy="1077218"/>
          </a:xfrm>
          <a:prstGeom prst="rect">
            <a:avLst/>
          </a:prstGeom>
          <a:noFill/>
        </p:spPr>
        <p:txBody>
          <a:bodyPr wrap="square" rtlCol="0">
            <a:spAutoFit/>
          </a:bodyPr>
          <a:lstStyle/>
          <a:p>
            <a:pPr algn="ctr">
              <a:spcAft>
                <a:spcPts val="600"/>
              </a:spcAft>
            </a:pPr>
            <a:r>
              <a:rPr lang="pt-BR" sz="1600" b="1" dirty="0" smtClean="0">
                <a:latin typeface="Arial" pitchFamily="34" charset="0"/>
                <a:cs typeface="Arial" pitchFamily="34" charset="0"/>
              </a:rPr>
              <a:t>Evolução da Taxa de </a:t>
            </a:r>
            <a:br>
              <a:rPr lang="pt-BR" sz="1600" b="1" dirty="0" smtClean="0">
                <a:latin typeface="Arial" pitchFamily="34" charset="0"/>
                <a:cs typeface="Arial" pitchFamily="34" charset="0"/>
              </a:rPr>
            </a:br>
            <a:r>
              <a:rPr lang="pt-BR" sz="1600" b="1" dirty="0" smtClean="0">
                <a:latin typeface="Arial" pitchFamily="34" charset="0"/>
                <a:cs typeface="Arial" pitchFamily="34" charset="0"/>
              </a:rPr>
              <a:t>Mortalidade Infantil </a:t>
            </a:r>
            <a:br>
              <a:rPr lang="pt-BR" sz="1600" b="1" dirty="0" smtClean="0">
                <a:latin typeface="Arial" pitchFamily="34" charset="0"/>
                <a:cs typeface="Arial" pitchFamily="34" charset="0"/>
              </a:rPr>
            </a:br>
            <a:r>
              <a:rPr lang="pt-BR" sz="1600" b="1" dirty="0" smtClean="0"/>
              <a:t>(nº óbitos/1.000 nascidos vivos)</a:t>
            </a:r>
            <a:r>
              <a:rPr lang="pt-BR" sz="1600" b="1" dirty="0" smtClean="0">
                <a:latin typeface="Arial" pitchFamily="34" charset="0"/>
                <a:cs typeface="Arial" pitchFamily="34" charset="0"/>
              </a:rPr>
              <a:t> </a:t>
            </a:r>
            <a:br>
              <a:rPr lang="pt-BR" sz="1600" b="1" dirty="0" smtClean="0">
                <a:latin typeface="Arial" pitchFamily="34" charset="0"/>
                <a:cs typeface="Arial" pitchFamily="34" charset="0"/>
              </a:rPr>
            </a:br>
            <a:r>
              <a:rPr lang="pt-BR" sz="1600" b="1" dirty="0" smtClean="0">
                <a:latin typeface="Arial" pitchFamily="34" charset="0"/>
                <a:cs typeface="Arial" pitchFamily="34" charset="0"/>
              </a:rPr>
              <a:t>- Brasil (Regiões)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785910129"/>
              </p:ext>
            </p:extLst>
          </p:nvPr>
        </p:nvGraphicFramePr>
        <p:xfrm>
          <a:off x="323528" y="404664"/>
          <a:ext cx="8568952" cy="1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p14="http://schemas.microsoft.com/office/powerpoint/2010/main" val="1369304539"/>
              </p:ext>
            </p:extLst>
          </p:nvPr>
        </p:nvGraphicFramePr>
        <p:xfrm>
          <a:off x="611560" y="1988840"/>
          <a:ext cx="8003232" cy="37444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75656" y="188640"/>
            <a:ext cx="6120680"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pt-BR" sz="2400" b="1" i="0" u="none" strike="noStrike" cap="none" normalizeH="0" baseline="0" dirty="0" smtClean="0">
                <a:ln>
                  <a:noFill/>
                </a:ln>
                <a:solidFill>
                  <a:schemeClr val="tx1"/>
                </a:solidFill>
                <a:effectLst/>
                <a:latin typeface="Arial" pitchFamily="34" charset="0"/>
                <a:cs typeface="Arial" pitchFamily="34" charset="0"/>
              </a:rPr>
              <a:t>Consumo de tabaco entre adultos</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360"/>
          <p:cNvSpPr txBox="1">
            <a:spLocks noChangeArrowheads="1"/>
          </p:cNvSpPr>
          <p:nvPr/>
        </p:nvSpPr>
        <p:spPr bwMode="auto">
          <a:xfrm>
            <a:off x="1759428" y="1052736"/>
            <a:ext cx="5616624" cy="6480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Bef>
                <a:spcPts val="1800"/>
              </a:spcBef>
              <a:spcAft>
                <a:spcPts val="0"/>
              </a:spcAft>
              <a:tabLst>
                <a:tab pos="810260" algn="l"/>
              </a:tabLst>
            </a:pPr>
            <a:r>
              <a:rPr lang="pt-BR" sz="2000" b="1" dirty="0" smtClean="0">
                <a:effectLst/>
                <a:latin typeface="Times New Roman"/>
                <a:ea typeface="Times New Roman"/>
              </a:rPr>
              <a:t>Prevalência </a:t>
            </a:r>
            <a:r>
              <a:rPr lang="pt-BR" sz="2000" b="1" dirty="0">
                <a:effectLst/>
                <a:latin typeface="Times New Roman"/>
                <a:ea typeface="Times New Roman"/>
              </a:rPr>
              <a:t>do consumo diário de tabaco (%) </a:t>
            </a:r>
            <a:r>
              <a:rPr lang="pt-BR" sz="2000" b="1" dirty="0" smtClean="0">
                <a:effectLst/>
                <a:latin typeface="Times New Roman"/>
                <a:ea typeface="Times New Roman"/>
              </a:rPr>
              <a:t/>
            </a:r>
            <a:br>
              <a:rPr lang="pt-BR" sz="2000" b="1" dirty="0" smtClean="0">
                <a:effectLst/>
                <a:latin typeface="Times New Roman"/>
                <a:ea typeface="Times New Roman"/>
              </a:rPr>
            </a:br>
            <a:r>
              <a:rPr lang="pt-BR" sz="2000" b="1" dirty="0" smtClean="0">
                <a:effectLst/>
                <a:latin typeface="Times New Roman"/>
                <a:ea typeface="Times New Roman"/>
              </a:rPr>
              <a:t>Países - OMS </a:t>
            </a:r>
            <a:r>
              <a:rPr lang="pt-BR" sz="2000" b="1" dirty="0">
                <a:effectLst/>
                <a:latin typeface="Times New Roman"/>
                <a:ea typeface="Times New Roman"/>
              </a:rPr>
              <a:t>(2011)</a:t>
            </a:r>
          </a:p>
        </p:txBody>
      </p:sp>
      <p:graphicFrame>
        <p:nvGraphicFramePr>
          <p:cNvPr id="11" name="Gráfico 10"/>
          <p:cNvGraphicFramePr/>
          <p:nvPr>
            <p:extLst>
              <p:ext uri="{D42A27DB-BD31-4B8C-83A1-F6EECF244321}">
                <p14:modId xmlns:p14="http://schemas.microsoft.com/office/powerpoint/2010/main" val="3177849170"/>
              </p:ext>
            </p:extLst>
          </p:nvPr>
        </p:nvGraphicFramePr>
        <p:xfrm>
          <a:off x="107504" y="1412776"/>
          <a:ext cx="9324528" cy="5086350"/>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5"/>
          <p:cNvSpPr txBox="1"/>
          <p:nvPr/>
        </p:nvSpPr>
        <p:spPr>
          <a:xfrm>
            <a:off x="251520" y="1556792"/>
            <a:ext cx="504056" cy="276999"/>
          </a:xfrm>
          <a:prstGeom prst="rect">
            <a:avLst/>
          </a:prstGeom>
          <a:noFill/>
        </p:spPr>
        <p:txBody>
          <a:bodyPr wrap="square" rtlCol="0">
            <a:spAutoFit/>
          </a:bodyPr>
          <a:lstStyle/>
          <a:p>
            <a:r>
              <a:rPr lang="pt-BR" sz="1200" b="1" dirty="0" smtClean="0"/>
              <a:t>(%)</a:t>
            </a:r>
            <a:endParaRPr lang="pt-BR" sz="1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13"/>
          <p:cNvGraphicFramePr/>
          <p:nvPr>
            <p:extLst>
              <p:ext uri="{D42A27DB-BD31-4B8C-83A1-F6EECF244321}">
                <p14:modId xmlns:p14="http://schemas.microsoft.com/office/powerpoint/2010/main" val="3636574275"/>
              </p:ext>
            </p:extLst>
          </p:nvPr>
        </p:nvGraphicFramePr>
        <p:xfrm>
          <a:off x="179512" y="908720"/>
          <a:ext cx="8424935"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1026" name="Rectangle 2"/>
          <p:cNvSpPr>
            <a:spLocks noChangeArrowheads="1"/>
          </p:cNvSpPr>
          <p:nvPr/>
        </p:nvSpPr>
        <p:spPr bwMode="auto">
          <a:xfrm>
            <a:off x="1475656" y="44624"/>
            <a:ext cx="612068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pt-BR" sz="2400" b="1" i="0" u="none" strike="noStrike" cap="none" normalizeH="0" baseline="0" dirty="0" smtClean="0">
                <a:ln>
                  <a:noFill/>
                </a:ln>
                <a:solidFill>
                  <a:schemeClr val="tx1"/>
                </a:solidFill>
                <a:effectLst/>
                <a:latin typeface="Arial" pitchFamily="34" charset="0"/>
                <a:cs typeface="Arial" pitchFamily="34" charset="0"/>
              </a:rPr>
              <a:t>Consumo de álcool entre adultos</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362"/>
          <p:cNvSpPr txBox="1">
            <a:spLocks noChangeArrowheads="1"/>
          </p:cNvSpPr>
          <p:nvPr/>
        </p:nvSpPr>
        <p:spPr bwMode="auto">
          <a:xfrm>
            <a:off x="178997" y="1772817"/>
            <a:ext cx="1512683" cy="7200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Bef>
                <a:spcPts val="1800"/>
              </a:spcBef>
              <a:spcAft>
                <a:spcPts val="0"/>
              </a:spcAft>
              <a:tabLst>
                <a:tab pos="810260" algn="l"/>
              </a:tabLst>
            </a:pPr>
            <a:r>
              <a:rPr lang="pt-BR" sz="1200" b="1" dirty="0" smtClean="0">
                <a:effectLst/>
                <a:latin typeface="Times New Roman"/>
                <a:ea typeface="Times New Roman"/>
              </a:rPr>
              <a:t>Consumo </a:t>
            </a:r>
            <a:r>
              <a:rPr lang="pt-BR" sz="1200" b="1" dirty="0">
                <a:effectLst/>
                <a:latin typeface="Times New Roman"/>
                <a:ea typeface="Times New Roman"/>
              </a:rPr>
              <a:t>de Álcool </a:t>
            </a:r>
            <a:r>
              <a:rPr lang="pt-BR" sz="1200" b="1" dirty="0" smtClean="0">
                <a:effectLst/>
                <a:latin typeface="Times New Roman"/>
                <a:ea typeface="Times New Roman"/>
              </a:rPr>
              <a:t/>
            </a:r>
            <a:br>
              <a:rPr lang="pt-BR" sz="1200" b="1" dirty="0" smtClean="0">
                <a:effectLst/>
                <a:latin typeface="Times New Roman"/>
                <a:ea typeface="Times New Roman"/>
              </a:rPr>
            </a:br>
            <a:r>
              <a:rPr lang="pt-BR" sz="1200" b="1" dirty="0" smtClean="0">
                <a:effectLst/>
                <a:latin typeface="Times New Roman"/>
                <a:ea typeface="Times New Roman"/>
              </a:rPr>
              <a:t>(litros </a:t>
            </a:r>
            <a:r>
              <a:rPr lang="pt-BR" sz="1200" b="1" i="1" dirty="0" smtClean="0">
                <a:effectLst/>
                <a:latin typeface="Times New Roman"/>
                <a:ea typeface="Times New Roman"/>
              </a:rPr>
              <a:t>per capita</a:t>
            </a:r>
            <a:r>
              <a:rPr lang="pt-BR" sz="1200" b="1" dirty="0" smtClean="0">
                <a:effectLst/>
                <a:latin typeface="Times New Roman"/>
                <a:ea typeface="Times New Roman"/>
              </a:rPr>
              <a:t>) </a:t>
            </a:r>
            <a:br>
              <a:rPr lang="pt-BR" sz="1200" b="1" dirty="0" smtClean="0">
                <a:effectLst/>
                <a:latin typeface="Times New Roman"/>
                <a:ea typeface="Times New Roman"/>
              </a:rPr>
            </a:br>
            <a:r>
              <a:rPr lang="pt-BR" sz="1200" b="1" dirty="0" smtClean="0">
                <a:effectLst/>
                <a:latin typeface="Times New Roman"/>
                <a:ea typeface="Times New Roman"/>
              </a:rPr>
              <a:t>Países - OCDE </a:t>
            </a:r>
            <a:r>
              <a:rPr lang="pt-BR" sz="1200" b="1" dirty="0">
                <a:effectLst/>
                <a:latin typeface="Times New Roman"/>
                <a:ea typeface="Times New Roman"/>
              </a:rPr>
              <a:t>(2010)</a:t>
            </a:r>
          </a:p>
        </p:txBody>
      </p:sp>
      <p:sp>
        <p:nvSpPr>
          <p:cNvPr id="12" name="Text Box 363"/>
          <p:cNvSpPr txBox="1">
            <a:spLocks noChangeArrowheads="1"/>
          </p:cNvSpPr>
          <p:nvPr/>
        </p:nvSpPr>
        <p:spPr bwMode="auto">
          <a:xfrm>
            <a:off x="107504" y="4282801"/>
            <a:ext cx="1584176" cy="13064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Bef>
                <a:spcPts val="1800"/>
              </a:spcBef>
              <a:spcAft>
                <a:spcPts val="0"/>
              </a:spcAft>
              <a:tabLst>
                <a:tab pos="810260" algn="l"/>
              </a:tabLst>
            </a:pPr>
            <a:r>
              <a:rPr lang="pt-BR" sz="1200" b="1" dirty="0" smtClean="0">
                <a:effectLst/>
                <a:latin typeface="Times New Roman"/>
                <a:ea typeface="Times New Roman"/>
              </a:rPr>
              <a:t>Prevalência </a:t>
            </a:r>
            <a:r>
              <a:rPr lang="pt-BR" sz="1200" b="1" dirty="0">
                <a:effectLst/>
                <a:latin typeface="Times New Roman"/>
                <a:ea typeface="Times New Roman"/>
              </a:rPr>
              <a:t>do Consumo Abusivo de </a:t>
            </a:r>
            <a:r>
              <a:rPr lang="pt-BR" sz="1200" b="1" dirty="0" smtClean="0">
                <a:effectLst/>
                <a:latin typeface="Times New Roman"/>
                <a:ea typeface="Times New Roman"/>
              </a:rPr>
              <a:t>Álcool (%) </a:t>
            </a:r>
            <a:br>
              <a:rPr lang="pt-BR" sz="1200" b="1" dirty="0" smtClean="0">
                <a:effectLst/>
                <a:latin typeface="Times New Roman"/>
                <a:ea typeface="Times New Roman"/>
              </a:rPr>
            </a:br>
            <a:r>
              <a:rPr lang="pt-BR" sz="1200" b="1" dirty="0" smtClean="0">
                <a:effectLst/>
                <a:latin typeface="Times New Roman"/>
                <a:ea typeface="Times New Roman"/>
              </a:rPr>
              <a:t>- </a:t>
            </a:r>
            <a:r>
              <a:rPr lang="pt-BR" sz="1200" b="1" dirty="0">
                <a:effectLst/>
                <a:latin typeface="Times New Roman"/>
                <a:ea typeface="Times New Roman"/>
              </a:rPr>
              <a:t>18 anos ou </a:t>
            </a:r>
            <a:r>
              <a:rPr lang="pt-BR" sz="1200" b="1" dirty="0" smtClean="0">
                <a:effectLst/>
                <a:latin typeface="Times New Roman"/>
                <a:ea typeface="Times New Roman"/>
              </a:rPr>
              <a:t>mais </a:t>
            </a:r>
            <a:r>
              <a:rPr lang="pt-BR" sz="1200" b="1" dirty="0" smtClean="0">
                <a:latin typeface="Times New Roman"/>
                <a:ea typeface="Times New Roman"/>
              </a:rPr>
              <a:t/>
            </a:r>
            <a:br>
              <a:rPr lang="pt-BR" sz="1200" b="1" dirty="0" smtClean="0">
                <a:latin typeface="Times New Roman"/>
                <a:ea typeface="Times New Roman"/>
              </a:rPr>
            </a:br>
            <a:r>
              <a:rPr lang="pt-BR" sz="1200" b="1" dirty="0" smtClean="0">
                <a:latin typeface="Times New Roman"/>
                <a:ea typeface="Times New Roman"/>
              </a:rPr>
              <a:t>Brasil - </a:t>
            </a:r>
            <a:r>
              <a:rPr lang="pt-BR" sz="1200" b="1" dirty="0" smtClean="0">
                <a:effectLst/>
                <a:latin typeface="Times New Roman"/>
                <a:ea typeface="Times New Roman"/>
              </a:rPr>
              <a:t>Capitais </a:t>
            </a:r>
            <a:r>
              <a:rPr lang="pt-BR" sz="1200" b="1" dirty="0">
                <a:effectLst/>
                <a:latin typeface="Times New Roman"/>
                <a:ea typeface="Times New Roman"/>
              </a:rPr>
              <a:t>(2010)</a:t>
            </a:r>
          </a:p>
        </p:txBody>
      </p:sp>
      <p:graphicFrame>
        <p:nvGraphicFramePr>
          <p:cNvPr id="13" name="Gráfico 12"/>
          <p:cNvGraphicFramePr/>
          <p:nvPr>
            <p:extLst>
              <p:ext uri="{D42A27DB-BD31-4B8C-83A1-F6EECF244321}">
                <p14:modId xmlns:p14="http://schemas.microsoft.com/office/powerpoint/2010/main" val="3177556962"/>
              </p:ext>
            </p:extLst>
          </p:nvPr>
        </p:nvGraphicFramePr>
        <p:xfrm>
          <a:off x="323528" y="3861048"/>
          <a:ext cx="8352928" cy="24482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6586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165322731"/>
              </p:ext>
            </p:extLst>
          </p:nvPr>
        </p:nvGraphicFramePr>
        <p:xfrm>
          <a:off x="323528" y="404664"/>
          <a:ext cx="8568952" cy="1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ço Reservado para Conteúdo 2"/>
          <p:cNvSpPr txBox="1">
            <a:spLocks/>
          </p:cNvSpPr>
          <p:nvPr/>
        </p:nvSpPr>
        <p:spPr bwMode="auto">
          <a:xfrm>
            <a:off x="467544" y="2060848"/>
            <a:ext cx="8003232" cy="3744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44500">
              <a:spcBef>
                <a:spcPts val="1200"/>
              </a:spcBef>
            </a:pPr>
            <a:r>
              <a:rPr lang="pt-BR" sz="2400" dirty="0">
                <a:solidFill>
                  <a:schemeClr val="tx2">
                    <a:lumMod val="50000"/>
                  </a:schemeClr>
                </a:solidFill>
                <a:latin typeface="+mn-lt"/>
              </a:rPr>
              <a:t>Levantamento de escopo amplo</a:t>
            </a:r>
          </a:p>
          <a:p>
            <a:pPr marL="444500">
              <a:spcBef>
                <a:spcPts val="1200"/>
              </a:spcBef>
            </a:pPr>
            <a:r>
              <a:rPr lang="pt-BR" sz="2400" dirty="0">
                <a:solidFill>
                  <a:schemeClr val="tx2">
                    <a:lumMod val="50000"/>
                  </a:schemeClr>
                </a:solidFill>
                <a:latin typeface="+mn-lt"/>
              </a:rPr>
              <a:t>Atuação seletiva e sistêmica do TCU em áreas de risco e relevância</a:t>
            </a:r>
          </a:p>
          <a:p>
            <a:pPr marL="444500">
              <a:spcBef>
                <a:spcPts val="1200"/>
              </a:spcBef>
            </a:pPr>
            <a:r>
              <a:rPr lang="pt-BR" sz="2400" dirty="0">
                <a:solidFill>
                  <a:schemeClr val="tx2">
                    <a:lumMod val="50000"/>
                  </a:schemeClr>
                </a:solidFill>
                <a:latin typeface="+mn-lt"/>
              </a:rPr>
              <a:t>Fornecer ao Congresso Nacional informações estruturadas sobre:</a:t>
            </a:r>
          </a:p>
          <a:p>
            <a:pPr marL="901700" lvl="1">
              <a:spcBef>
                <a:spcPts val="1200"/>
              </a:spcBef>
              <a:buFontTx/>
              <a:buChar char="-"/>
            </a:pPr>
            <a:r>
              <a:rPr lang="pt-BR" sz="2400" dirty="0">
                <a:solidFill>
                  <a:schemeClr val="tx2">
                    <a:lumMod val="50000"/>
                  </a:schemeClr>
                </a:solidFill>
                <a:latin typeface="+mn-lt"/>
              </a:rPr>
              <a:t> situação da saúde no Brasil</a:t>
            </a:r>
          </a:p>
          <a:p>
            <a:pPr marL="901700" lvl="1">
              <a:spcBef>
                <a:spcPts val="1200"/>
              </a:spcBef>
              <a:buFontTx/>
              <a:buChar char="-"/>
            </a:pPr>
            <a:r>
              <a:rPr lang="pt-BR" sz="2400" dirty="0">
                <a:solidFill>
                  <a:schemeClr val="tx2">
                    <a:lumMod val="50000"/>
                  </a:schemeClr>
                </a:solidFill>
                <a:latin typeface="+mn-lt"/>
              </a:rPr>
              <a:t> principais trabalhos do TCU na área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216715451"/>
              </p:ext>
            </p:extLst>
          </p:nvPr>
        </p:nvGraphicFramePr>
        <p:xfrm>
          <a:off x="323528" y="404664"/>
          <a:ext cx="8568952" cy="1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p14="http://schemas.microsoft.com/office/powerpoint/2010/main" val="901303220"/>
              </p:ext>
            </p:extLst>
          </p:nvPr>
        </p:nvGraphicFramePr>
        <p:xfrm>
          <a:off x="611560" y="1844824"/>
          <a:ext cx="7992888" cy="39604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68"/>
          <p:cNvSpPr txBox="1">
            <a:spLocks noChangeArrowheads="1"/>
          </p:cNvSpPr>
          <p:nvPr/>
        </p:nvSpPr>
        <p:spPr bwMode="auto">
          <a:xfrm>
            <a:off x="683568" y="764704"/>
            <a:ext cx="3456384" cy="5040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Bef>
                <a:spcPts val="1800"/>
              </a:spcBef>
              <a:spcAft>
                <a:spcPts val="0"/>
              </a:spcAft>
              <a:tabLst>
                <a:tab pos="810260" algn="l"/>
              </a:tabLst>
            </a:pPr>
            <a:r>
              <a:rPr lang="pt-BR" sz="1400" b="1" dirty="0" smtClean="0">
                <a:latin typeface="Times New Roman"/>
                <a:ea typeface="Times New Roman"/>
              </a:rPr>
              <a:t>Número de consultas médicas por </a:t>
            </a:r>
            <a:r>
              <a:rPr lang="pt-BR" sz="1400" b="1" dirty="0" smtClean="0">
                <a:effectLst/>
                <a:latin typeface="Times New Roman"/>
                <a:ea typeface="Times New Roman"/>
              </a:rPr>
              <a:t>habitante </a:t>
            </a:r>
            <a:br>
              <a:rPr lang="pt-BR" sz="1400" b="1" dirty="0" smtClean="0">
                <a:effectLst/>
                <a:latin typeface="Times New Roman"/>
                <a:ea typeface="Times New Roman"/>
              </a:rPr>
            </a:br>
            <a:r>
              <a:rPr lang="pt-BR" sz="1400" b="1" dirty="0" smtClean="0">
                <a:effectLst/>
                <a:latin typeface="Times New Roman"/>
                <a:ea typeface="Times New Roman"/>
              </a:rPr>
              <a:t>OCDE </a:t>
            </a:r>
            <a:r>
              <a:rPr lang="pt-BR" sz="1400" b="1" dirty="0">
                <a:effectLst/>
                <a:latin typeface="Times New Roman"/>
                <a:ea typeface="Times New Roman"/>
              </a:rPr>
              <a:t>(2010)</a:t>
            </a:r>
          </a:p>
        </p:txBody>
      </p:sp>
      <p:sp>
        <p:nvSpPr>
          <p:cNvPr id="8" name="Text Box 368"/>
          <p:cNvSpPr txBox="1">
            <a:spLocks noChangeArrowheads="1"/>
          </p:cNvSpPr>
          <p:nvPr/>
        </p:nvSpPr>
        <p:spPr bwMode="auto">
          <a:xfrm>
            <a:off x="4427984" y="778151"/>
            <a:ext cx="4464496" cy="5040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Bef>
                <a:spcPts val="1800"/>
              </a:spcBef>
              <a:spcAft>
                <a:spcPts val="0"/>
              </a:spcAft>
              <a:tabLst>
                <a:tab pos="810260" algn="l"/>
              </a:tabLst>
            </a:pPr>
            <a:r>
              <a:rPr lang="pt-BR" sz="1400" b="1" dirty="0" smtClean="0">
                <a:latin typeface="Times New Roman"/>
                <a:ea typeface="Times New Roman"/>
              </a:rPr>
              <a:t>Número de in</a:t>
            </a:r>
            <a:r>
              <a:rPr lang="pt-BR" sz="1400" b="1" dirty="0" smtClean="0">
                <a:effectLst/>
                <a:latin typeface="Times New Roman"/>
                <a:ea typeface="Times New Roman"/>
              </a:rPr>
              <a:t>ternações </a:t>
            </a:r>
            <a:r>
              <a:rPr lang="pt-BR" sz="1400" b="1" dirty="0">
                <a:latin typeface="Times New Roman"/>
                <a:ea typeface="Times New Roman"/>
              </a:rPr>
              <a:t>h</a:t>
            </a:r>
            <a:r>
              <a:rPr lang="pt-BR" sz="1400" b="1" dirty="0" smtClean="0">
                <a:effectLst/>
                <a:latin typeface="Times New Roman"/>
                <a:ea typeface="Times New Roman"/>
              </a:rPr>
              <a:t>ospitalares por </a:t>
            </a:r>
            <a:r>
              <a:rPr lang="pt-BR" sz="1400" b="1" dirty="0">
                <a:effectLst/>
                <a:latin typeface="Times New Roman"/>
                <a:ea typeface="Times New Roman"/>
              </a:rPr>
              <a:t>1.000 </a:t>
            </a:r>
            <a:r>
              <a:rPr lang="pt-BR" sz="1400" b="1" dirty="0" smtClean="0">
                <a:effectLst/>
                <a:latin typeface="Times New Roman"/>
                <a:ea typeface="Times New Roman"/>
              </a:rPr>
              <a:t>habitantes </a:t>
            </a:r>
            <a:br>
              <a:rPr lang="pt-BR" sz="1400" b="1" dirty="0" smtClean="0">
                <a:effectLst/>
                <a:latin typeface="Times New Roman"/>
                <a:ea typeface="Times New Roman"/>
              </a:rPr>
            </a:br>
            <a:r>
              <a:rPr lang="pt-BR" sz="1400" b="1" dirty="0" smtClean="0">
                <a:effectLst/>
                <a:latin typeface="Times New Roman"/>
                <a:ea typeface="Times New Roman"/>
              </a:rPr>
              <a:t>OCDE </a:t>
            </a:r>
            <a:r>
              <a:rPr lang="pt-BR" sz="1400" b="1" dirty="0">
                <a:effectLst/>
                <a:latin typeface="Times New Roman"/>
                <a:ea typeface="Times New Roman"/>
              </a:rPr>
              <a:t>(2010)</a:t>
            </a:r>
          </a:p>
        </p:txBody>
      </p:sp>
      <p:sp>
        <p:nvSpPr>
          <p:cNvPr id="1026" name="Rectangle 2"/>
          <p:cNvSpPr>
            <a:spLocks noChangeArrowheads="1"/>
          </p:cNvSpPr>
          <p:nvPr/>
        </p:nvSpPr>
        <p:spPr bwMode="auto">
          <a:xfrm>
            <a:off x="854088" y="128151"/>
            <a:ext cx="7416824" cy="7085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pt-BR" sz="2400" b="1" i="0" u="none" strike="noStrike" cap="none" normalizeH="0" baseline="0" dirty="0" smtClean="0">
                <a:ln>
                  <a:noFill/>
                </a:ln>
                <a:solidFill>
                  <a:schemeClr val="tx1"/>
                </a:solidFill>
                <a:effectLst/>
                <a:latin typeface="Arial" pitchFamily="34" charset="0"/>
                <a:cs typeface="Arial" pitchFamily="34" charset="0"/>
              </a:rPr>
              <a:t>Consultas médicas e internações hospitalares</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Gráfico 4"/>
          <p:cNvGraphicFramePr/>
          <p:nvPr>
            <p:extLst>
              <p:ext uri="{D42A27DB-BD31-4B8C-83A1-F6EECF244321}">
                <p14:modId xmlns:p14="http://schemas.microsoft.com/office/powerpoint/2010/main" val="3656451260"/>
              </p:ext>
            </p:extLst>
          </p:nvPr>
        </p:nvGraphicFramePr>
        <p:xfrm>
          <a:off x="4788024" y="1124744"/>
          <a:ext cx="3276000" cy="507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p:nvPr/>
        </p:nvGraphicFramePr>
        <p:xfrm>
          <a:off x="395536" y="1196752"/>
          <a:ext cx="3276000" cy="5076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CaixaDeTexto 9"/>
          <p:cNvSpPr txBox="1"/>
          <p:nvPr/>
        </p:nvSpPr>
        <p:spPr>
          <a:xfrm>
            <a:off x="2987824" y="1670611"/>
            <a:ext cx="2016224" cy="246221"/>
          </a:xfrm>
          <a:prstGeom prst="rect">
            <a:avLst/>
          </a:prstGeom>
          <a:noFill/>
        </p:spPr>
        <p:txBody>
          <a:bodyPr wrap="square" rtlCol="0">
            <a:spAutoFit/>
          </a:bodyPr>
          <a:lstStyle/>
          <a:p>
            <a:r>
              <a:rPr lang="pt-BR" sz="1000" dirty="0" smtClean="0"/>
              <a:t>População dependente do SUS</a:t>
            </a:r>
            <a:endParaRPr lang="pt-BR" sz="1000" dirty="0"/>
          </a:p>
        </p:txBody>
      </p:sp>
      <p:sp>
        <p:nvSpPr>
          <p:cNvPr id="12" name="CaixaDeTexto 11"/>
          <p:cNvSpPr txBox="1"/>
          <p:nvPr/>
        </p:nvSpPr>
        <p:spPr>
          <a:xfrm>
            <a:off x="2627784" y="1340768"/>
            <a:ext cx="1728192" cy="246221"/>
          </a:xfrm>
          <a:prstGeom prst="rect">
            <a:avLst/>
          </a:prstGeom>
          <a:noFill/>
        </p:spPr>
        <p:txBody>
          <a:bodyPr wrap="square" rtlCol="0">
            <a:spAutoFit/>
          </a:bodyPr>
          <a:lstStyle/>
          <a:p>
            <a:r>
              <a:rPr lang="pt-BR" sz="1000" dirty="0" smtClean="0"/>
              <a:t>Planos de saúde privados</a:t>
            </a:r>
            <a:endParaRPr lang="pt-BR" sz="1000" dirty="0"/>
          </a:p>
        </p:txBody>
      </p:sp>
      <p:graphicFrame>
        <p:nvGraphicFramePr>
          <p:cNvPr id="13" name="Gráfico 12"/>
          <p:cNvGraphicFramePr/>
          <p:nvPr/>
        </p:nvGraphicFramePr>
        <p:xfrm>
          <a:off x="6516216" y="1268760"/>
          <a:ext cx="1872208" cy="16561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Gráfico 13"/>
          <p:cNvGraphicFramePr/>
          <p:nvPr/>
        </p:nvGraphicFramePr>
        <p:xfrm>
          <a:off x="1979712" y="1196752"/>
          <a:ext cx="1656184" cy="1872208"/>
        </p:xfrm>
        <a:graphic>
          <a:graphicData uri="http://schemas.openxmlformats.org/drawingml/2006/chart">
            <c:chart xmlns:c="http://schemas.openxmlformats.org/drawingml/2006/chart" xmlns:r="http://schemas.openxmlformats.org/officeDocument/2006/relationships" r:id="rId6"/>
          </a:graphicData>
        </a:graphic>
      </p:graphicFrame>
      <p:sp>
        <p:nvSpPr>
          <p:cNvPr id="15" name="CaixaDeTexto 14"/>
          <p:cNvSpPr txBox="1"/>
          <p:nvPr/>
        </p:nvSpPr>
        <p:spPr>
          <a:xfrm>
            <a:off x="7740352" y="1866890"/>
            <a:ext cx="899592" cy="553998"/>
          </a:xfrm>
          <a:prstGeom prst="rect">
            <a:avLst/>
          </a:prstGeom>
          <a:noFill/>
        </p:spPr>
        <p:txBody>
          <a:bodyPr wrap="square" rtlCol="0">
            <a:spAutoFit/>
          </a:bodyPr>
          <a:lstStyle/>
          <a:p>
            <a:r>
              <a:rPr lang="pt-BR" sz="1000" dirty="0" smtClean="0"/>
              <a:t>População dependente do SUS</a:t>
            </a:r>
            <a:endParaRPr lang="pt-BR" sz="1000" dirty="0"/>
          </a:p>
        </p:txBody>
      </p:sp>
      <p:sp>
        <p:nvSpPr>
          <p:cNvPr id="16" name="CaixaDeTexto 15"/>
          <p:cNvSpPr txBox="1"/>
          <p:nvPr/>
        </p:nvSpPr>
        <p:spPr>
          <a:xfrm>
            <a:off x="7092280" y="1329571"/>
            <a:ext cx="1692696" cy="246221"/>
          </a:xfrm>
          <a:prstGeom prst="rect">
            <a:avLst/>
          </a:prstGeom>
          <a:noFill/>
        </p:spPr>
        <p:txBody>
          <a:bodyPr wrap="square" rtlCol="0">
            <a:spAutoFit/>
          </a:bodyPr>
          <a:lstStyle/>
          <a:p>
            <a:r>
              <a:rPr lang="pt-BR" sz="1000" dirty="0" smtClean="0"/>
              <a:t>Planos de saúde privados</a:t>
            </a:r>
            <a:endParaRPr lang="pt-BR" sz="1000" dirty="0"/>
          </a:p>
        </p:txBody>
      </p:sp>
    </p:spTree>
    <p:extLst>
      <p:ext uri="{BB962C8B-B14F-4D97-AF65-F5344CB8AC3E}">
        <p14:creationId xmlns:p14="http://schemas.microsoft.com/office/powerpoint/2010/main" val="1283014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894302796"/>
              </p:ext>
            </p:extLst>
          </p:nvPr>
        </p:nvGraphicFramePr>
        <p:xfrm>
          <a:off x="323528" y="404664"/>
          <a:ext cx="8568952" cy="1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p14="http://schemas.microsoft.com/office/powerpoint/2010/main" val="335906339"/>
              </p:ext>
            </p:extLst>
          </p:nvPr>
        </p:nvGraphicFramePr>
        <p:xfrm>
          <a:off x="611560" y="1988840"/>
          <a:ext cx="8003232" cy="37444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11560" y="260648"/>
            <a:ext cx="280831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pt-BR" sz="1400" b="1" i="0" u="none" strike="noStrike" cap="none" normalizeH="0" baseline="0" dirty="0" smtClean="0">
                <a:ln>
                  <a:noFill/>
                </a:ln>
                <a:solidFill>
                  <a:schemeClr val="tx1"/>
                </a:solidFill>
                <a:effectLst/>
                <a:latin typeface="Arial" pitchFamily="34" charset="0"/>
                <a:cs typeface="Arial" pitchFamily="34" charset="0"/>
              </a:rPr>
              <a:t>Médicos por 1.000</a:t>
            </a:r>
            <a:r>
              <a:rPr kumimoji="0" lang="pt-BR" sz="1400" b="1" i="0" u="none" strike="noStrike" cap="none" normalizeH="0" dirty="0" smtClean="0">
                <a:ln>
                  <a:noFill/>
                </a:ln>
                <a:solidFill>
                  <a:schemeClr val="tx1"/>
                </a:solidFill>
                <a:effectLst/>
                <a:latin typeface="Arial" pitchFamily="34" charset="0"/>
                <a:cs typeface="Arial" pitchFamily="34" charset="0"/>
              </a:rPr>
              <a:t> habitantes - OCDE (2011)</a:t>
            </a:r>
            <a:endParaRPr kumimoji="0" lang="pt-BR"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Gráfico 8"/>
          <p:cNvGraphicFramePr/>
          <p:nvPr>
            <p:extLst>
              <p:ext uri="{D42A27DB-BD31-4B8C-83A1-F6EECF244321}">
                <p14:modId xmlns:p14="http://schemas.microsoft.com/office/powerpoint/2010/main" val="1869764903"/>
              </p:ext>
            </p:extLst>
          </p:nvPr>
        </p:nvGraphicFramePr>
        <p:xfrm>
          <a:off x="179512" y="980728"/>
          <a:ext cx="3168352" cy="52565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p:nvPr>
            <p:extLst>
              <p:ext uri="{D42A27DB-BD31-4B8C-83A1-F6EECF244321}">
                <p14:modId xmlns:p14="http://schemas.microsoft.com/office/powerpoint/2010/main" val="2634863070"/>
              </p:ext>
            </p:extLst>
          </p:nvPr>
        </p:nvGraphicFramePr>
        <p:xfrm>
          <a:off x="3275856" y="980728"/>
          <a:ext cx="3240360" cy="5328592"/>
        </p:xfrm>
        <a:graphic>
          <a:graphicData uri="http://schemas.openxmlformats.org/drawingml/2006/chart">
            <c:chart xmlns:c="http://schemas.openxmlformats.org/drawingml/2006/chart" xmlns:r="http://schemas.openxmlformats.org/officeDocument/2006/relationships" r:id="rId4"/>
          </a:graphicData>
        </a:graphic>
      </p:graphicFrame>
      <p:sp>
        <p:nvSpPr>
          <p:cNvPr id="12" name="CaixaDeTexto 11"/>
          <p:cNvSpPr txBox="1"/>
          <p:nvPr/>
        </p:nvSpPr>
        <p:spPr>
          <a:xfrm>
            <a:off x="3923928" y="404664"/>
            <a:ext cx="2664296" cy="523220"/>
          </a:xfrm>
          <a:prstGeom prst="rect">
            <a:avLst/>
          </a:prstGeom>
          <a:noFill/>
        </p:spPr>
        <p:txBody>
          <a:bodyPr wrap="square" rtlCol="0">
            <a:spAutoFit/>
          </a:bodyPr>
          <a:lstStyle/>
          <a:p>
            <a:pPr lvl="0" algn="ctr"/>
            <a:r>
              <a:rPr lang="pt-BR" sz="1400" b="1" dirty="0" smtClean="0">
                <a:latin typeface="Arial" pitchFamily="34" charset="0"/>
                <a:cs typeface="Arial" pitchFamily="34" charset="0"/>
              </a:rPr>
              <a:t>Médicos por 1.000 habitantes Brasil – Estados (2013)</a:t>
            </a:r>
            <a:endParaRPr lang="pt-BR" dirty="0"/>
          </a:p>
        </p:txBody>
      </p:sp>
      <p:graphicFrame>
        <p:nvGraphicFramePr>
          <p:cNvPr id="15" name="Gráfico 14"/>
          <p:cNvGraphicFramePr/>
          <p:nvPr/>
        </p:nvGraphicFramePr>
        <p:xfrm>
          <a:off x="6623720" y="2060848"/>
          <a:ext cx="2520280" cy="3024336"/>
        </p:xfrm>
        <a:graphic>
          <a:graphicData uri="http://schemas.openxmlformats.org/drawingml/2006/chart">
            <c:chart xmlns:c="http://schemas.openxmlformats.org/drawingml/2006/chart" xmlns:r="http://schemas.openxmlformats.org/officeDocument/2006/relationships" r:id="rId5"/>
          </a:graphicData>
        </a:graphic>
      </p:graphicFrame>
      <p:sp>
        <p:nvSpPr>
          <p:cNvPr id="16" name="CaixaDeTexto 15"/>
          <p:cNvSpPr txBox="1"/>
          <p:nvPr/>
        </p:nvSpPr>
        <p:spPr>
          <a:xfrm>
            <a:off x="6876256" y="1340768"/>
            <a:ext cx="2016224" cy="738664"/>
          </a:xfrm>
          <a:prstGeom prst="rect">
            <a:avLst/>
          </a:prstGeom>
          <a:noFill/>
        </p:spPr>
        <p:txBody>
          <a:bodyPr wrap="square" rtlCol="0">
            <a:spAutoFit/>
          </a:bodyPr>
          <a:lstStyle/>
          <a:p>
            <a:pPr algn="ctr"/>
            <a:r>
              <a:rPr lang="pt-BR" sz="1400" b="1" dirty="0" smtClean="0">
                <a:latin typeface="Arial" pitchFamily="34" charset="0"/>
                <a:cs typeface="Arial" pitchFamily="34" charset="0"/>
              </a:rPr>
              <a:t>Evolução da Taxa de Médicos por 1.000 habitantes - OCDE</a:t>
            </a:r>
          </a:p>
        </p:txBody>
      </p:sp>
      <p:sp>
        <p:nvSpPr>
          <p:cNvPr id="8" name="CaixaDeTexto 1"/>
          <p:cNvSpPr txBox="1"/>
          <p:nvPr/>
        </p:nvSpPr>
        <p:spPr>
          <a:xfrm>
            <a:off x="323528" y="6113844"/>
            <a:ext cx="3147599" cy="155595"/>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900" dirty="0"/>
              <a:t>Fonte: OCDE</a:t>
            </a:r>
            <a:r>
              <a:rPr lang="pt-BR" sz="900" baseline="0" dirty="0"/>
              <a:t> Health Data, 2013; </a:t>
            </a:r>
            <a:r>
              <a:rPr lang="pt-BR" sz="900" baseline="0" dirty="0" err="1"/>
              <a:t>Cremesp</a:t>
            </a:r>
            <a:r>
              <a:rPr lang="pt-BR" sz="900" baseline="0" dirty="0"/>
              <a:t>, 2013..</a:t>
            </a:r>
          </a:p>
        </p:txBody>
      </p:sp>
      <p:sp>
        <p:nvSpPr>
          <p:cNvPr id="11" name="CaixaDeTexto 1"/>
          <p:cNvSpPr txBox="1"/>
          <p:nvPr/>
        </p:nvSpPr>
        <p:spPr>
          <a:xfrm>
            <a:off x="4146278" y="6111416"/>
            <a:ext cx="2657970" cy="197904"/>
          </a:xfrm>
          <a:prstGeom prst="rect">
            <a:avLst/>
          </a:prstGeom>
        </p:spPr>
        <p:txBody>
          <a:bodyPr wrap="square" t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900" dirty="0"/>
              <a:t>Fonte: </a:t>
            </a:r>
            <a:r>
              <a:rPr lang="pt-BR" sz="900" baseline="0" dirty="0" err="1"/>
              <a:t>Cremesp</a:t>
            </a:r>
            <a:r>
              <a:rPr lang="pt-BR" sz="900" baseline="0" dirty="0"/>
              <a:t>, 2013.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195736" y="404664"/>
            <a:ext cx="475252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pt-BR" b="1" i="0" u="none" strike="noStrike" cap="none" normalizeH="0" baseline="0" dirty="0" smtClean="0">
                <a:ln>
                  <a:noFill/>
                </a:ln>
                <a:solidFill>
                  <a:schemeClr val="tx1"/>
                </a:solidFill>
                <a:effectLst/>
                <a:latin typeface="Arial" pitchFamily="34" charset="0"/>
                <a:cs typeface="Arial" pitchFamily="34" charset="0"/>
              </a:rPr>
              <a:t>Médicos por 1.000</a:t>
            </a:r>
            <a:r>
              <a:rPr kumimoji="0" lang="pt-BR" b="1" i="0" u="none" strike="noStrike" cap="none" normalizeH="0" dirty="0" smtClean="0">
                <a:ln>
                  <a:noFill/>
                </a:ln>
                <a:solidFill>
                  <a:schemeClr val="tx1"/>
                </a:solidFill>
                <a:effectLst/>
                <a:latin typeface="Arial" pitchFamily="34" charset="0"/>
                <a:cs typeface="Arial" pitchFamily="34" charset="0"/>
              </a:rPr>
              <a:t> habitantes – Brasil</a:t>
            </a:r>
            <a:br>
              <a:rPr kumimoji="0" lang="pt-BR" b="1" i="0" u="none" strike="noStrike" cap="none" normalizeH="0" dirty="0" smtClean="0">
                <a:ln>
                  <a:noFill/>
                </a:ln>
                <a:solidFill>
                  <a:schemeClr val="tx1"/>
                </a:solidFill>
                <a:effectLst/>
                <a:latin typeface="Arial" pitchFamily="34" charset="0"/>
                <a:cs typeface="Arial" pitchFamily="34" charset="0"/>
              </a:rPr>
            </a:br>
            <a:r>
              <a:rPr kumimoji="0" lang="pt-BR" b="1" i="0" u="none" strike="noStrike" cap="none" normalizeH="0" dirty="0" smtClean="0">
                <a:ln>
                  <a:noFill/>
                </a:ln>
                <a:solidFill>
                  <a:schemeClr val="tx1"/>
                </a:solidFill>
                <a:effectLst/>
                <a:latin typeface="Arial" pitchFamily="34" charset="0"/>
                <a:cs typeface="Arial" pitchFamily="34" charset="0"/>
              </a:rPr>
              <a:t>Capital </a:t>
            </a:r>
            <a:r>
              <a:rPr kumimoji="0" lang="pt-BR" b="1" i="1" u="none" strike="noStrike" cap="none" normalizeH="0" dirty="0" smtClean="0">
                <a:ln>
                  <a:noFill/>
                </a:ln>
                <a:solidFill>
                  <a:schemeClr val="tx1"/>
                </a:solidFill>
                <a:effectLst/>
                <a:latin typeface="Arial" pitchFamily="34" charset="0"/>
                <a:cs typeface="Arial" pitchFamily="34" charset="0"/>
              </a:rPr>
              <a:t>x</a:t>
            </a:r>
            <a:r>
              <a:rPr kumimoji="0" lang="pt-BR" b="1" u="none" strike="noStrike" cap="none" normalizeH="0" dirty="0" smtClean="0">
                <a:ln>
                  <a:noFill/>
                </a:ln>
                <a:solidFill>
                  <a:schemeClr val="tx1"/>
                </a:solidFill>
                <a:effectLst/>
                <a:latin typeface="Arial" pitchFamily="34" charset="0"/>
                <a:cs typeface="Arial" pitchFamily="34" charset="0"/>
              </a:rPr>
              <a:t> Interior </a:t>
            </a:r>
            <a:r>
              <a:rPr kumimoji="0" lang="pt-BR" b="1" i="0" u="none" strike="noStrike" cap="none" normalizeH="0" dirty="0" smtClean="0">
                <a:ln>
                  <a:noFill/>
                </a:ln>
                <a:solidFill>
                  <a:schemeClr val="tx1"/>
                </a:solidFill>
                <a:effectLst/>
                <a:latin typeface="Arial" pitchFamily="34" charset="0"/>
                <a:cs typeface="Arial" pitchFamily="34" charset="0"/>
              </a:rPr>
              <a:t>(2013)</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4" name="Gráfico 13"/>
          <p:cNvGraphicFramePr/>
          <p:nvPr>
            <p:extLst>
              <p:ext uri="{D42A27DB-BD31-4B8C-83A1-F6EECF244321}">
                <p14:modId xmlns:p14="http://schemas.microsoft.com/office/powerpoint/2010/main" val="3214243956"/>
              </p:ext>
            </p:extLst>
          </p:nvPr>
        </p:nvGraphicFramePr>
        <p:xfrm>
          <a:off x="467544" y="1371600"/>
          <a:ext cx="8280920" cy="46496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457200" y="1988840"/>
            <a:ext cx="8229600" cy="3960440"/>
          </a:xfrm>
        </p:spPr>
        <p:txBody>
          <a:bodyPr/>
          <a:lstStyle/>
          <a:p>
            <a:pPr lvl="0">
              <a:spcBef>
                <a:spcPts val="0"/>
              </a:spcBef>
              <a:spcAft>
                <a:spcPts val="600"/>
              </a:spcAft>
            </a:pPr>
            <a:r>
              <a:rPr lang="pt-BR" sz="2400" dirty="0" smtClean="0"/>
              <a:t>Forte desigualdade do Sistema de Saúde Brasileiro:</a:t>
            </a:r>
          </a:p>
          <a:p>
            <a:pPr lvl="1">
              <a:spcAft>
                <a:spcPts val="600"/>
              </a:spcAft>
            </a:pPr>
            <a:r>
              <a:rPr lang="pt-BR" sz="2000" dirty="0" smtClean="0"/>
              <a:t>Quando comparados os setores público e privado</a:t>
            </a:r>
          </a:p>
          <a:p>
            <a:pPr lvl="1">
              <a:spcAft>
                <a:spcPts val="600"/>
              </a:spcAft>
            </a:pPr>
            <a:r>
              <a:rPr lang="pt-BR" sz="2000" dirty="0" smtClean="0"/>
              <a:t>Quando comparadas as regiões do País</a:t>
            </a:r>
          </a:p>
          <a:p>
            <a:pPr lvl="1">
              <a:spcAft>
                <a:spcPts val="1200"/>
              </a:spcAft>
            </a:pPr>
            <a:r>
              <a:rPr lang="pt-BR" sz="2000" dirty="0" smtClean="0"/>
              <a:t>Verificada em todos os blocos do modelo de avaliação</a:t>
            </a:r>
          </a:p>
          <a:p>
            <a:pPr lvl="0">
              <a:spcBef>
                <a:spcPts val="1200"/>
              </a:spcBef>
              <a:spcAft>
                <a:spcPts val="600"/>
              </a:spcAft>
            </a:pPr>
            <a:r>
              <a:rPr lang="pt-BR" sz="2400" dirty="0" smtClean="0"/>
              <a:t>Variações significativas dos indicadores entre os Estados:</a:t>
            </a:r>
          </a:p>
          <a:p>
            <a:pPr lvl="1">
              <a:spcBef>
                <a:spcPts val="0"/>
              </a:spcBef>
              <a:spcAft>
                <a:spcPts val="600"/>
              </a:spcAft>
            </a:pPr>
            <a:r>
              <a:rPr lang="pt-BR" sz="2000" dirty="0" smtClean="0"/>
              <a:t>Esperança de vida ao nascer: varia de 68 a 76 anos</a:t>
            </a:r>
          </a:p>
          <a:p>
            <a:pPr lvl="1">
              <a:spcAft>
                <a:spcPts val="1200"/>
              </a:spcAft>
            </a:pPr>
            <a:r>
              <a:rPr lang="pt-BR" sz="2000" dirty="0" smtClean="0"/>
              <a:t>Quantidade de médicos: varia de 0,71 (índice baixo) até 4,09 médicos</a:t>
            </a:r>
            <a:br>
              <a:rPr lang="pt-BR" sz="2000" dirty="0" smtClean="0"/>
            </a:br>
            <a:r>
              <a:rPr lang="pt-BR" sz="2000" dirty="0" smtClean="0"/>
              <a:t>por 1.000 habitantes (índice alto, equivalente ao da Noruega, que apresenta o 4º maior valor entre os países da OCDE)</a:t>
            </a:r>
          </a:p>
          <a:p>
            <a:pPr>
              <a:spcAft>
                <a:spcPts val="1200"/>
              </a:spcAft>
            </a:pPr>
            <a:endParaRPr lang="pt-BR" sz="2400" dirty="0"/>
          </a:p>
        </p:txBody>
      </p:sp>
      <p:graphicFrame>
        <p:nvGraphicFramePr>
          <p:cNvPr id="5" name="Diagrama 4"/>
          <p:cNvGraphicFramePr/>
          <p:nvPr>
            <p:extLst>
              <p:ext uri="{D42A27DB-BD31-4B8C-83A1-F6EECF244321}">
                <p14:modId xmlns:p14="http://schemas.microsoft.com/office/powerpoint/2010/main" val="4097605955"/>
              </p:ext>
            </p:extLst>
          </p:nvPr>
        </p:nvGraphicFramePr>
        <p:xfrm>
          <a:off x="323528" y="404664"/>
          <a:ext cx="8568952" cy="1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nvGraphicFramePr>
        <p:xfrm>
          <a:off x="323528" y="404664"/>
          <a:ext cx="8568952" cy="1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p14="http://schemas.microsoft.com/office/powerpoint/2010/main" val="95812489"/>
              </p:ext>
            </p:extLst>
          </p:nvPr>
        </p:nvGraphicFramePr>
        <p:xfrm>
          <a:off x="611560" y="1628800"/>
          <a:ext cx="7848872"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CaixaDeTexto 4"/>
          <p:cNvSpPr txBox="1"/>
          <p:nvPr/>
        </p:nvSpPr>
        <p:spPr>
          <a:xfrm>
            <a:off x="5976156" y="5755322"/>
            <a:ext cx="3167844" cy="553998"/>
          </a:xfrm>
          <a:prstGeom prst="rect">
            <a:avLst/>
          </a:prstGeom>
          <a:noFill/>
        </p:spPr>
        <p:txBody>
          <a:bodyPr wrap="square" rtlCol="0">
            <a:spAutoFit/>
          </a:bodyPr>
          <a:lstStyle/>
          <a:p>
            <a:r>
              <a:rPr lang="pt-BR" sz="1000" dirty="0" smtClean="0"/>
              <a:t>Valores do orçamento executado até 27/11/2013</a:t>
            </a:r>
          </a:p>
          <a:p>
            <a:r>
              <a:rPr lang="pt-BR" sz="1000" dirty="0" smtClean="0"/>
              <a:t>* Valor inscrito em dívida ativa até  setembro/2013</a:t>
            </a:r>
          </a:p>
          <a:p>
            <a:r>
              <a:rPr lang="pt-BR" sz="1000" dirty="0" smtClean="0"/>
              <a:t>** Orçamento autorizado 2013</a:t>
            </a:r>
            <a:endParaRPr lang="pt-BR"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145770573"/>
              </p:ext>
            </p:extLst>
          </p:nvPr>
        </p:nvGraphicFramePr>
        <p:xfrm>
          <a:off x="323528" y="404664"/>
          <a:ext cx="8568952" cy="1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p14="http://schemas.microsoft.com/office/powerpoint/2010/main" val="331621138"/>
              </p:ext>
            </p:extLst>
          </p:nvPr>
        </p:nvGraphicFramePr>
        <p:xfrm>
          <a:off x="611560" y="2029296"/>
          <a:ext cx="7848872" cy="34879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224502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266445332"/>
              </p:ext>
            </p:extLst>
          </p:nvPr>
        </p:nvGraphicFramePr>
        <p:xfrm>
          <a:off x="323528" y="404664"/>
          <a:ext cx="8568952" cy="1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p14="http://schemas.microsoft.com/office/powerpoint/2010/main" val="3417486529"/>
              </p:ext>
            </p:extLst>
          </p:nvPr>
        </p:nvGraphicFramePr>
        <p:xfrm>
          <a:off x="611560" y="2029296"/>
          <a:ext cx="7848872" cy="34879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62632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187624" y="2371527"/>
            <a:ext cx="6553200" cy="769441"/>
          </a:xfrm>
          <a:prstGeom prst="rect">
            <a:avLst/>
          </a:prstGeom>
          <a:noFill/>
        </p:spPr>
        <p:txBody>
          <a:bodyPr>
            <a:spAutoFit/>
          </a:bodyPr>
          <a:lstStyle/>
          <a:p>
            <a:pPr algn="ctr" fontAlgn="auto">
              <a:spcBef>
                <a:spcPts val="0"/>
              </a:spcBef>
              <a:spcAft>
                <a:spcPts val="0"/>
              </a:spcAft>
              <a:defRPr/>
            </a:pPr>
            <a:r>
              <a:rPr lang="pt-BR" sz="4400" b="1" dirty="0" smtClean="0">
                <a:solidFill>
                  <a:srgbClr val="002060"/>
                </a:solidFill>
                <a:latin typeface="+mj-lt"/>
              </a:rPr>
              <a:t>Muito obrigado. </a:t>
            </a:r>
          </a:p>
        </p:txBody>
      </p:sp>
    </p:spTree>
    <p:extLst>
      <p:ext uri="{BB962C8B-B14F-4D97-AF65-F5344CB8AC3E}">
        <p14:creationId xmlns:p14="http://schemas.microsoft.com/office/powerpoint/2010/main" val="9157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4138264173"/>
              </p:ext>
            </p:extLst>
          </p:nvPr>
        </p:nvGraphicFramePr>
        <p:xfrm>
          <a:off x="323528" y="404664"/>
          <a:ext cx="8568952" cy="1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a 1"/>
          <p:cNvGraphicFramePr/>
          <p:nvPr>
            <p:extLst>
              <p:ext uri="{D42A27DB-BD31-4B8C-83A1-F6EECF244321}">
                <p14:modId xmlns:p14="http://schemas.microsoft.com/office/powerpoint/2010/main" val="881448345"/>
              </p:ext>
            </p:extLst>
          </p:nvPr>
        </p:nvGraphicFramePr>
        <p:xfrm>
          <a:off x="323528" y="1657828"/>
          <a:ext cx="8424936" cy="432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19360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nvGraphicFramePr>
        <p:xfrm>
          <a:off x="323528" y="404664"/>
          <a:ext cx="8568952" cy="1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ço Reservado para Conteúdo 2"/>
          <p:cNvSpPr txBox="1">
            <a:spLocks/>
          </p:cNvSpPr>
          <p:nvPr/>
        </p:nvSpPr>
        <p:spPr bwMode="auto">
          <a:xfrm>
            <a:off x="683568" y="2204864"/>
            <a:ext cx="8003232" cy="3744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2" indent="355600" algn="just">
              <a:spcBef>
                <a:spcPts val="1200"/>
              </a:spcBef>
              <a:spcAft>
                <a:spcPts val="1200"/>
              </a:spcAft>
              <a:buFont typeface="Arial" pitchFamily="34" charset="0"/>
              <a:buChar char="•"/>
            </a:pPr>
            <a:endParaRPr lang="pt-BR" sz="2800" dirty="0" smtClean="0">
              <a:solidFill>
                <a:schemeClr val="tx2">
                  <a:lumMod val="50000"/>
                </a:schemeClr>
              </a:solidFill>
            </a:endParaRPr>
          </a:p>
        </p:txBody>
      </p:sp>
      <p:sp>
        <p:nvSpPr>
          <p:cNvPr id="5" name="Rectangle 2"/>
          <p:cNvSpPr>
            <a:spLocks noChangeArrowheads="1"/>
          </p:cNvSpPr>
          <p:nvPr/>
        </p:nvSpPr>
        <p:spPr bwMode="auto">
          <a:xfrm>
            <a:off x="899592" y="1628800"/>
            <a:ext cx="7704856"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spcAft>
                <a:spcPts val="0"/>
              </a:spcAft>
            </a:pPr>
            <a:r>
              <a:rPr lang="pt-BR" b="1" dirty="0"/>
              <a:t>Função Saúde – aplicação direta e transferências (</a:t>
            </a:r>
            <a:r>
              <a:rPr lang="pt-BR" b="1" dirty="0" smtClean="0"/>
              <a:t>2002-2014)</a:t>
            </a:r>
          </a:p>
          <a:p>
            <a:pPr algn="ctr">
              <a:spcAft>
                <a:spcPts val="0"/>
              </a:spcAft>
            </a:pPr>
            <a:r>
              <a:rPr lang="pt-BR" sz="1600" dirty="0" smtClean="0"/>
              <a:t>Valores </a:t>
            </a:r>
            <a:r>
              <a:rPr lang="pt-BR" sz="1600" dirty="0"/>
              <a:t>liquidados (R$ bilhões)                         Valores liquidados (%)</a:t>
            </a:r>
            <a:endParaRPr lang="pt-BR" sz="1600" dirty="0"/>
          </a:p>
        </p:txBody>
      </p:sp>
      <p:graphicFrame>
        <p:nvGraphicFramePr>
          <p:cNvPr id="8" name="Espaço Reservado para Conteúdo 7"/>
          <p:cNvGraphicFramePr>
            <a:graphicFrameLocks noGrp="1"/>
          </p:cNvGraphicFramePr>
          <p:nvPr>
            <p:ph sz="half" idx="1"/>
            <p:extLst>
              <p:ext uri="{D42A27DB-BD31-4B8C-83A1-F6EECF244321}">
                <p14:modId xmlns:p14="http://schemas.microsoft.com/office/powerpoint/2010/main" val="4048936018"/>
              </p:ext>
            </p:extLst>
          </p:nvPr>
        </p:nvGraphicFramePr>
        <p:xfrm>
          <a:off x="251520" y="2285864"/>
          <a:ext cx="4248472" cy="316835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 name="Espaço Reservado para Conteúdo 9"/>
          <p:cNvGraphicFramePr>
            <a:graphicFrameLocks/>
          </p:cNvGraphicFramePr>
          <p:nvPr>
            <p:extLst>
              <p:ext uri="{D42A27DB-BD31-4B8C-83A1-F6EECF244321}">
                <p14:modId xmlns:p14="http://schemas.microsoft.com/office/powerpoint/2010/main" val="3005812839"/>
              </p:ext>
            </p:extLst>
          </p:nvPr>
        </p:nvGraphicFramePr>
        <p:xfrm>
          <a:off x="4644008" y="2299094"/>
          <a:ext cx="4248472" cy="3168375"/>
        </p:xfrm>
        <a:graphic>
          <a:graphicData uri="http://schemas.openxmlformats.org/drawingml/2006/chart">
            <c:chart xmlns:c="http://schemas.openxmlformats.org/drawingml/2006/chart" xmlns:r="http://schemas.openxmlformats.org/officeDocument/2006/relationships" r:id="rId9"/>
          </a:graphicData>
        </a:graphic>
      </p:graphicFrame>
      <p:pic>
        <p:nvPicPr>
          <p:cNvPr id="12" name="Imagem 11"/>
          <p:cNvPicPr>
            <a:picLocks noChangeAspect="1"/>
          </p:cNvPicPr>
          <p:nvPr/>
        </p:nvPicPr>
        <p:blipFill rotWithShape="1">
          <a:blip r:embed="rId10"/>
          <a:srcRect b="8016"/>
          <a:stretch/>
        </p:blipFill>
        <p:spPr>
          <a:xfrm>
            <a:off x="1619672" y="5553236"/>
            <a:ext cx="5884266" cy="792088"/>
          </a:xfrm>
          <a:prstGeom prst="rect">
            <a:avLst/>
          </a:prstGeom>
        </p:spPr>
      </p:pic>
      <p:sp>
        <p:nvSpPr>
          <p:cNvPr id="13" name="CaixaDeTexto 12"/>
          <p:cNvSpPr txBox="1"/>
          <p:nvPr/>
        </p:nvSpPr>
        <p:spPr>
          <a:xfrm>
            <a:off x="359532" y="5445224"/>
            <a:ext cx="4392488" cy="215444"/>
          </a:xfrm>
          <a:prstGeom prst="rect">
            <a:avLst/>
          </a:prstGeom>
          <a:noFill/>
        </p:spPr>
        <p:txBody>
          <a:bodyPr wrap="square" rtlCol="0">
            <a:spAutoFit/>
          </a:bodyPr>
          <a:lstStyle/>
          <a:p>
            <a:r>
              <a:rPr lang="pt-BR" sz="800" dirty="0"/>
              <a:t>Fonte: Siga Brasil, LOA - Despesa Execução - por </a:t>
            </a:r>
            <a:r>
              <a:rPr lang="pt-BR" sz="800" dirty="0" smtClean="0"/>
              <a:t>Função</a:t>
            </a:r>
            <a:endParaRPr lang="pt-BR"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nvGraphicFramePr>
        <p:xfrm>
          <a:off x="323528" y="404664"/>
          <a:ext cx="8568952" cy="1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ço Reservado para Conteúdo 2"/>
          <p:cNvSpPr txBox="1">
            <a:spLocks/>
          </p:cNvSpPr>
          <p:nvPr/>
        </p:nvSpPr>
        <p:spPr bwMode="auto">
          <a:xfrm>
            <a:off x="683568" y="1772816"/>
            <a:ext cx="8003232" cy="4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355600" algn="just">
              <a:spcBef>
                <a:spcPts val="1200"/>
              </a:spcBef>
              <a:spcAft>
                <a:spcPts val="1200"/>
              </a:spcAft>
              <a:buFont typeface="Arial" pitchFamily="34" charset="0"/>
              <a:buChar char="•"/>
            </a:pPr>
            <a:r>
              <a:rPr lang="pt-BR" sz="2400" dirty="0" smtClean="0"/>
              <a:t>Objetivo: desenvolver metodologia de avaliação do sistema de saúde brasileiro por meio de indicadores</a:t>
            </a:r>
          </a:p>
          <a:p>
            <a:pPr indent="355600" algn="just">
              <a:spcBef>
                <a:spcPts val="1200"/>
              </a:spcBef>
              <a:spcAft>
                <a:spcPts val="0"/>
              </a:spcAft>
              <a:buFont typeface="Arial" pitchFamily="34" charset="0"/>
              <a:buChar char="•"/>
            </a:pPr>
            <a:r>
              <a:rPr lang="pt-BR" sz="2400" dirty="0" smtClean="0"/>
              <a:t>Modelos estudados:</a:t>
            </a:r>
          </a:p>
          <a:p>
            <a:pPr lvl="1" indent="355600" algn="just">
              <a:spcBef>
                <a:spcPts val="600"/>
              </a:spcBef>
              <a:spcAft>
                <a:spcPts val="0"/>
              </a:spcAft>
              <a:buFont typeface="Symbol" pitchFamily="18" charset="2"/>
              <a:buChar char=""/>
            </a:pPr>
            <a:r>
              <a:rPr lang="pt-BR" sz="2000" dirty="0" smtClean="0"/>
              <a:t>OMS: </a:t>
            </a:r>
            <a:r>
              <a:rPr lang="pt-BR" sz="2000" i="1" dirty="0" smtClean="0"/>
              <a:t>Overall Health System Performance </a:t>
            </a:r>
            <a:r>
              <a:rPr lang="pt-BR" sz="2000" dirty="0" smtClean="0"/>
              <a:t>– 2000</a:t>
            </a:r>
          </a:p>
          <a:p>
            <a:pPr lvl="1" indent="355600" algn="just">
              <a:spcBef>
                <a:spcPts val="600"/>
              </a:spcBef>
              <a:spcAft>
                <a:spcPts val="0"/>
              </a:spcAft>
              <a:buFont typeface="Symbol" pitchFamily="18" charset="2"/>
              <a:buChar char=""/>
            </a:pPr>
            <a:r>
              <a:rPr lang="pt-BR" sz="2000" dirty="0" smtClean="0"/>
              <a:t>Ministério da Saúde: Proposta de Avaliação de Desempenho do Sistema de Saúde (Proadess) – 2003</a:t>
            </a:r>
          </a:p>
          <a:p>
            <a:pPr lvl="1" indent="355600" algn="just">
              <a:spcBef>
                <a:spcPts val="600"/>
              </a:spcBef>
              <a:spcAft>
                <a:spcPts val="0"/>
              </a:spcAft>
              <a:buFont typeface="Symbol" pitchFamily="18" charset="2"/>
              <a:buChar char=""/>
            </a:pPr>
            <a:r>
              <a:rPr lang="pt-BR" sz="2000" dirty="0" smtClean="0"/>
              <a:t>Banco Mundial: </a:t>
            </a:r>
            <a:r>
              <a:rPr lang="pt-BR" sz="2000" i="1" dirty="0" err="1" smtClean="0"/>
              <a:t>Control</a:t>
            </a:r>
            <a:r>
              <a:rPr lang="pt-BR" sz="2000" i="1" dirty="0" smtClean="0"/>
              <a:t> Knobs </a:t>
            </a:r>
            <a:r>
              <a:rPr lang="pt-BR" sz="2000" dirty="0" smtClean="0"/>
              <a:t>– 2003</a:t>
            </a:r>
          </a:p>
          <a:p>
            <a:pPr lvl="1" indent="355600" algn="just">
              <a:spcBef>
                <a:spcPts val="600"/>
              </a:spcBef>
              <a:spcAft>
                <a:spcPts val="0"/>
              </a:spcAft>
              <a:buFont typeface="Symbol" pitchFamily="18" charset="2"/>
              <a:buChar char=""/>
            </a:pPr>
            <a:r>
              <a:rPr lang="pt-BR" sz="2000" dirty="0" smtClean="0">
                <a:solidFill>
                  <a:srgbClr val="FF0000"/>
                </a:solidFill>
              </a:rPr>
              <a:t>OCDE: </a:t>
            </a:r>
            <a:r>
              <a:rPr lang="pt-BR" sz="2000" i="1" dirty="0" smtClean="0">
                <a:solidFill>
                  <a:srgbClr val="FF0000"/>
                </a:solidFill>
              </a:rPr>
              <a:t>Health Care Quality Indicators Project </a:t>
            </a:r>
            <a:r>
              <a:rPr lang="pt-BR" sz="2000" dirty="0" smtClean="0">
                <a:solidFill>
                  <a:srgbClr val="FF0000"/>
                </a:solidFill>
              </a:rPr>
              <a:t>– 2006</a:t>
            </a:r>
          </a:p>
          <a:p>
            <a:pPr lvl="1" indent="355600" algn="just">
              <a:spcBef>
                <a:spcPts val="600"/>
              </a:spcBef>
              <a:spcAft>
                <a:spcPts val="0"/>
              </a:spcAft>
              <a:buFont typeface="Symbol" pitchFamily="18" charset="2"/>
              <a:buChar char=""/>
            </a:pPr>
            <a:r>
              <a:rPr lang="pt-BR" sz="2000" dirty="0" smtClean="0"/>
              <a:t>OMS: </a:t>
            </a:r>
            <a:r>
              <a:rPr lang="pt-BR" sz="2000" i="1" dirty="0" err="1" smtClean="0"/>
              <a:t>Building</a:t>
            </a:r>
            <a:r>
              <a:rPr lang="pt-BR" sz="2000" i="1" dirty="0" smtClean="0"/>
              <a:t> </a:t>
            </a:r>
            <a:r>
              <a:rPr lang="pt-BR" sz="2000" i="1" dirty="0" err="1" smtClean="0"/>
              <a:t>Blocks</a:t>
            </a:r>
            <a:r>
              <a:rPr lang="pt-BR" sz="2000" i="1" dirty="0" smtClean="0"/>
              <a:t> </a:t>
            </a:r>
            <a:r>
              <a:rPr lang="pt-BR" sz="2000" dirty="0" smtClean="0"/>
              <a:t>– 2010</a:t>
            </a:r>
          </a:p>
          <a:p>
            <a:pPr lvl="1" indent="355600" algn="just">
              <a:spcBef>
                <a:spcPts val="600"/>
              </a:spcBef>
              <a:spcAft>
                <a:spcPts val="0"/>
              </a:spcAft>
              <a:buFont typeface="Symbol" pitchFamily="18" charset="2"/>
              <a:buChar char=""/>
            </a:pPr>
            <a:r>
              <a:rPr lang="pt-BR" sz="2000" dirty="0" smtClean="0"/>
              <a:t>Ministério da Saúde: IDSUS – 2011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0"/>
          <p:cNvGrpSpPr>
            <a:grpSpLocks/>
          </p:cNvGrpSpPr>
          <p:nvPr/>
        </p:nvGrpSpPr>
        <p:grpSpPr bwMode="auto">
          <a:xfrm>
            <a:off x="1488717" y="1052736"/>
            <a:ext cx="6035611" cy="4812075"/>
            <a:chOff x="2562" y="4965"/>
            <a:chExt cx="6833" cy="5469"/>
          </a:xfrm>
        </p:grpSpPr>
        <p:grpSp>
          <p:nvGrpSpPr>
            <p:cNvPr id="9" name="Group 22"/>
            <p:cNvGrpSpPr>
              <a:grpSpLocks/>
            </p:cNvGrpSpPr>
            <p:nvPr/>
          </p:nvGrpSpPr>
          <p:grpSpPr bwMode="auto">
            <a:xfrm>
              <a:off x="2562" y="4965"/>
              <a:ext cx="6833" cy="5469"/>
              <a:chOff x="2562" y="4965"/>
              <a:chExt cx="6833" cy="5469"/>
            </a:xfrm>
          </p:grpSpPr>
          <p:sp>
            <p:nvSpPr>
              <p:cNvPr id="12" name="Rectangle 24"/>
              <p:cNvSpPr>
                <a:spLocks noChangeArrowheads="1"/>
              </p:cNvSpPr>
              <p:nvPr/>
            </p:nvSpPr>
            <p:spPr bwMode="auto">
              <a:xfrm>
                <a:off x="2562" y="4965"/>
                <a:ext cx="6803" cy="397"/>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b="1" i="0" u="none" strike="noStrike" cap="none" normalizeH="0" baseline="0" dirty="0" smtClean="0">
                    <a:ln>
                      <a:noFill/>
                    </a:ln>
                    <a:solidFill>
                      <a:schemeClr val="tx1"/>
                    </a:solidFill>
                    <a:effectLst/>
                    <a:latin typeface="Calibri" pitchFamily="34" charset="0"/>
                    <a:cs typeface="Arial" pitchFamily="34" charset="0"/>
                  </a:rPr>
                  <a:t>Situação de Saúde da População</a:t>
                </a:r>
                <a:endParaRPr kumimoji="0" lang="pt-B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5"/>
              <p:cNvSpPr>
                <a:spLocks noChangeArrowheads="1"/>
              </p:cNvSpPr>
              <p:nvPr/>
            </p:nvSpPr>
            <p:spPr bwMode="auto">
              <a:xfrm>
                <a:off x="5280" y="5935"/>
                <a:ext cx="4087" cy="503"/>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b="1" i="0" u="none" strike="noStrike" cap="none" normalizeH="0" baseline="0" dirty="0" smtClean="0">
                    <a:ln>
                      <a:noFill/>
                    </a:ln>
                    <a:solidFill>
                      <a:schemeClr val="tx1"/>
                    </a:solidFill>
                    <a:effectLst/>
                    <a:latin typeface="Calibri" pitchFamily="34" charset="0"/>
                    <a:cs typeface="Arial" pitchFamily="34" charset="0"/>
                  </a:rPr>
                  <a:t>Determinantes da Saúde          </a:t>
                </a:r>
                <a:r>
                  <a:rPr kumimoji="0" lang="pt-BR" sz="1400" i="0" u="none" strike="noStrike" cap="none" normalizeH="0" baseline="0" dirty="0" smtClean="0">
                    <a:ln>
                      <a:noFill/>
                    </a:ln>
                    <a:solidFill>
                      <a:schemeClr val="tx1"/>
                    </a:solidFill>
                    <a:effectLst/>
                    <a:latin typeface="Calibri" pitchFamily="34" charset="0"/>
                    <a:cs typeface="Arial" pitchFamily="34" charset="0"/>
                  </a:rPr>
                  <a:t>(comportamentais)</a:t>
                </a:r>
                <a:endParaRPr kumimoji="0" lang="pt-BR" sz="320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26"/>
              <p:cNvSpPr>
                <a:spLocks noChangeArrowheads="1"/>
              </p:cNvSpPr>
              <p:nvPr/>
            </p:nvSpPr>
            <p:spPr bwMode="auto">
              <a:xfrm>
                <a:off x="7127" y="5449"/>
                <a:ext cx="397" cy="366"/>
              </a:xfrm>
              <a:prstGeom prst="upArrow">
                <a:avLst>
                  <a:gd name="adj1" fmla="val 43074"/>
                  <a:gd name="adj2" fmla="val 41528"/>
                </a:avLst>
              </a:prstGeom>
              <a:gradFill rotWithShape="0">
                <a:gsLst>
                  <a:gs pos="0">
                    <a:srgbClr val="666666"/>
                  </a:gs>
                  <a:gs pos="50000">
                    <a:srgbClr val="CCCCCC"/>
                  </a:gs>
                  <a:gs pos="100000">
                    <a:srgbClr val="666666"/>
                  </a:gs>
                </a:gsLst>
                <a:lin ang="18900000" scaled="1"/>
              </a:gradFill>
              <a:ln w="12700">
                <a:solidFill>
                  <a:srgbClr val="666666"/>
                </a:solidFill>
                <a:miter lim="800000"/>
                <a:headEnd/>
                <a:tailEnd/>
              </a:ln>
              <a:effectLst>
                <a:outerShdw dist="28398" dir="3806097" algn="ctr" rotWithShape="0">
                  <a:srgbClr val="7F7F7F">
                    <a:alpha val="50000"/>
                  </a:srgbClr>
                </a:outerShdw>
              </a:effectLst>
            </p:spPr>
            <p:txBody>
              <a:bodyPr vert="eaVert" wrap="square" lIns="91440" tIns="45720" rIns="91440" bIns="45720" numCol="1" anchor="t" anchorCtr="0" compatLnSpc="1">
                <a:prstTxWarp prst="textNoShape">
                  <a:avLst/>
                </a:prstTxWarp>
              </a:bodyPr>
              <a:lstStyle/>
              <a:p>
                <a:endParaRPr lang="pt-BR" sz="3200"/>
              </a:p>
            </p:txBody>
          </p:sp>
          <p:sp>
            <p:nvSpPr>
              <p:cNvPr id="15" name="AutoShape 27"/>
              <p:cNvSpPr>
                <a:spLocks noChangeArrowheads="1"/>
              </p:cNvSpPr>
              <p:nvPr/>
            </p:nvSpPr>
            <p:spPr bwMode="auto">
              <a:xfrm>
                <a:off x="3672" y="5471"/>
                <a:ext cx="397" cy="1385"/>
              </a:xfrm>
              <a:prstGeom prst="upArrow">
                <a:avLst>
                  <a:gd name="adj1" fmla="val 42917"/>
                  <a:gd name="adj2" fmla="val 60729"/>
                </a:avLst>
              </a:prstGeom>
              <a:gradFill rotWithShape="0">
                <a:gsLst>
                  <a:gs pos="0">
                    <a:srgbClr val="666666"/>
                  </a:gs>
                  <a:gs pos="50000">
                    <a:srgbClr val="CCCCCC"/>
                  </a:gs>
                  <a:gs pos="100000">
                    <a:srgbClr val="666666"/>
                  </a:gs>
                </a:gsLst>
                <a:lin ang="18900000" scaled="1"/>
              </a:gradFill>
              <a:ln w="12700">
                <a:solidFill>
                  <a:srgbClr val="666666"/>
                </a:solidFill>
                <a:miter lim="800000"/>
                <a:headEnd/>
                <a:tailEnd/>
              </a:ln>
              <a:effectLst>
                <a:outerShdw dist="28398" dir="3806097" algn="ctr" rotWithShape="0">
                  <a:srgbClr val="7F7F7F">
                    <a:alpha val="50000"/>
                  </a:srgbClr>
                </a:outerShdw>
              </a:effectLst>
            </p:spPr>
            <p:txBody>
              <a:bodyPr vert="eaVert" wrap="square" lIns="91440" tIns="45720" rIns="91440" bIns="45720" numCol="1" anchor="t" anchorCtr="0" compatLnSpc="1">
                <a:prstTxWarp prst="textNoShape">
                  <a:avLst/>
                </a:prstTxWarp>
              </a:bodyPr>
              <a:lstStyle/>
              <a:p>
                <a:endParaRPr lang="pt-BR" sz="3200"/>
              </a:p>
            </p:txBody>
          </p:sp>
          <p:sp>
            <p:nvSpPr>
              <p:cNvPr id="16" name="AutoShape 28"/>
              <p:cNvSpPr>
                <a:spLocks noChangeArrowheads="1"/>
              </p:cNvSpPr>
              <p:nvPr/>
            </p:nvSpPr>
            <p:spPr bwMode="auto">
              <a:xfrm>
                <a:off x="7127" y="6535"/>
                <a:ext cx="397" cy="366"/>
              </a:xfrm>
              <a:prstGeom prst="upArrow">
                <a:avLst>
                  <a:gd name="adj1" fmla="val 43074"/>
                  <a:gd name="adj2" fmla="val 41528"/>
                </a:avLst>
              </a:prstGeom>
              <a:gradFill rotWithShape="0">
                <a:gsLst>
                  <a:gs pos="0">
                    <a:srgbClr val="666666"/>
                  </a:gs>
                  <a:gs pos="50000">
                    <a:srgbClr val="CCCCCC"/>
                  </a:gs>
                  <a:gs pos="100000">
                    <a:srgbClr val="666666"/>
                  </a:gs>
                </a:gsLst>
                <a:lin ang="18900000" scaled="1"/>
              </a:gradFill>
              <a:ln w="12700">
                <a:solidFill>
                  <a:srgbClr val="666666"/>
                </a:solidFill>
                <a:miter lim="800000"/>
                <a:headEnd/>
                <a:tailEnd/>
              </a:ln>
              <a:effectLst>
                <a:outerShdw dist="28398" dir="3806097" algn="ctr" rotWithShape="0">
                  <a:srgbClr val="7F7F7F">
                    <a:alpha val="50000"/>
                  </a:srgbClr>
                </a:outerShdw>
              </a:effectLst>
            </p:spPr>
            <p:txBody>
              <a:bodyPr vert="eaVert" wrap="square" lIns="91440" tIns="45720" rIns="91440" bIns="45720" numCol="1" anchor="t" anchorCtr="0" compatLnSpc="1">
                <a:prstTxWarp prst="textNoShape">
                  <a:avLst/>
                </a:prstTxWarp>
              </a:bodyPr>
              <a:lstStyle/>
              <a:p>
                <a:endParaRPr lang="pt-BR" sz="3200"/>
              </a:p>
            </p:txBody>
          </p:sp>
          <p:sp>
            <p:nvSpPr>
              <p:cNvPr id="17" name="AutoShape 29"/>
              <p:cNvSpPr>
                <a:spLocks noChangeArrowheads="1"/>
              </p:cNvSpPr>
              <p:nvPr/>
            </p:nvSpPr>
            <p:spPr bwMode="auto">
              <a:xfrm>
                <a:off x="5808" y="8842"/>
                <a:ext cx="397" cy="366"/>
              </a:xfrm>
              <a:prstGeom prst="upArrow">
                <a:avLst>
                  <a:gd name="adj1" fmla="val 43074"/>
                  <a:gd name="adj2" fmla="val 41528"/>
                </a:avLst>
              </a:prstGeom>
              <a:gradFill rotWithShape="0">
                <a:gsLst>
                  <a:gs pos="0">
                    <a:srgbClr val="666666"/>
                  </a:gs>
                  <a:gs pos="50000">
                    <a:srgbClr val="CCCCCC"/>
                  </a:gs>
                  <a:gs pos="100000">
                    <a:srgbClr val="666666"/>
                  </a:gs>
                </a:gsLst>
                <a:lin ang="18900000" scaled="1"/>
              </a:gradFill>
              <a:ln w="12700">
                <a:solidFill>
                  <a:srgbClr val="666666"/>
                </a:solidFill>
                <a:miter lim="800000"/>
                <a:headEnd/>
                <a:tailEnd/>
              </a:ln>
              <a:effectLst>
                <a:outerShdw dist="28398" dir="3806097" algn="ctr" rotWithShape="0">
                  <a:srgbClr val="7F7F7F">
                    <a:alpha val="50000"/>
                  </a:srgbClr>
                </a:outerShdw>
              </a:effectLst>
            </p:spPr>
            <p:txBody>
              <a:bodyPr vert="eaVert" wrap="square" lIns="91440" tIns="45720" rIns="91440" bIns="45720" numCol="1" anchor="t" anchorCtr="0" compatLnSpc="1">
                <a:prstTxWarp prst="textNoShape">
                  <a:avLst/>
                </a:prstTxWarp>
              </a:bodyPr>
              <a:lstStyle/>
              <a:p>
                <a:endParaRPr lang="pt-BR" sz="3200"/>
              </a:p>
            </p:txBody>
          </p:sp>
          <p:grpSp>
            <p:nvGrpSpPr>
              <p:cNvPr id="18" name="Group 30"/>
              <p:cNvGrpSpPr>
                <a:grpSpLocks/>
              </p:cNvGrpSpPr>
              <p:nvPr/>
            </p:nvGrpSpPr>
            <p:grpSpPr bwMode="auto">
              <a:xfrm>
                <a:off x="3090" y="9359"/>
                <a:ext cx="5817" cy="1075"/>
                <a:chOff x="1965" y="9475"/>
                <a:chExt cx="5817" cy="1075"/>
              </a:xfrm>
            </p:grpSpPr>
            <p:sp>
              <p:nvSpPr>
                <p:cNvPr id="24" name="Rectangle 31"/>
                <p:cNvSpPr>
                  <a:spLocks noChangeArrowheads="1"/>
                </p:cNvSpPr>
                <p:nvPr/>
              </p:nvSpPr>
              <p:spPr bwMode="auto">
                <a:xfrm>
                  <a:off x="1965" y="9475"/>
                  <a:ext cx="5817" cy="397"/>
                </a:xfrm>
                <a:prstGeom prst="rect">
                  <a:avLst/>
                </a:prstGeom>
                <a:gradFill rotWithShape="0">
                  <a:gsLst>
                    <a:gs pos="0">
                      <a:srgbClr val="F68E38"/>
                    </a:gs>
                    <a:gs pos="50000">
                      <a:srgbClr val="FAC498"/>
                    </a:gs>
                    <a:gs pos="100000">
                      <a:srgbClr val="F68E38"/>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b="1" i="0" u="none" strike="noStrike" cap="none" normalizeH="0" baseline="0" smtClean="0">
                      <a:ln>
                        <a:noFill/>
                      </a:ln>
                      <a:solidFill>
                        <a:schemeClr val="tx1"/>
                      </a:solidFill>
                      <a:effectLst/>
                      <a:latin typeface="Calibri" pitchFamily="34" charset="0"/>
                      <a:cs typeface="Arial" pitchFamily="34" charset="0"/>
                    </a:rPr>
                    <a:t>Estrutura do Sistema de Saúde</a:t>
                  </a:r>
                  <a:endParaRPr kumimoji="0" lang="pt-BR" sz="32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32"/>
                <p:cNvSpPr>
                  <a:spLocks noChangeArrowheads="1"/>
                </p:cNvSpPr>
                <p:nvPr/>
              </p:nvSpPr>
              <p:spPr bwMode="auto">
                <a:xfrm>
                  <a:off x="3904" y="9892"/>
                  <a:ext cx="1939" cy="658"/>
                </a:xfrm>
                <a:prstGeom prst="rect">
                  <a:avLst/>
                </a:prstGeom>
                <a:solidFill>
                  <a:srgbClr val="FFFFFF"/>
                </a:solidFill>
                <a:ln w="31750">
                  <a:solidFill>
                    <a:srgbClr val="F8994A"/>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b="0" i="0" u="none" strike="noStrike" cap="none" normalizeH="0" baseline="0" smtClean="0">
                      <a:ln>
                        <a:noFill/>
                      </a:ln>
                      <a:solidFill>
                        <a:schemeClr val="tx1"/>
                      </a:solidFill>
                      <a:effectLst/>
                      <a:latin typeface="Calibri" pitchFamily="34" charset="0"/>
                      <a:cs typeface="Arial" pitchFamily="34" charset="0"/>
                    </a:rPr>
                    <a:t>Força de Trabalho</a:t>
                  </a:r>
                  <a:endParaRPr kumimoji="0" lang="pt-BR" sz="32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33"/>
                <p:cNvSpPr>
                  <a:spLocks noChangeArrowheads="1"/>
                </p:cNvSpPr>
                <p:nvPr/>
              </p:nvSpPr>
              <p:spPr bwMode="auto">
                <a:xfrm>
                  <a:off x="5843" y="9892"/>
                  <a:ext cx="1939" cy="658"/>
                </a:xfrm>
                <a:prstGeom prst="rect">
                  <a:avLst/>
                </a:prstGeom>
                <a:solidFill>
                  <a:srgbClr val="FFFFFF"/>
                </a:solidFill>
                <a:ln w="31750">
                  <a:solidFill>
                    <a:srgbClr val="F8994A"/>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b="0" i="0" u="none" strike="noStrike" cap="none" normalizeH="0" baseline="0" smtClean="0">
                      <a:ln>
                        <a:noFill/>
                      </a:ln>
                      <a:solidFill>
                        <a:schemeClr val="tx1"/>
                      </a:solidFill>
                      <a:effectLst/>
                      <a:latin typeface="Calibri" pitchFamily="34" charset="0"/>
                      <a:cs typeface="Arial" pitchFamily="34" charset="0"/>
                    </a:rPr>
                    <a:t>Infraestrutura e equipamentos</a:t>
                  </a:r>
                  <a:endParaRPr kumimoji="0" lang="pt-BR" sz="32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34"/>
                <p:cNvSpPr>
                  <a:spLocks noChangeArrowheads="1"/>
                </p:cNvSpPr>
                <p:nvPr/>
              </p:nvSpPr>
              <p:spPr bwMode="auto">
                <a:xfrm>
                  <a:off x="1965" y="9892"/>
                  <a:ext cx="1939" cy="658"/>
                </a:xfrm>
                <a:prstGeom prst="rect">
                  <a:avLst/>
                </a:prstGeom>
                <a:solidFill>
                  <a:srgbClr val="FFFFFF"/>
                </a:solidFill>
                <a:ln w="31750">
                  <a:solidFill>
                    <a:srgbClr val="F8994A"/>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b="0" i="0" u="none" strike="noStrike" cap="none" normalizeH="0" baseline="0" smtClean="0">
                      <a:ln>
                        <a:noFill/>
                      </a:ln>
                      <a:solidFill>
                        <a:schemeClr val="tx1"/>
                      </a:solidFill>
                      <a:effectLst/>
                      <a:latin typeface="Calibri" pitchFamily="34" charset="0"/>
                      <a:cs typeface="Arial" pitchFamily="34" charset="0"/>
                    </a:rPr>
                    <a:t>Financiamento</a:t>
                  </a:r>
                  <a:endParaRPr kumimoji="0" lang="pt-BR" sz="32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9" name="Group 35"/>
              <p:cNvGrpSpPr>
                <a:grpSpLocks/>
              </p:cNvGrpSpPr>
              <p:nvPr/>
            </p:nvGrpSpPr>
            <p:grpSpPr bwMode="auto">
              <a:xfrm>
                <a:off x="2645" y="6990"/>
                <a:ext cx="6750" cy="1716"/>
                <a:chOff x="2645" y="6990"/>
                <a:chExt cx="6750" cy="1716"/>
              </a:xfrm>
            </p:grpSpPr>
            <p:sp>
              <p:nvSpPr>
                <p:cNvPr id="20" name="Rectangle 36"/>
                <p:cNvSpPr>
                  <a:spLocks noChangeArrowheads="1"/>
                </p:cNvSpPr>
                <p:nvPr/>
              </p:nvSpPr>
              <p:spPr bwMode="auto">
                <a:xfrm>
                  <a:off x="2645" y="6990"/>
                  <a:ext cx="6737" cy="397"/>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b="1" i="0" u="none" strike="noStrike" cap="none" normalizeH="0" baseline="0" dirty="0" smtClean="0">
                      <a:ln>
                        <a:noFill/>
                      </a:ln>
                      <a:solidFill>
                        <a:schemeClr val="tx1"/>
                      </a:solidFill>
                      <a:effectLst/>
                      <a:latin typeface="Calibri" pitchFamily="34" charset="0"/>
                      <a:cs typeface="Arial" pitchFamily="34" charset="0"/>
                    </a:rPr>
                    <a:t>Desempenho dos Serviços de Saúde</a:t>
                  </a:r>
                  <a:endParaRPr kumimoji="0" lang="pt-B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37"/>
                <p:cNvSpPr>
                  <a:spLocks noChangeArrowheads="1"/>
                </p:cNvSpPr>
                <p:nvPr/>
              </p:nvSpPr>
              <p:spPr bwMode="auto">
                <a:xfrm>
                  <a:off x="5966" y="7387"/>
                  <a:ext cx="3429" cy="770"/>
                </a:xfrm>
                <a:prstGeom prst="rect">
                  <a:avLst/>
                </a:prstGeom>
                <a:solidFill>
                  <a:srgbClr val="FFFFFF"/>
                </a:solidFill>
                <a:ln w="31750">
                  <a:solidFill>
                    <a:srgbClr val="CE7674"/>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b="0" i="0" u="none" strike="noStrike" cap="none" normalizeH="0" baseline="0" dirty="0" smtClean="0">
                      <a:ln>
                        <a:noFill/>
                      </a:ln>
                      <a:solidFill>
                        <a:schemeClr val="tx1"/>
                      </a:solidFill>
                      <a:effectLst/>
                      <a:latin typeface="Calibri" pitchFamily="34" charset="0"/>
                      <a:cs typeface="Arial" pitchFamily="34" charset="0"/>
                    </a:rPr>
                    <a:t>Eficiência  </a:t>
                  </a:r>
                  <a:r>
                    <a:rPr kumimoji="0" lang="pt-BR" sz="1400" b="0" i="0" u="none" strike="noStrike" cap="none" normalizeH="0" dirty="0" smtClean="0">
                      <a:ln>
                        <a:noFill/>
                      </a:ln>
                      <a:solidFill>
                        <a:schemeClr val="tx1"/>
                      </a:solidFill>
                      <a:effectLst/>
                      <a:latin typeface="Calibri" pitchFamily="34" charset="0"/>
                      <a:cs typeface="Arial" pitchFamily="34" charset="0"/>
                    </a:rPr>
                    <a:t>                                       </a:t>
                  </a:r>
                  <a:r>
                    <a:rPr kumimoji="0" lang="pt-BR" sz="1400" b="0" i="0" u="none" strike="noStrike" cap="none" normalizeH="0" baseline="0" dirty="0" smtClean="0">
                      <a:ln>
                        <a:noFill/>
                      </a:ln>
                      <a:solidFill>
                        <a:schemeClr val="tx1"/>
                      </a:solidFill>
                      <a:effectLst/>
                      <a:latin typeface="Calibri" pitchFamily="34" charset="0"/>
                      <a:cs typeface="Arial" pitchFamily="34" charset="0"/>
                    </a:rPr>
                    <a:t>(relação entre produtos</a:t>
                  </a:r>
                  <a:r>
                    <a:rPr kumimoji="0" lang="pt-BR" sz="1400" b="0" i="0" u="none" strike="noStrike" cap="none" normalizeH="0" dirty="0" smtClean="0">
                      <a:ln>
                        <a:noFill/>
                      </a:ln>
                      <a:solidFill>
                        <a:schemeClr val="tx1"/>
                      </a:solidFill>
                      <a:effectLst/>
                      <a:latin typeface="Calibri" pitchFamily="34" charset="0"/>
                      <a:cs typeface="Arial" pitchFamily="34" charset="0"/>
                    </a:rPr>
                    <a:t> e custos, mantida a qualidade)</a:t>
                  </a:r>
                  <a:endParaRPr kumimoji="0" lang="pt-B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38"/>
                <p:cNvSpPr>
                  <a:spLocks noChangeArrowheads="1"/>
                </p:cNvSpPr>
                <p:nvPr/>
              </p:nvSpPr>
              <p:spPr bwMode="auto">
                <a:xfrm>
                  <a:off x="2645" y="8046"/>
                  <a:ext cx="3321" cy="660"/>
                </a:xfrm>
                <a:prstGeom prst="rect">
                  <a:avLst/>
                </a:prstGeom>
                <a:solidFill>
                  <a:srgbClr val="FFFFFF"/>
                </a:solidFill>
                <a:ln w="31750">
                  <a:solidFill>
                    <a:srgbClr val="CE7674"/>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b="0" i="0" u="none" strike="noStrike" cap="none" normalizeH="0" baseline="0" smtClean="0">
                      <a:ln>
                        <a:noFill/>
                      </a:ln>
                      <a:solidFill>
                        <a:schemeClr val="tx1"/>
                      </a:solidFill>
                      <a:effectLst/>
                      <a:latin typeface="Calibri" pitchFamily="34" charset="0"/>
                      <a:cs typeface="Arial" pitchFamily="34" charset="0"/>
                    </a:rPr>
                    <a:t>Acesso às ações e serviços de saúde</a:t>
                  </a:r>
                  <a:endParaRPr kumimoji="0" lang="pt-BR" sz="32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39"/>
                <p:cNvSpPr>
                  <a:spLocks noChangeArrowheads="1"/>
                </p:cNvSpPr>
                <p:nvPr/>
              </p:nvSpPr>
              <p:spPr bwMode="auto">
                <a:xfrm>
                  <a:off x="5966" y="8157"/>
                  <a:ext cx="3429" cy="549"/>
                </a:xfrm>
                <a:prstGeom prst="rect">
                  <a:avLst/>
                </a:prstGeom>
                <a:solidFill>
                  <a:srgbClr val="FFFFFF"/>
                </a:solidFill>
                <a:ln w="31750">
                  <a:solidFill>
                    <a:srgbClr val="CE7674"/>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b="0" i="0" u="none" strike="noStrike" cap="none" normalizeH="0" baseline="0" smtClean="0">
                      <a:ln>
                        <a:noFill/>
                      </a:ln>
                      <a:solidFill>
                        <a:schemeClr val="tx1"/>
                      </a:solidFill>
                      <a:effectLst/>
                      <a:latin typeface="Calibri" pitchFamily="34" charset="0"/>
                      <a:cs typeface="Arial" pitchFamily="34" charset="0"/>
                    </a:rPr>
                    <a:t>Acesso aos medicamentos</a:t>
                  </a:r>
                  <a:endParaRPr kumimoji="0" lang="pt-BR" sz="32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0" name="Rectangle 21"/>
            <p:cNvSpPr>
              <a:spLocks noChangeArrowheads="1"/>
            </p:cNvSpPr>
            <p:nvPr/>
          </p:nvSpPr>
          <p:spPr bwMode="auto">
            <a:xfrm>
              <a:off x="2645" y="7387"/>
              <a:ext cx="3321" cy="771"/>
            </a:xfrm>
            <a:prstGeom prst="rect">
              <a:avLst/>
            </a:prstGeom>
            <a:solidFill>
              <a:srgbClr val="FFFFFF"/>
            </a:solidFill>
            <a:ln w="31750">
              <a:solidFill>
                <a:srgbClr val="CE7674"/>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b="0" i="0" u="none" strike="noStrike" cap="none" normalizeH="0" baseline="0" dirty="0" smtClean="0">
                  <a:ln>
                    <a:noFill/>
                  </a:ln>
                  <a:solidFill>
                    <a:schemeClr val="tx1"/>
                  </a:solidFill>
                  <a:effectLst/>
                  <a:latin typeface="Calibri" pitchFamily="34" charset="0"/>
                  <a:cs typeface="Arial" pitchFamily="34" charset="0"/>
                </a:rPr>
                <a:t>Efetividade na atenção básica</a:t>
              </a:r>
              <a:r>
                <a:rPr kumimoji="0" lang="pt-BR" sz="1400" b="0" i="0" u="none" strike="noStrike" cap="none" normalizeH="0" dirty="0" smtClean="0">
                  <a:ln>
                    <a:noFill/>
                  </a:ln>
                  <a:solidFill>
                    <a:schemeClr val="tx1"/>
                  </a:solidFill>
                  <a:effectLst/>
                  <a:latin typeface="Calibri" pitchFamily="34" charset="0"/>
                  <a:cs typeface="Arial" pitchFamily="34" charset="0"/>
                </a:rPr>
                <a:t> (alcance dos resultados pretendidos)</a:t>
              </a:r>
              <a:endParaRPr kumimoji="0" lang="pt-BR" sz="3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8" name="Título 1"/>
          <p:cNvSpPr>
            <a:spLocks noGrp="1"/>
          </p:cNvSpPr>
          <p:nvPr>
            <p:ph type="title"/>
          </p:nvPr>
        </p:nvSpPr>
        <p:spPr>
          <a:xfrm>
            <a:off x="457200" y="274638"/>
            <a:ext cx="8229600" cy="706090"/>
          </a:xfrm>
        </p:spPr>
        <p:txBody>
          <a:bodyPr/>
          <a:lstStyle/>
          <a:p>
            <a:pPr eaLnBrk="1" hangingPunct="1"/>
            <a:r>
              <a:rPr lang="pt-BR" sz="2400" b="1" dirty="0" smtClean="0">
                <a:latin typeface="Arial" pitchFamily="34" charset="0"/>
                <a:cs typeface="Arial" pitchFamily="34" charset="0"/>
              </a:rPr>
              <a:t>Desenho do modelo adotado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2225854173"/>
              </p:ext>
            </p:extLst>
          </p:nvPr>
        </p:nvGraphicFramePr>
        <p:xfrm>
          <a:off x="323528" y="404664"/>
          <a:ext cx="8568952" cy="1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p14="http://schemas.microsoft.com/office/powerpoint/2010/main" val="518084426"/>
              </p:ext>
            </p:extLst>
          </p:nvPr>
        </p:nvGraphicFramePr>
        <p:xfrm>
          <a:off x="611560" y="1772816"/>
          <a:ext cx="8003232" cy="41764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47664" y="404664"/>
            <a:ext cx="612068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pt-BR" sz="2400" b="1" i="0" u="none" strike="noStrike" cap="none" normalizeH="0" baseline="0" dirty="0" smtClean="0">
                <a:ln>
                  <a:noFill/>
                </a:ln>
                <a:solidFill>
                  <a:schemeClr val="tx1"/>
                </a:solidFill>
                <a:effectLst/>
                <a:latin typeface="Arial" pitchFamily="34" charset="0"/>
                <a:cs typeface="Arial" pitchFamily="34" charset="0"/>
              </a:rPr>
              <a:t>Esperança</a:t>
            </a:r>
            <a:r>
              <a:rPr kumimoji="0" lang="pt-BR" sz="2400" b="1" i="0" u="none" strike="noStrike" cap="none" normalizeH="0" dirty="0" smtClean="0">
                <a:ln>
                  <a:noFill/>
                </a:ln>
                <a:solidFill>
                  <a:schemeClr val="tx1"/>
                </a:solidFill>
                <a:effectLst/>
                <a:latin typeface="Arial" pitchFamily="34" charset="0"/>
                <a:cs typeface="Arial" pitchFamily="34" charset="0"/>
              </a:rPr>
              <a:t> de Vida ao Nascer (anos)</a:t>
            </a:r>
            <a:br>
              <a:rPr kumimoji="0" lang="pt-BR" sz="2400" b="1" i="0" u="none" strike="noStrike" cap="none" normalizeH="0" dirty="0" smtClean="0">
                <a:ln>
                  <a:noFill/>
                </a:ln>
                <a:solidFill>
                  <a:schemeClr val="tx1"/>
                </a:solidFill>
                <a:effectLst/>
                <a:latin typeface="Arial" pitchFamily="34" charset="0"/>
                <a:cs typeface="Arial" pitchFamily="34" charset="0"/>
              </a:rPr>
            </a:br>
            <a:r>
              <a:rPr lang="pt-BR" b="1" dirty="0" smtClean="0">
                <a:latin typeface="Arial" pitchFamily="34" charset="0"/>
                <a:cs typeface="Arial" pitchFamily="34" charset="0"/>
              </a:rPr>
              <a:t>Brasil </a:t>
            </a:r>
            <a:r>
              <a:rPr kumimoji="0" lang="pt-BR" b="1" i="0" u="none" strike="noStrike" cap="none" normalizeH="0" dirty="0" smtClean="0">
                <a:ln>
                  <a:noFill/>
                </a:ln>
                <a:solidFill>
                  <a:schemeClr val="tx1"/>
                </a:solidFill>
                <a:effectLst/>
                <a:latin typeface="Arial" pitchFamily="34" charset="0"/>
                <a:cs typeface="Arial" pitchFamily="34" charset="0"/>
              </a:rPr>
              <a:t>– Estados (2011)</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Gráfico 5"/>
          <p:cNvGraphicFramePr/>
          <p:nvPr>
            <p:extLst>
              <p:ext uri="{D42A27DB-BD31-4B8C-83A1-F6EECF244321}">
                <p14:modId xmlns:p14="http://schemas.microsoft.com/office/powerpoint/2010/main" val="4035776879"/>
              </p:ext>
            </p:extLst>
          </p:nvPr>
        </p:nvGraphicFramePr>
        <p:xfrm>
          <a:off x="1187624" y="1412776"/>
          <a:ext cx="3947914" cy="4752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p:nvPr>
            <p:extLst>
              <p:ext uri="{D42A27DB-BD31-4B8C-83A1-F6EECF244321}">
                <p14:modId xmlns:p14="http://schemas.microsoft.com/office/powerpoint/2010/main" val="2575399793"/>
              </p:ext>
            </p:extLst>
          </p:nvPr>
        </p:nvGraphicFramePr>
        <p:xfrm>
          <a:off x="5076056" y="1412776"/>
          <a:ext cx="2808312" cy="4608512"/>
        </p:xfrm>
        <a:graphic>
          <a:graphicData uri="http://schemas.openxmlformats.org/drawingml/2006/chart">
            <c:chart xmlns:c="http://schemas.openxmlformats.org/drawingml/2006/chart" xmlns:r="http://schemas.openxmlformats.org/officeDocument/2006/relationships" r:id="rId4"/>
          </a:graphicData>
        </a:graphic>
      </p:graphicFrame>
      <p:sp>
        <p:nvSpPr>
          <p:cNvPr id="5" name="CaixaDeTexto 1"/>
          <p:cNvSpPr txBox="1"/>
          <p:nvPr/>
        </p:nvSpPr>
        <p:spPr>
          <a:xfrm rot="10800000" flipV="1">
            <a:off x="1259632" y="5877272"/>
            <a:ext cx="843980" cy="3474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b="1" dirty="0" smtClean="0"/>
              <a:t>(Anos)</a:t>
            </a:r>
            <a:endParaRPr lang="pt-BR" sz="1200" b="1" dirty="0"/>
          </a:p>
        </p:txBody>
      </p:sp>
      <p:sp>
        <p:nvSpPr>
          <p:cNvPr id="9" name="CaixaDeTexto 1"/>
          <p:cNvSpPr txBox="1"/>
          <p:nvPr/>
        </p:nvSpPr>
        <p:spPr>
          <a:xfrm>
            <a:off x="0" y="6021288"/>
            <a:ext cx="1416315" cy="1896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pt-BR" sz="900" dirty="0"/>
              <a:t>Fonte: IBGE, 2012.</a:t>
            </a:r>
          </a:p>
        </p:txBody>
      </p:sp>
      <p:sp>
        <p:nvSpPr>
          <p:cNvPr id="10" name="CaixaDeTexto 1"/>
          <p:cNvSpPr txBox="1"/>
          <p:nvPr/>
        </p:nvSpPr>
        <p:spPr>
          <a:xfrm rot="10800000" flipV="1">
            <a:off x="7236296" y="5877272"/>
            <a:ext cx="843980" cy="3474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b="1" dirty="0" smtClean="0"/>
              <a:t>(Anos)</a:t>
            </a:r>
            <a:endParaRPr lang="pt-BR" sz="1200" b="1" dirty="0"/>
          </a:p>
        </p:txBody>
      </p:sp>
    </p:spTree>
    <p:extLst>
      <p:ext uri="{BB962C8B-B14F-4D97-AF65-F5344CB8AC3E}">
        <p14:creationId xmlns:p14="http://schemas.microsoft.com/office/powerpoint/2010/main" val="658828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47664" y="404664"/>
            <a:ext cx="612068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pt-BR" sz="2400" b="1" i="0" u="none" strike="noStrike" cap="none" normalizeH="0" baseline="0" dirty="0" smtClean="0">
                <a:ln>
                  <a:noFill/>
                </a:ln>
                <a:solidFill>
                  <a:schemeClr val="tx1"/>
                </a:solidFill>
                <a:effectLst/>
                <a:latin typeface="Arial" pitchFamily="34" charset="0"/>
                <a:cs typeface="Arial" pitchFamily="34" charset="0"/>
              </a:rPr>
              <a:t>Esperança</a:t>
            </a:r>
            <a:r>
              <a:rPr kumimoji="0" lang="pt-BR" sz="2400" b="1" i="0" u="none" strike="noStrike" cap="none" normalizeH="0" dirty="0" smtClean="0">
                <a:ln>
                  <a:noFill/>
                </a:ln>
                <a:solidFill>
                  <a:schemeClr val="tx1"/>
                </a:solidFill>
                <a:effectLst/>
                <a:latin typeface="Arial" pitchFamily="34" charset="0"/>
                <a:cs typeface="Arial" pitchFamily="34" charset="0"/>
              </a:rPr>
              <a:t> de Vida ao Nascer (anos)</a:t>
            </a:r>
            <a:br>
              <a:rPr kumimoji="0" lang="pt-BR" sz="2400" b="1" i="0" u="none" strike="noStrike" cap="none" normalizeH="0" dirty="0" smtClean="0">
                <a:ln>
                  <a:noFill/>
                </a:ln>
                <a:solidFill>
                  <a:schemeClr val="tx1"/>
                </a:solidFill>
                <a:effectLst/>
                <a:latin typeface="Arial" pitchFamily="34" charset="0"/>
                <a:cs typeface="Arial" pitchFamily="34" charset="0"/>
              </a:rPr>
            </a:br>
            <a:r>
              <a:rPr lang="pt-BR" b="1" dirty="0" smtClean="0">
                <a:latin typeface="Arial" pitchFamily="34" charset="0"/>
                <a:cs typeface="Arial" pitchFamily="34" charset="0"/>
              </a:rPr>
              <a:t>Países </a:t>
            </a:r>
            <a:r>
              <a:rPr kumimoji="0" lang="pt-BR" b="1" i="0" u="none" strike="noStrike" cap="none" normalizeH="0" dirty="0" smtClean="0">
                <a:ln>
                  <a:noFill/>
                </a:ln>
                <a:solidFill>
                  <a:schemeClr val="tx1"/>
                </a:solidFill>
                <a:effectLst/>
                <a:latin typeface="Arial" pitchFamily="34" charset="0"/>
                <a:cs typeface="Arial" pitchFamily="34" charset="0"/>
              </a:rPr>
              <a:t>– OCDE (2013)</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CaixaDeTexto 1"/>
          <p:cNvSpPr txBox="1"/>
          <p:nvPr/>
        </p:nvSpPr>
        <p:spPr>
          <a:xfrm>
            <a:off x="395536" y="5949280"/>
            <a:ext cx="2926961" cy="288032"/>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900" dirty="0"/>
              <a:t>Fonte: OCDE Health Data, </a:t>
            </a:r>
            <a:r>
              <a:rPr lang="pt-BR" sz="900" dirty="0" smtClean="0"/>
              <a:t>2013</a:t>
            </a:r>
            <a:endParaRPr lang="pt-BR" sz="900" dirty="0"/>
          </a:p>
        </p:txBody>
      </p:sp>
      <p:graphicFrame>
        <p:nvGraphicFramePr>
          <p:cNvPr id="5" name="Gráfico 4"/>
          <p:cNvGraphicFramePr/>
          <p:nvPr>
            <p:extLst>
              <p:ext uri="{D42A27DB-BD31-4B8C-83A1-F6EECF244321}">
                <p14:modId xmlns:p14="http://schemas.microsoft.com/office/powerpoint/2010/main" val="1112224186"/>
              </p:ext>
            </p:extLst>
          </p:nvPr>
        </p:nvGraphicFramePr>
        <p:xfrm>
          <a:off x="179512" y="1556792"/>
          <a:ext cx="8712968"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1"/>
          <p:cNvSpPr txBox="1"/>
          <p:nvPr/>
        </p:nvSpPr>
        <p:spPr>
          <a:xfrm rot="10800000" flipV="1">
            <a:off x="55611" y="1353401"/>
            <a:ext cx="843980" cy="3474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b="1" dirty="0" smtClean="0"/>
              <a:t>(Anos)</a:t>
            </a:r>
            <a:endParaRPr lang="pt-BR" sz="1200" b="1" dirty="0"/>
          </a:p>
        </p:txBody>
      </p:sp>
    </p:spTree>
    <p:extLst>
      <p:ext uri="{BB962C8B-B14F-4D97-AF65-F5344CB8AC3E}">
        <p14:creationId xmlns:p14="http://schemas.microsoft.com/office/powerpoint/2010/main" val="658828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21265</TotalTime>
  <Words>1477</Words>
  <Application>Microsoft Office PowerPoint</Application>
  <PresentationFormat>Apresentação na tela (4:3)</PresentationFormat>
  <Paragraphs>331</Paragraphs>
  <Slides>29</Slides>
  <Notes>29</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29</vt:i4>
      </vt:variant>
    </vt:vector>
  </HeadingPairs>
  <TitlesOfParts>
    <vt:vector size="34" baseType="lpstr">
      <vt:lpstr>Arial</vt:lpstr>
      <vt:lpstr>Calibri</vt:lpstr>
      <vt:lpstr>Symbol</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Desenho do modelo adotado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TCU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malvim</dc:creator>
  <cp:lastModifiedBy>Ana Patricia Kajiura</cp:lastModifiedBy>
  <cp:revision>749</cp:revision>
  <dcterms:created xsi:type="dcterms:W3CDTF">2012-01-19T13:05:04Z</dcterms:created>
  <dcterms:modified xsi:type="dcterms:W3CDTF">2015-11-03T17:04:35Z</dcterms:modified>
</cp:coreProperties>
</file>