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  <p:sldMasterId id="2147483750" r:id="rId7"/>
    <p:sldMasterId id="2147483765" r:id="rId8"/>
  </p:sldMasterIdLst>
  <p:notesMasterIdLst>
    <p:notesMasterId r:id="rId16"/>
  </p:notesMasterIdLst>
  <p:sldIdLst>
    <p:sldId id="256" r:id="rId9"/>
    <p:sldId id="288" r:id="rId10"/>
    <p:sldId id="290" r:id="rId11"/>
    <p:sldId id="291" r:id="rId12"/>
    <p:sldId id="292" r:id="rId13"/>
    <p:sldId id="289" r:id="rId14"/>
    <p:sldId id="280" r:id="rId15"/>
  </p:sldIdLst>
  <p:sldSz cx="10058400" cy="7772400"/>
  <p:notesSz cx="6985000" cy="92837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420" y="-7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95A1C6D-3FC1-401F-9823-F35F2E884998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F7876C6-EA95-47F5-A754-C02FDB7BF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4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E56-D970-4A57-B794-03FB2B85294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EBE-99C0-4EE3-AC5A-AE4337FAF01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2667000"/>
            <a:ext cx="93802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C0C1DF57-0694-4E80-A107-77D51588EA3C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A064-37AC-4417-92DE-4E8EF75B9F47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149C-1F7A-4FE4-AA6D-C839E9EA707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AC8A-CB50-40C2-A995-188F860AE65A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640580" cy="473318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09800"/>
            <a:ext cx="4645152" cy="473318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1212-38F2-4D56-9F2C-690E319E732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6EBA-0216-4FA1-BFEC-225E79399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4199"/>
            <a:ext cx="4444207" cy="381878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2362200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4199"/>
            <a:ext cx="4445953" cy="381878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A6BC-580D-424A-96E1-C9A053D47B8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033-8EFF-4207-922B-5A6F58C5F69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5A2-8A6D-462F-812E-572DB3B594B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5400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539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66999"/>
            <a:ext cx="3309144" cy="427598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4899-C44D-4E7E-A3C8-6361523C503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4918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7CBF-8622-4094-9B65-BF650A5A4EC7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3008-5A55-4FD5-8886-06AE70C2ADD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01CB-769B-4704-BDCE-FA680EC312A6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9199"/>
            <a:ext cx="2263140" cy="5705856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9199"/>
            <a:ext cx="6621780" cy="57237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8C21-E214-41E2-B951-09C8E5ED29FC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FE1B43-C3AD-47B4-97A6-BA504B0D0285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44805D-0E86-4927-A0B2-2C1B76AD6F9D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2667000"/>
            <a:ext cx="9380220" cy="160813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379B2B52-3AE0-4C85-9343-B830AC4B5FD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3C1FF84-4C96-4819-9C5E-DBFDAD175BBE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54864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CD064B-8CCF-432E-99FD-2724B16624D4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319088" lvl="1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Second level</a:t>
            </a:r>
          </a:p>
          <a:p>
            <a:pPr marL="319088" lvl="2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Third level</a:t>
            </a:r>
          </a:p>
          <a:p>
            <a:pPr marL="319088" lvl="3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Fourth level</a:t>
            </a:r>
          </a:p>
          <a:p>
            <a:pPr marL="319088" lvl="4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984A7EB9-44AE-4B28-A4D2-7CAD78E17B9A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379B2B52-3AE0-4C85-9343-B830AC4B5FD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BD8D-96D9-4ABA-B2C8-115BF2903F59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E252-CDCD-49ED-9308-945ECCDF2721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BFD2-CD7C-4E72-A40F-D9A4B9F82B9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399F-8096-4569-934A-A157B8A8079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26CA-CA8A-4BE7-8234-A2AFB53F1EA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60C8-CEB1-488B-A50A-EB38037F0BF7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97D-76FE-409D-848E-EA48B58E039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0598-38C4-42DD-94B1-64DA6D2394C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896-A302-4E6C-AE71-66B05BD88F4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5F5C-080C-4D7A-BC82-AB042600D59D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E4B9-8FB4-442C-9F6B-762D21F27E1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D64-A88C-40C0-A6EA-9B69CAA6FF3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058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FE05-D50B-41EF-BCC8-7E1756F3885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061EE1-F7FC-4D5F-BAD9-924B56290231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762BF2-DB14-4B6B-B1AD-3767ADD0DF41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3673-DA2E-41F3-AE0B-105E6330B9F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02352F61-EF07-4CB2-9E24-BBA51903F0DC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374C-EA74-4071-8B0B-8974F1CEC34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B453-DAFC-4091-B0DE-F51977A11FD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2CA-307F-4E36-9C15-730FBE9BB4A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5AB-2386-486E-9B94-0562F7423AE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D74-6EE3-4B95-95FA-DC1C0DB8D13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E0DA-283D-4B59-80D3-E5D94F1F7A8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51A7-4612-4EC8-A212-A164392B8E46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BDC-2884-469E-9C38-FE545FA88461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1895-B28B-4812-A459-20254EA7800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388-E0C9-4E2F-AE34-C44D736F72D7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709-72C3-4824-8FEF-FBC6C1D4653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058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56F-56DA-4EE9-BC46-531D96B6D24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4E1262-4F2B-4BAC-9041-F94FF89EA2EB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marR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01E16EBA-0216-4FA1-BFEC-225E7939936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54864" r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916EEB-1272-4DD1-B686-E4EA4913FF9C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C7324B07-F510-4AE0-9F5A-324E920CB5E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843-75F1-451F-B1F5-734376F7FF2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5B84-85D0-405A-AB03-8A5A108CBD3D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165A-CF9F-496E-9529-12943221BD6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C2A4-8B79-4BC4-95CC-AA10B189393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6801-979B-4C4C-B338-91E76B352BCE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D8EA-2B89-4947-8ABE-BBE08C73245A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F577-2323-4ACB-99B4-2622E4565B26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0E20-AB73-4504-B657-62FC9E10538C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3695-8ECD-498F-B722-D9A8A067E38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047F-46A3-41B9-B6F7-6176FCBD36B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9-AFFA-41DD-B88E-B7E52B03190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E855-4301-4E37-AD8A-ED09471BC11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E2F0B0-AA6A-43FA-8139-A597F20D8515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5270CAA-465B-4596-9458-D562263F70BB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F534C66E-3EB5-47DA-97CF-8700B20D552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B17A-B67B-4052-A6D8-D7DB3BC9A3D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E7B2-D199-412E-8090-7B99BDA24D1D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289-61A6-432B-9AF5-5B38BDF030D1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0447-86B9-4BF6-9049-2F2460B47B2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9998-255C-45B9-A52D-EC9258BD00E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AE14-0F11-4D4A-859F-BC4C3A73D3C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59EE-2BCC-45B1-A0C0-08678030622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860-05C5-45C8-ABF0-E24FF4F93C1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BCCC-7D46-4309-AE25-D3C38E48D96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BFA0-6F97-4CC1-90AA-BEF6A97F925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622D-3E22-423E-85B8-6403522C7B8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5CA0-A15D-4E80-85FD-96EBD2359918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EEA1-2960-4FA0-AD37-828A54FA296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8CE5CB-C5C1-416C-9C65-F4DBDDD31568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2619A7-4763-4B70-93AC-7993BAB67675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B65E777A-27B5-46BD-A1D1-F33971455DB1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0351-BBD3-4E64-8CE5-FAFDB06EB62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8FAD-4798-4380-945B-1EB1FC5B714C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847-79EA-470A-86A0-D528EEBFC41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35AB-1D15-4292-AA2C-1E5243D3FDD1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0BB4-3D8A-4895-8FD2-ABE057C929C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8FB8-28B6-4096-BABA-D1DA4B8E8CBD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F556-C35D-4A4F-93B3-D84CD8BC4B8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16EBA-0216-4FA1-BFEC-225E79399361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91E1-7A46-4B40-B438-4A6BF638EC9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5950-E7FE-4A00-B64C-96BC5B5566FE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6938-009A-489C-BD73-3A200C9AE04E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EE51-11F9-4E61-BE0F-CE2693C3F6C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D57-BDB6-4D8A-BDF4-3093CC65C3C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A5ACBA-D5F2-4165-81B1-A1E8D8AB2D9D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43FF2E-697D-413E-AA4F-498A62DA7D8B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53144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9E35D973-2E2C-4B85-AE46-7F5F5DD5F34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0C7-CB73-4FAD-99B3-790D9362AEE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9A24-0F2A-4CCC-8CFC-441D12AC0866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611B-7D61-44FD-B8C9-CFF3ACA997E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F0A0-8F43-4978-811E-5180A9E33B0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A176-225F-4B07-9B7F-9561F23B148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8908-781E-4EDC-83E6-176B40AC7E4A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CD5-FE79-4F81-BB3D-DC067502B3A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928E-FA80-495C-8517-60BBDAFE33A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10/31/2015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5401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D8A-7637-476D-AEED-A3466B06EE1F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8A5-A0A8-4972-9ADC-8014F2611BCB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A80B-BA2A-4C77-BB16-5168A73D212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058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0256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922F-A6C4-497D-A90E-B0F6E076203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01C0AA-BC15-41F2-9DAC-0E0F78AC436D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54864" r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6E0380-880C-43F0-B23B-CD9F5C48CB20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slideLayout" Target="../slideLayouts/slideLayout1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66BD8D-96D9-4ABA-B2C8-115BF2903F59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38328" y="530352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792" r:id="rId15"/>
    <p:sldLayoutId id="2147483793" r:id="rId16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2EBF65-BB55-498A-AB70-5F4176A22043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grayscl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FB68A62-2B2C-4307-B5A2-9C7E40409BE4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grayscl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3D685D8-E52B-4131-824E-59B2D038003F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7114BF-381C-44C0-BDE9-3CA28CC06FF8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86FA2A-C11E-4A6A-8251-6A0296507E12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FBB96D-542B-4156-8D4B-0F7DEF91E2BD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80E19-26EA-4967-B15A-AE7D54F13896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39072" cy="170688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Key National Indicators: A US GAO Perspective on Monitoring a Nation’s Evolution </a:t>
            </a:r>
            <a:endParaRPr lang="en-US" sz="36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04800" y="3364992"/>
            <a:ext cx="9406128" cy="3645408"/>
          </a:xfrm>
        </p:spPr>
        <p:txBody>
          <a:bodyPr>
            <a:normAutofit fontScale="55000" lnSpcReduction="2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3300" dirty="0" smtClean="0"/>
              <a:t>International </a:t>
            </a:r>
            <a:r>
              <a:rPr lang="en-US" sz="3300" dirty="0"/>
              <a:t>Seminar on Governance and Development</a:t>
            </a:r>
          </a:p>
          <a:p>
            <a:r>
              <a:rPr lang="en-US" sz="3300" dirty="0"/>
              <a:t>Federal Court of Accounts (TCU), </a:t>
            </a:r>
          </a:p>
          <a:p>
            <a:r>
              <a:rPr lang="en-US" sz="3300" dirty="0"/>
              <a:t>Brasilia, Brazil </a:t>
            </a:r>
          </a:p>
          <a:p>
            <a:endParaRPr lang="en-US" sz="3300" dirty="0"/>
          </a:p>
          <a:p>
            <a:endParaRPr lang="en-US" sz="3300" dirty="0"/>
          </a:p>
          <a:p>
            <a:r>
              <a:rPr lang="en-US" sz="3300" dirty="0"/>
              <a:t>J. Christopher Mihm </a:t>
            </a:r>
          </a:p>
          <a:p>
            <a:r>
              <a:rPr lang="en-US" sz="3300" dirty="0"/>
              <a:t>Managing Director, Strategic Issues </a:t>
            </a:r>
          </a:p>
          <a:p>
            <a:r>
              <a:rPr lang="en-US" sz="3300" dirty="0"/>
              <a:t>United States Government Accountability Office</a:t>
            </a:r>
          </a:p>
          <a:p>
            <a:r>
              <a:rPr lang="en-US" sz="3300" dirty="0" smtClean="0"/>
              <a:t>4 </a:t>
            </a:r>
            <a:r>
              <a:rPr lang="en-US" sz="3300" dirty="0"/>
              <a:t>November 2015</a:t>
            </a:r>
          </a:p>
          <a:p>
            <a:endParaRPr lang="en-US" sz="3300" dirty="0"/>
          </a:p>
          <a:p>
            <a:endParaRPr lang="en-US" sz="3300" dirty="0"/>
          </a:p>
          <a:p>
            <a:endParaRPr lang="en-US" sz="2400" dirty="0" smtClean="0"/>
          </a:p>
          <a:p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7260336"/>
            <a:ext cx="6477000" cy="356616"/>
          </a:xfrm>
        </p:spPr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Status of KNI Development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Coordinated US national effort is dormant. </a:t>
            </a:r>
          </a:p>
          <a:p>
            <a:r>
              <a:rPr lang="en-US" dirty="0" smtClean="0"/>
              <a:t>On the other hand:  topical, regional, state, and local key indicator efforts continue to grow.</a:t>
            </a:r>
          </a:p>
          <a:p>
            <a:r>
              <a:rPr lang="en-US" dirty="0" smtClean="0"/>
              <a:t>Likewise, international indicator efforts (e.g., SDGs, World Bank, and OECD Your Better Life Index) are receiving increased attention in the United States.</a:t>
            </a:r>
          </a:p>
          <a:p>
            <a:r>
              <a:rPr lang="en-US" dirty="0" smtClean="0"/>
              <a:t>The Government Performance and Result Act Modernization Act of 2010 (GPRAMA) </a:t>
            </a:r>
            <a:r>
              <a:rPr lang="en-US" smtClean="0"/>
              <a:t>provides an </a:t>
            </a:r>
            <a:r>
              <a:rPr lang="en-US" dirty="0" smtClean="0"/>
              <a:t>opportunity to align individual  programs with crosscutting national results.</a:t>
            </a:r>
          </a:p>
          <a:p>
            <a:r>
              <a:rPr lang="en-US" dirty="0" smtClean="0"/>
              <a:t>Thus, KNI efforts in the U.S. will need to grow from the “bottom up” and “middle out” rather than the “top down”.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1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How GAO is Evolving Its Approach to Performance Auditing to Include a More Direct Focus on Crosscutting Issues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Reviewing the federal government’s results-orientation</a:t>
            </a:r>
          </a:p>
          <a:p>
            <a:endParaRPr lang="en-US" dirty="0" smtClean="0"/>
          </a:p>
          <a:p>
            <a:r>
              <a:rPr lang="en-US" dirty="0" smtClean="0"/>
              <a:t>Evaluating collaborative mechanisms</a:t>
            </a:r>
          </a:p>
          <a:p>
            <a:endParaRPr lang="en-US" dirty="0" smtClean="0"/>
          </a:p>
          <a:p>
            <a:r>
              <a:rPr lang="en-US" dirty="0" smtClean="0"/>
              <a:t>Assessing government’s capacity</a:t>
            </a:r>
          </a:p>
          <a:p>
            <a:endParaRPr lang="en-US" dirty="0" smtClean="0"/>
          </a:p>
          <a:p>
            <a:r>
              <a:rPr lang="en-US" dirty="0" smtClean="0"/>
              <a:t>Responding internally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FF41-C150-4A9F-9313-164DBB44A9CD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Reviewing the Federal Government’s Results-Orientation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Do agencies have an appropriate crosscutting (also often called “whole of government” or enterprise) perspective to their intended results?  </a:t>
            </a:r>
          </a:p>
          <a:p>
            <a:pPr lvl="0"/>
            <a:r>
              <a:rPr lang="en-US" dirty="0" smtClean="0"/>
              <a:t>In that regard, are performance goals focused on meaningful outcomes (results) rather than outputs or activities?</a:t>
            </a:r>
          </a:p>
          <a:p>
            <a:pPr lvl="0"/>
            <a:r>
              <a:rPr lang="en-US" dirty="0" smtClean="0"/>
              <a:t>Are the public policy tools that are being used to achieve results effective and mutually reinforcing?</a:t>
            </a:r>
          </a:p>
          <a:p>
            <a:pPr lvl="0"/>
            <a:r>
              <a:rPr lang="en-US" dirty="0" smtClean="0"/>
              <a:t>How are performance data being used to drive decisions?</a:t>
            </a:r>
          </a:p>
          <a:p>
            <a:pPr lvl="0"/>
            <a:r>
              <a:rPr lang="en-US" dirty="0" smtClean="0"/>
              <a:t>Looking across related portfolios of programs and initiatives, what opportunities exist to better achieve results?</a:t>
            </a:r>
          </a:p>
          <a:p>
            <a:pPr lvl="0"/>
            <a:r>
              <a:rPr lang="en-US" dirty="0" smtClean="0"/>
              <a:t>What efforts are being undertaken to identify and address program overlap, duplication, and fragmentation?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77FF41-C150-4A9F-9313-164DBB44A9CD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7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Collaborative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Are agencies effectively coordinating their efforts across levels of government and with other sectors?  </a:t>
            </a:r>
          </a:p>
          <a:p>
            <a:pPr lvl="0"/>
            <a:r>
              <a:rPr lang="en-US" dirty="0" smtClean="0"/>
              <a:t>What can be done using web and social media technologies to improve government transparency and public reporting both as an anti-corruption device and to foster opportunities for greater public participation and civic engagement? </a:t>
            </a:r>
          </a:p>
          <a:p>
            <a:pPr lvl="0"/>
            <a:r>
              <a:rPr lang="en-US" dirty="0" smtClean="0"/>
              <a:t>How do we ensure accountability for the proper use of funds in an environment where so much government effort is undertaken through third parties?     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77FF41-C150-4A9F-9313-164DBB44A9CD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6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Internal Implications of Our Evolving Approach to Performance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as agencies need to change the way they do business in response to governance challenges, so too does GAO by</a:t>
            </a:r>
            <a:r>
              <a:rPr lang="en-US" smtClean="0"/>
              <a:t>: </a:t>
            </a:r>
          </a:p>
          <a:p>
            <a:pPr lvl="1"/>
            <a:r>
              <a:rPr lang="en-US" smtClean="0"/>
              <a:t>Focusing </a:t>
            </a:r>
            <a:r>
              <a:rPr lang="en-US" dirty="0" smtClean="0"/>
              <a:t>our audit work on results and the relationships between products and services and outcomes,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Ensuring we have the internal capacity to review and assess complex governance structures, and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Engaging in collaboration among audit organizations in terms of good practice, substantive policy and program areas, and at times, on individual engagements.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77FF41-C150-4A9F-9313-164DBB44A9CD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8000"/>
              <a:t>Thank you!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AE720-FE72-406F-AC8C-7BB00AD337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627970"/>
      </p:ext>
    </p:extLst>
  </p:cSld>
  <p:clrMapOvr>
    <a:masterClrMapping/>
  </p:clrMapOvr>
</p:sld>
</file>

<file path=ppt/theme/theme1.xml><?xml version="1.0" encoding="utf-8"?>
<a:theme xmlns:a="http://schemas.openxmlformats.org/drawingml/2006/main" name="GAO_Combined_Templates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O Color Final with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AO B&amp;W Preliminary with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AO B&amp;W Final with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AO Color Preliminary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GAO Color Final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GAO B&amp;W Preliminary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GAO B&amp;W Final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GAO_Combined_Templates</Template>
  <TotalTime>480</TotalTime>
  <Words>427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GAO_Combined_Templates</vt:lpstr>
      <vt:lpstr>GAO Color Final with Flag</vt:lpstr>
      <vt:lpstr>GAO B&amp;W Preliminary with Flag</vt:lpstr>
      <vt:lpstr>GAO B&amp;W Final with Flag</vt:lpstr>
      <vt:lpstr>GAO Color Preliminary w/o Flag</vt:lpstr>
      <vt:lpstr>GAO Color Final w/o Flag</vt:lpstr>
      <vt:lpstr>GAO B&amp;W Preliminary w/o Flag</vt:lpstr>
      <vt:lpstr>GAO B&amp;W Final w/o Flag</vt:lpstr>
      <vt:lpstr>Key National Indicators: A US GAO Perspective on Monitoring a Nation’s Evolution </vt:lpstr>
      <vt:lpstr>The Status of KNI Development in the United States</vt:lpstr>
      <vt:lpstr>How GAO is Evolving Its Approach to Performance Auditing to Include a More Direct Focus on Crosscutting Issues</vt:lpstr>
      <vt:lpstr>Reviewing the Federal Government’s Results-Orientation </vt:lpstr>
      <vt:lpstr>Evaluating Collaborative Mechanisms</vt:lpstr>
      <vt:lpstr>Some Internal Implications of Our Evolving Approach to Performance Audits</vt:lpstr>
      <vt:lpstr>PowerPoint Presentation</vt:lpstr>
    </vt:vector>
  </TitlesOfParts>
  <Company>GAO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HK</dc:creator>
  <cp:lastModifiedBy>J C Mihm</cp:lastModifiedBy>
  <cp:revision>43</cp:revision>
  <cp:lastPrinted>2015-10-31T19:19:56Z</cp:lastPrinted>
  <dcterms:created xsi:type="dcterms:W3CDTF">2015-05-12T22:40:17Z</dcterms:created>
  <dcterms:modified xsi:type="dcterms:W3CDTF">2015-10-31T19:21:07Z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-1613249065</vt:i4>
  </property>
  <property fmtid="{D5CDD505-2E9C-101B-9397-08002B2CF9AE}" pid="3" name="_NewReviewCycle">
    <vt:lpwstr/>
  </property>
  <property fmtid="{D5CDD505-2E9C-101B-9397-08002B2CF9AE}" pid="4" name="_EmailSubject">
    <vt:lpwstr>International Seminar on Governance and Development </vt:lpwstr>
  </property>
  <property fmtid="{D5CDD505-2E9C-101B-9397-08002B2CF9AE}" pid="5" name="_AuthorEmail">
    <vt:lpwstr>MihmJ@gao.gov</vt:lpwstr>
  </property>
  <property fmtid="{D5CDD505-2E9C-101B-9397-08002B2CF9AE}" pid="6" name="_AuthorEmailDisplayName">
    <vt:lpwstr>Mihm, J C</vt:lpwstr>
  </property>
  <property fmtid="{D5CDD505-2E9C-101B-9397-08002B2CF9AE}" pid="7" name="_PreviousAdHocReviewCycleID">
    <vt:i4>796796348</vt:i4>
  </property>
</Properties>
</file>